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841" r:id="rId5"/>
    <p:sldMasterId id="2147483860" r:id="rId6"/>
    <p:sldMasterId id="2147483879" r:id="rId7"/>
  </p:sldMasterIdLst>
  <p:notesMasterIdLst>
    <p:notesMasterId r:id="rId42"/>
  </p:notesMasterIdLst>
  <p:sldIdLst>
    <p:sldId id="357" r:id="rId8"/>
    <p:sldId id="332" r:id="rId9"/>
    <p:sldId id="394" r:id="rId10"/>
    <p:sldId id="366" r:id="rId11"/>
    <p:sldId id="391" r:id="rId12"/>
    <p:sldId id="402" r:id="rId13"/>
    <p:sldId id="399" r:id="rId14"/>
    <p:sldId id="381" r:id="rId15"/>
    <p:sldId id="368" r:id="rId16"/>
    <p:sldId id="388" r:id="rId17"/>
    <p:sldId id="389" r:id="rId18"/>
    <p:sldId id="40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93" r:id="rId29"/>
    <p:sldId id="404" r:id="rId30"/>
    <p:sldId id="405" r:id="rId31"/>
    <p:sldId id="407" r:id="rId32"/>
    <p:sldId id="400" r:id="rId33"/>
    <p:sldId id="403" r:id="rId34"/>
    <p:sldId id="406" r:id="rId35"/>
    <p:sldId id="378" r:id="rId36"/>
    <p:sldId id="392" r:id="rId37"/>
    <p:sldId id="379" r:id="rId38"/>
    <p:sldId id="385" r:id="rId39"/>
    <p:sldId id="386" r:id="rId40"/>
    <p:sldId id="258" r:id="rId41"/>
  </p:sldIdLst>
  <p:sldSz cx="9144000" cy="6858000" type="screen4x3"/>
  <p:notesSz cx="6858000" cy="9144000"/>
  <p:custShowLst>
    <p:custShow name="Maintenance General Outline" id="0">
      <p:sldLst/>
    </p:custShow>
  </p:custShowLst>
  <p:custDataLst>
    <p:tags r:id="rId43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2">
          <p15:clr>
            <a:srgbClr val="A4A3A4"/>
          </p15:clr>
        </p15:guide>
        <p15:guide id="2" orient="horz" pos="210">
          <p15:clr>
            <a:srgbClr val="A4A3A4"/>
          </p15:clr>
        </p15:guide>
        <p15:guide id="3" orient="horz" pos="981">
          <p15:clr>
            <a:srgbClr val="A4A3A4"/>
          </p15:clr>
        </p15:guide>
        <p15:guide id="4" orient="horz" pos="2387">
          <p15:clr>
            <a:srgbClr val="A4A3A4"/>
          </p15:clr>
        </p15:guide>
        <p15:guide id="5" orient="horz" pos="2478">
          <p15:clr>
            <a:srgbClr val="A4A3A4"/>
          </p15:clr>
        </p15:guide>
        <p15:guide id="6" orient="horz" pos="1026">
          <p15:clr>
            <a:srgbClr val="A4A3A4"/>
          </p15:clr>
        </p15:guide>
        <p15:guide id="7" pos="158">
          <p15:clr>
            <a:srgbClr val="A4A3A4"/>
          </p15:clr>
        </p15:guide>
        <p15:guide id="8" pos="839">
          <p15:clr>
            <a:srgbClr val="A4A3A4"/>
          </p15:clr>
        </p15:guide>
        <p15:guide id="9" pos="884">
          <p15:clr>
            <a:srgbClr val="A4A3A4"/>
          </p15:clr>
        </p15:guide>
        <p15:guide id="10" pos="2880">
          <p15:clr>
            <a:srgbClr val="A4A3A4"/>
          </p15:clr>
        </p15:guide>
        <p15:guide id="11" pos="2925">
          <p15:clr>
            <a:srgbClr val="A4A3A4"/>
          </p15:clr>
        </p15:guide>
        <p15:guide id="12" pos="4785">
          <p15:clr>
            <a:srgbClr val="A4A3A4"/>
          </p15:clr>
        </p15:guide>
        <p15:guide id="13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orient="horz" pos="158">
          <p15:clr>
            <a:srgbClr val="A4A3A4"/>
          </p15:clr>
        </p15:guide>
        <p15:guide id="3" orient="horz" pos="5602">
          <p15:clr>
            <a:srgbClr val="A4A3A4"/>
          </p15:clr>
        </p15:guide>
        <p15:guide id="4" orient="horz" pos="317">
          <p15:clr>
            <a:srgbClr val="A4A3A4"/>
          </p15:clr>
        </p15:guide>
        <p15:guide id="5" orient="horz" pos="3061">
          <p15:clr>
            <a:srgbClr val="A4A3A4"/>
          </p15:clr>
        </p15:guide>
        <p15:guide id="6" orient="horz" pos="5488">
          <p15:clr>
            <a:srgbClr val="A4A3A4"/>
          </p15:clr>
        </p15:guide>
        <p15:guide id="7" pos="2160">
          <p15:clr>
            <a:srgbClr val="A4A3A4"/>
          </p15:clr>
        </p15:guide>
        <p15:guide id="8" pos="482">
          <p15:clr>
            <a:srgbClr val="A4A3A4"/>
          </p15:clr>
        </p15:guide>
        <p15:guide id="9" pos="406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3" autoAdjust="0"/>
    <p:restoredTop sz="91845" autoAdjust="0"/>
  </p:normalViewPr>
  <p:slideViewPr>
    <p:cSldViewPr snapToObjects="1">
      <p:cViewPr varScale="1">
        <p:scale>
          <a:sx n="86" d="100"/>
          <a:sy n="86" d="100"/>
        </p:scale>
        <p:origin x="894" y="84"/>
      </p:cViewPr>
      <p:guideLst>
        <p:guide orient="horz" pos="142"/>
        <p:guide orient="horz" pos="210"/>
        <p:guide orient="horz" pos="981"/>
        <p:guide orient="horz" pos="2387"/>
        <p:guide orient="horz" pos="2478"/>
        <p:guide orient="horz" pos="1026"/>
        <p:guide pos="158"/>
        <p:guide pos="839"/>
        <p:guide pos="884"/>
        <p:guide pos="2880"/>
        <p:guide pos="2925"/>
        <p:guide pos="4785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-1548" y="-78"/>
      </p:cViewPr>
      <p:guideLst>
        <p:guide orient="horz" pos="2880"/>
        <p:guide orient="horz" pos="158"/>
        <p:guide orient="horz" pos="5602"/>
        <p:guide orient="horz" pos="317"/>
        <p:guide orient="horz" pos="3061"/>
        <p:guide orient="horz" pos="5488"/>
        <p:guide pos="2160"/>
        <p:guide pos="482"/>
        <p:guide pos="406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F3BCF8-FFB7-46E7-8ED6-EE44B6AEAA15}" type="doc">
      <dgm:prSet loTypeId="urn:microsoft.com/office/officeart/2005/8/layout/cycle1" loCatId="cycle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93C5FE-CE37-4645-B9DF-EE10057AB30C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8A2A9E67-F8D7-4B13-B2C2-243345B27C54}" type="parTrans" cxnId="{F6FB6135-21E3-490A-B77C-DF7BC24FD765}">
      <dgm:prSet/>
      <dgm:spPr/>
      <dgm:t>
        <a:bodyPr/>
        <a:lstStyle/>
        <a:p>
          <a:endParaRPr lang="en-US"/>
        </a:p>
      </dgm:t>
    </dgm:pt>
    <dgm:pt modelId="{FBC5D9D0-FBB9-44F4-8D2F-55F77F064180}" type="sibTrans" cxnId="{F6FB6135-21E3-490A-B77C-DF7BC24FD765}">
      <dgm:prSet/>
      <dgm:spPr/>
      <dgm:t>
        <a:bodyPr/>
        <a:lstStyle/>
        <a:p>
          <a:endParaRPr lang="en-US"/>
        </a:p>
      </dgm:t>
    </dgm:pt>
    <dgm:pt modelId="{70613988-7D56-4A35-AD01-78B92E9B015E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343C256E-1BF0-4249-97D3-74D1C8E8C72C}" type="parTrans" cxnId="{49D78AFE-0FD4-47E3-B396-7A133929EED9}">
      <dgm:prSet/>
      <dgm:spPr/>
      <dgm:t>
        <a:bodyPr/>
        <a:lstStyle/>
        <a:p>
          <a:endParaRPr lang="en-US"/>
        </a:p>
      </dgm:t>
    </dgm:pt>
    <dgm:pt modelId="{35786166-8526-49EC-8F29-F0FDBEED6A2A}" type="sibTrans" cxnId="{49D78AFE-0FD4-47E3-B396-7A133929EED9}">
      <dgm:prSet/>
      <dgm:spPr/>
      <dgm:t>
        <a:bodyPr/>
        <a:lstStyle/>
        <a:p>
          <a:endParaRPr lang="en-US"/>
        </a:p>
      </dgm:t>
    </dgm:pt>
    <dgm:pt modelId="{CC48FE30-7A27-44F8-8009-9135945A35D1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F8C76968-17C0-46E6-9081-E6A62BBE4C80}" type="parTrans" cxnId="{B53AFBF9-F520-4890-92EB-6A4CD07F9F87}">
      <dgm:prSet/>
      <dgm:spPr/>
      <dgm:t>
        <a:bodyPr/>
        <a:lstStyle/>
        <a:p>
          <a:endParaRPr lang="en-US"/>
        </a:p>
      </dgm:t>
    </dgm:pt>
    <dgm:pt modelId="{F47A68DD-1FB4-4200-BBF0-7CE68CD0ADD6}" type="sibTrans" cxnId="{B53AFBF9-F520-4890-92EB-6A4CD07F9F87}">
      <dgm:prSet/>
      <dgm:spPr/>
      <dgm:t>
        <a:bodyPr/>
        <a:lstStyle/>
        <a:p>
          <a:endParaRPr lang="en-US"/>
        </a:p>
      </dgm:t>
    </dgm:pt>
    <dgm:pt modelId="{3783D6AE-A9C7-4859-AA8E-92C7DBF5B302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C6C6C456-F0AC-406D-9E61-C6404FAE0713}" type="parTrans" cxnId="{02B108CC-1E4A-4B16-AB3A-DDFB6E1B6EDC}">
      <dgm:prSet/>
      <dgm:spPr/>
      <dgm:t>
        <a:bodyPr/>
        <a:lstStyle/>
        <a:p>
          <a:endParaRPr lang="en-US"/>
        </a:p>
      </dgm:t>
    </dgm:pt>
    <dgm:pt modelId="{3324D483-2DD4-47F9-BF9C-398E2D40A651}" type="sibTrans" cxnId="{02B108CC-1E4A-4B16-AB3A-DDFB6E1B6EDC}">
      <dgm:prSet/>
      <dgm:spPr/>
      <dgm:t>
        <a:bodyPr/>
        <a:lstStyle/>
        <a:p>
          <a:endParaRPr lang="en-US"/>
        </a:p>
      </dgm:t>
    </dgm:pt>
    <dgm:pt modelId="{A332B6B7-68BE-40DE-8B68-73F40D58D0BF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05D6EFC9-B20D-4645-AB77-4066192EA285}" type="parTrans" cxnId="{31D4E95F-3C2C-45BF-B09B-CAEDCC7FAA98}">
      <dgm:prSet/>
      <dgm:spPr/>
      <dgm:t>
        <a:bodyPr/>
        <a:lstStyle/>
        <a:p>
          <a:endParaRPr lang="en-US"/>
        </a:p>
      </dgm:t>
    </dgm:pt>
    <dgm:pt modelId="{EADB1A4F-1BD3-4CD0-AAAC-FDF23AA12E01}" type="sibTrans" cxnId="{31D4E95F-3C2C-45BF-B09B-CAEDCC7FAA98}">
      <dgm:prSet/>
      <dgm:spPr/>
      <dgm:t>
        <a:bodyPr/>
        <a:lstStyle/>
        <a:p>
          <a:endParaRPr lang="en-US"/>
        </a:p>
      </dgm:t>
    </dgm:pt>
    <dgm:pt modelId="{5118ED94-666F-447B-AA82-87C16727720B}" type="pres">
      <dgm:prSet presAssocID="{96F3BCF8-FFB7-46E7-8ED6-EE44B6AEAA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1A39E4-4E5C-4B93-9D29-6073EA0ECD40}" type="pres">
      <dgm:prSet presAssocID="{C593C5FE-CE37-4645-B9DF-EE10057AB30C}" presName="dummy" presStyleCnt="0"/>
      <dgm:spPr/>
    </dgm:pt>
    <dgm:pt modelId="{7AE28CBD-1093-4FEC-9878-03C7F183D7AE}" type="pres">
      <dgm:prSet presAssocID="{C593C5FE-CE37-4645-B9DF-EE10057AB30C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AEB2E-13CF-4826-9F67-F988F2847AFC}" type="pres">
      <dgm:prSet presAssocID="{FBC5D9D0-FBB9-44F4-8D2F-55F77F064180}" presName="sibTrans" presStyleLbl="node1" presStyleIdx="0" presStyleCnt="5"/>
      <dgm:spPr/>
      <dgm:t>
        <a:bodyPr/>
        <a:lstStyle/>
        <a:p>
          <a:endParaRPr lang="en-US"/>
        </a:p>
      </dgm:t>
    </dgm:pt>
    <dgm:pt modelId="{4E9EFBA2-AB9F-4FFE-843E-F9234B6F3C8D}" type="pres">
      <dgm:prSet presAssocID="{70613988-7D56-4A35-AD01-78B92E9B015E}" presName="dummy" presStyleCnt="0"/>
      <dgm:spPr/>
    </dgm:pt>
    <dgm:pt modelId="{5132415C-36B9-4776-8BFF-E5D005D8391D}" type="pres">
      <dgm:prSet presAssocID="{70613988-7D56-4A35-AD01-78B92E9B015E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538A0-900B-4F5B-9E28-E897D79A9220}" type="pres">
      <dgm:prSet presAssocID="{35786166-8526-49EC-8F29-F0FDBEED6A2A}" presName="sibTrans" presStyleLbl="node1" presStyleIdx="1" presStyleCnt="5"/>
      <dgm:spPr/>
      <dgm:t>
        <a:bodyPr/>
        <a:lstStyle/>
        <a:p>
          <a:endParaRPr lang="en-US"/>
        </a:p>
      </dgm:t>
    </dgm:pt>
    <dgm:pt modelId="{BD104E9F-8CC1-4272-93C8-EFA97FF6A4BF}" type="pres">
      <dgm:prSet presAssocID="{CC48FE30-7A27-44F8-8009-9135945A35D1}" presName="dummy" presStyleCnt="0"/>
      <dgm:spPr/>
    </dgm:pt>
    <dgm:pt modelId="{9E65F63E-D766-4E6E-B26B-07D2B9C1B6FE}" type="pres">
      <dgm:prSet presAssocID="{CC48FE30-7A27-44F8-8009-9135945A35D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0DCA9-ECD9-4427-B117-B4083604C688}" type="pres">
      <dgm:prSet presAssocID="{F47A68DD-1FB4-4200-BBF0-7CE68CD0ADD6}" presName="sibTrans" presStyleLbl="node1" presStyleIdx="2" presStyleCnt="5"/>
      <dgm:spPr/>
      <dgm:t>
        <a:bodyPr/>
        <a:lstStyle/>
        <a:p>
          <a:endParaRPr lang="en-US"/>
        </a:p>
      </dgm:t>
    </dgm:pt>
    <dgm:pt modelId="{A3C906CA-4409-4B4A-A21F-7BAFEE358935}" type="pres">
      <dgm:prSet presAssocID="{3783D6AE-A9C7-4859-AA8E-92C7DBF5B302}" presName="dummy" presStyleCnt="0"/>
      <dgm:spPr/>
    </dgm:pt>
    <dgm:pt modelId="{A5C5791B-249A-4F51-9879-FE9EAD0A9734}" type="pres">
      <dgm:prSet presAssocID="{3783D6AE-A9C7-4859-AA8E-92C7DBF5B302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CEA25-647D-44E6-88C8-E2D7F623D10E}" type="pres">
      <dgm:prSet presAssocID="{3324D483-2DD4-47F9-BF9C-398E2D40A651}" presName="sibTrans" presStyleLbl="node1" presStyleIdx="3" presStyleCnt="5"/>
      <dgm:spPr/>
      <dgm:t>
        <a:bodyPr/>
        <a:lstStyle/>
        <a:p>
          <a:endParaRPr lang="en-US"/>
        </a:p>
      </dgm:t>
    </dgm:pt>
    <dgm:pt modelId="{0FB7B71B-B63D-444D-9651-CD5A2FC1843A}" type="pres">
      <dgm:prSet presAssocID="{A332B6B7-68BE-40DE-8B68-73F40D58D0BF}" presName="dummy" presStyleCnt="0"/>
      <dgm:spPr/>
    </dgm:pt>
    <dgm:pt modelId="{7A6AEDCA-9383-4B96-8591-F1A78539B907}" type="pres">
      <dgm:prSet presAssocID="{A332B6B7-68BE-40DE-8B68-73F40D58D0BF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76791-5ACD-4EBD-B164-6B462122FE65}" type="pres">
      <dgm:prSet presAssocID="{EADB1A4F-1BD3-4CD0-AAAC-FDF23AA12E01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3370598E-EA4B-43AF-A802-170294DDB144}" type="presOf" srcId="{3324D483-2DD4-47F9-BF9C-398E2D40A651}" destId="{8E0CEA25-647D-44E6-88C8-E2D7F623D10E}" srcOrd="0" destOrd="0" presId="urn:microsoft.com/office/officeart/2005/8/layout/cycle1"/>
    <dgm:cxn modelId="{C11C0F32-4BFF-41C8-9DF4-00E2F72DF337}" type="presOf" srcId="{35786166-8526-49EC-8F29-F0FDBEED6A2A}" destId="{A1C538A0-900B-4F5B-9E28-E897D79A9220}" srcOrd="0" destOrd="0" presId="urn:microsoft.com/office/officeart/2005/8/layout/cycle1"/>
    <dgm:cxn modelId="{BBFEA1D0-D71E-40D4-A4C3-D3230788A79B}" type="presOf" srcId="{EADB1A4F-1BD3-4CD0-AAAC-FDF23AA12E01}" destId="{54276791-5ACD-4EBD-B164-6B462122FE65}" srcOrd="0" destOrd="0" presId="urn:microsoft.com/office/officeart/2005/8/layout/cycle1"/>
    <dgm:cxn modelId="{F6FB6135-21E3-490A-B77C-DF7BC24FD765}" srcId="{96F3BCF8-FFB7-46E7-8ED6-EE44B6AEAA15}" destId="{C593C5FE-CE37-4645-B9DF-EE10057AB30C}" srcOrd="0" destOrd="0" parTransId="{8A2A9E67-F8D7-4B13-B2C2-243345B27C54}" sibTransId="{FBC5D9D0-FBB9-44F4-8D2F-55F77F064180}"/>
    <dgm:cxn modelId="{15E3008C-85E3-443A-97DE-10AAEF69A1D3}" type="presOf" srcId="{F47A68DD-1FB4-4200-BBF0-7CE68CD0ADD6}" destId="{F510DCA9-ECD9-4427-B117-B4083604C688}" srcOrd="0" destOrd="0" presId="urn:microsoft.com/office/officeart/2005/8/layout/cycle1"/>
    <dgm:cxn modelId="{F164B945-2740-4BAA-94DF-6A17848698A9}" type="presOf" srcId="{FBC5D9D0-FBB9-44F4-8D2F-55F77F064180}" destId="{21DAEB2E-13CF-4826-9F67-F988F2847AFC}" srcOrd="0" destOrd="0" presId="urn:microsoft.com/office/officeart/2005/8/layout/cycle1"/>
    <dgm:cxn modelId="{02B108CC-1E4A-4B16-AB3A-DDFB6E1B6EDC}" srcId="{96F3BCF8-FFB7-46E7-8ED6-EE44B6AEAA15}" destId="{3783D6AE-A9C7-4859-AA8E-92C7DBF5B302}" srcOrd="3" destOrd="0" parTransId="{C6C6C456-F0AC-406D-9E61-C6404FAE0713}" sibTransId="{3324D483-2DD4-47F9-BF9C-398E2D40A651}"/>
    <dgm:cxn modelId="{E1CD4A1E-7879-4150-B15D-B636014725EE}" type="presOf" srcId="{70613988-7D56-4A35-AD01-78B92E9B015E}" destId="{5132415C-36B9-4776-8BFF-E5D005D8391D}" srcOrd="0" destOrd="0" presId="urn:microsoft.com/office/officeart/2005/8/layout/cycle1"/>
    <dgm:cxn modelId="{6BA78A66-8105-4422-885C-6AC34A3B6CAD}" type="presOf" srcId="{3783D6AE-A9C7-4859-AA8E-92C7DBF5B302}" destId="{A5C5791B-249A-4F51-9879-FE9EAD0A9734}" srcOrd="0" destOrd="0" presId="urn:microsoft.com/office/officeart/2005/8/layout/cycle1"/>
    <dgm:cxn modelId="{DE0C5D09-7FB8-4DD4-9473-5164267675B7}" type="presOf" srcId="{96F3BCF8-FFB7-46E7-8ED6-EE44B6AEAA15}" destId="{5118ED94-666F-447B-AA82-87C16727720B}" srcOrd="0" destOrd="0" presId="urn:microsoft.com/office/officeart/2005/8/layout/cycle1"/>
    <dgm:cxn modelId="{B53AFBF9-F520-4890-92EB-6A4CD07F9F87}" srcId="{96F3BCF8-FFB7-46E7-8ED6-EE44B6AEAA15}" destId="{CC48FE30-7A27-44F8-8009-9135945A35D1}" srcOrd="2" destOrd="0" parTransId="{F8C76968-17C0-46E6-9081-E6A62BBE4C80}" sibTransId="{F47A68DD-1FB4-4200-BBF0-7CE68CD0ADD6}"/>
    <dgm:cxn modelId="{26D917FA-82FD-45F7-ABC8-7A46BF04798B}" type="presOf" srcId="{CC48FE30-7A27-44F8-8009-9135945A35D1}" destId="{9E65F63E-D766-4E6E-B26B-07D2B9C1B6FE}" srcOrd="0" destOrd="0" presId="urn:microsoft.com/office/officeart/2005/8/layout/cycle1"/>
    <dgm:cxn modelId="{49D78AFE-0FD4-47E3-B396-7A133929EED9}" srcId="{96F3BCF8-FFB7-46E7-8ED6-EE44B6AEAA15}" destId="{70613988-7D56-4A35-AD01-78B92E9B015E}" srcOrd="1" destOrd="0" parTransId="{343C256E-1BF0-4249-97D3-74D1C8E8C72C}" sibTransId="{35786166-8526-49EC-8F29-F0FDBEED6A2A}"/>
    <dgm:cxn modelId="{66E23D74-478E-4F4A-BB4C-0EE6D7F6ABCA}" type="presOf" srcId="{C593C5FE-CE37-4645-B9DF-EE10057AB30C}" destId="{7AE28CBD-1093-4FEC-9878-03C7F183D7AE}" srcOrd="0" destOrd="0" presId="urn:microsoft.com/office/officeart/2005/8/layout/cycle1"/>
    <dgm:cxn modelId="{406B3E21-39ED-4539-BABE-FDAAEE504DAD}" type="presOf" srcId="{A332B6B7-68BE-40DE-8B68-73F40D58D0BF}" destId="{7A6AEDCA-9383-4B96-8591-F1A78539B907}" srcOrd="0" destOrd="0" presId="urn:microsoft.com/office/officeart/2005/8/layout/cycle1"/>
    <dgm:cxn modelId="{31D4E95F-3C2C-45BF-B09B-CAEDCC7FAA98}" srcId="{96F3BCF8-FFB7-46E7-8ED6-EE44B6AEAA15}" destId="{A332B6B7-68BE-40DE-8B68-73F40D58D0BF}" srcOrd="4" destOrd="0" parTransId="{05D6EFC9-B20D-4645-AB77-4066192EA285}" sibTransId="{EADB1A4F-1BD3-4CD0-AAAC-FDF23AA12E01}"/>
    <dgm:cxn modelId="{90E82205-7BC1-4566-ADDA-BB7211DD28F5}" type="presParOf" srcId="{5118ED94-666F-447B-AA82-87C16727720B}" destId="{2E1A39E4-4E5C-4B93-9D29-6073EA0ECD40}" srcOrd="0" destOrd="0" presId="urn:microsoft.com/office/officeart/2005/8/layout/cycle1"/>
    <dgm:cxn modelId="{79B0CFE4-6F9D-4CDA-A7F9-8C7D34EDD2BE}" type="presParOf" srcId="{5118ED94-666F-447B-AA82-87C16727720B}" destId="{7AE28CBD-1093-4FEC-9878-03C7F183D7AE}" srcOrd="1" destOrd="0" presId="urn:microsoft.com/office/officeart/2005/8/layout/cycle1"/>
    <dgm:cxn modelId="{94988690-7190-44C7-A46A-AB9A51465710}" type="presParOf" srcId="{5118ED94-666F-447B-AA82-87C16727720B}" destId="{21DAEB2E-13CF-4826-9F67-F988F2847AFC}" srcOrd="2" destOrd="0" presId="urn:microsoft.com/office/officeart/2005/8/layout/cycle1"/>
    <dgm:cxn modelId="{03C301F6-D906-4566-9924-225D0F269A9E}" type="presParOf" srcId="{5118ED94-666F-447B-AA82-87C16727720B}" destId="{4E9EFBA2-AB9F-4FFE-843E-F9234B6F3C8D}" srcOrd="3" destOrd="0" presId="urn:microsoft.com/office/officeart/2005/8/layout/cycle1"/>
    <dgm:cxn modelId="{3D949005-FCA9-4814-94D3-BF3C55731932}" type="presParOf" srcId="{5118ED94-666F-447B-AA82-87C16727720B}" destId="{5132415C-36B9-4776-8BFF-E5D005D8391D}" srcOrd="4" destOrd="0" presId="urn:microsoft.com/office/officeart/2005/8/layout/cycle1"/>
    <dgm:cxn modelId="{6CF65E0E-81A6-47DD-ADA7-B80C04ADE808}" type="presParOf" srcId="{5118ED94-666F-447B-AA82-87C16727720B}" destId="{A1C538A0-900B-4F5B-9E28-E897D79A9220}" srcOrd="5" destOrd="0" presId="urn:microsoft.com/office/officeart/2005/8/layout/cycle1"/>
    <dgm:cxn modelId="{02A2C351-D043-4025-90CA-45F33BE17E08}" type="presParOf" srcId="{5118ED94-666F-447B-AA82-87C16727720B}" destId="{BD104E9F-8CC1-4272-93C8-EFA97FF6A4BF}" srcOrd="6" destOrd="0" presId="urn:microsoft.com/office/officeart/2005/8/layout/cycle1"/>
    <dgm:cxn modelId="{145EB31D-A39C-4E18-BEB0-8E7B9A02E258}" type="presParOf" srcId="{5118ED94-666F-447B-AA82-87C16727720B}" destId="{9E65F63E-D766-4E6E-B26B-07D2B9C1B6FE}" srcOrd="7" destOrd="0" presId="urn:microsoft.com/office/officeart/2005/8/layout/cycle1"/>
    <dgm:cxn modelId="{5D7AA65F-ED2B-488E-AE9B-B867019CA155}" type="presParOf" srcId="{5118ED94-666F-447B-AA82-87C16727720B}" destId="{F510DCA9-ECD9-4427-B117-B4083604C688}" srcOrd="8" destOrd="0" presId="urn:microsoft.com/office/officeart/2005/8/layout/cycle1"/>
    <dgm:cxn modelId="{DC280F96-30A9-481E-ACE5-21BDA02DB4CB}" type="presParOf" srcId="{5118ED94-666F-447B-AA82-87C16727720B}" destId="{A3C906CA-4409-4B4A-A21F-7BAFEE358935}" srcOrd="9" destOrd="0" presId="urn:microsoft.com/office/officeart/2005/8/layout/cycle1"/>
    <dgm:cxn modelId="{536176B3-4951-49A0-B212-6804564733E4}" type="presParOf" srcId="{5118ED94-666F-447B-AA82-87C16727720B}" destId="{A5C5791B-249A-4F51-9879-FE9EAD0A9734}" srcOrd="10" destOrd="0" presId="urn:microsoft.com/office/officeart/2005/8/layout/cycle1"/>
    <dgm:cxn modelId="{A0210674-08CA-4D9A-B756-38DCB98037AA}" type="presParOf" srcId="{5118ED94-666F-447B-AA82-87C16727720B}" destId="{8E0CEA25-647D-44E6-88C8-E2D7F623D10E}" srcOrd="11" destOrd="0" presId="urn:microsoft.com/office/officeart/2005/8/layout/cycle1"/>
    <dgm:cxn modelId="{E9006E41-C133-4B09-9B0D-1B632CB3A20C}" type="presParOf" srcId="{5118ED94-666F-447B-AA82-87C16727720B}" destId="{0FB7B71B-B63D-444D-9651-CD5A2FC1843A}" srcOrd="12" destOrd="0" presId="urn:microsoft.com/office/officeart/2005/8/layout/cycle1"/>
    <dgm:cxn modelId="{4C3E1647-C2C0-4572-A94D-33177F7511FB}" type="presParOf" srcId="{5118ED94-666F-447B-AA82-87C16727720B}" destId="{7A6AEDCA-9383-4B96-8591-F1A78539B907}" srcOrd="13" destOrd="0" presId="urn:microsoft.com/office/officeart/2005/8/layout/cycle1"/>
    <dgm:cxn modelId="{DD565DC9-C3B9-4076-B71A-1001DAA8E25D}" type="presParOf" srcId="{5118ED94-666F-447B-AA82-87C16727720B}" destId="{54276791-5ACD-4EBD-B164-6B462122FE6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F3BCF8-FFB7-46E7-8ED6-EE44B6AEAA15}" type="doc">
      <dgm:prSet loTypeId="urn:microsoft.com/office/officeart/2005/8/layout/cycle1" loCatId="cycle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93C5FE-CE37-4645-B9DF-EE10057AB30C}">
      <dgm:prSet phldrT="[Text]"/>
      <dgm:spPr/>
      <dgm:t>
        <a:bodyPr/>
        <a:lstStyle/>
        <a:p>
          <a:r>
            <a:rPr lang="it-IT" smtClean="0"/>
            <a:t> </a:t>
          </a:r>
          <a:endParaRPr lang="en-US"/>
        </a:p>
      </dgm:t>
    </dgm:pt>
    <dgm:pt modelId="{8A2A9E67-F8D7-4B13-B2C2-243345B27C54}" type="parTrans" cxnId="{F6FB6135-21E3-490A-B77C-DF7BC24FD765}">
      <dgm:prSet/>
      <dgm:spPr/>
      <dgm:t>
        <a:bodyPr/>
        <a:lstStyle/>
        <a:p>
          <a:endParaRPr lang="en-US"/>
        </a:p>
      </dgm:t>
    </dgm:pt>
    <dgm:pt modelId="{FBC5D9D0-FBB9-44F4-8D2F-55F77F064180}" type="sibTrans" cxnId="{F6FB6135-21E3-490A-B77C-DF7BC24FD765}">
      <dgm:prSet/>
      <dgm:spPr/>
      <dgm:t>
        <a:bodyPr/>
        <a:lstStyle/>
        <a:p>
          <a:endParaRPr lang="en-US"/>
        </a:p>
      </dgm:t>
    </dgm:pt>
    <dgm:pt modelId="{70613988-7D56-4A35-AD01-78B92E9B015E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343C256E-1BF0-4249-97D3-74D1C8E8C72C}" type="parTrans" cxnId="{49D78AFE-0FD4-47E3-B396-7A133929EED9}">
      <dgm:prSet/>
      <dgm:spPr/>
      <dgm:t>
        <a:bodyPr/>
        <a:lstStyle/>
        <a:p>
          <a:endParaRPr lang="en-US"/>
        </a:p>
      </dgm:t>
    </dgm:pt>
    <dgm:pt modelId="{35786166-8526-49EC-8F29-F0FDBEED6A2A}" type="sibTrans" cxnId="{49D78AFE-0FD4-47E3-B396-7A133929EED9}">
      <dgm:prSet/>
      <dgm:spPr/>
      <dgm:t>
        <a:bodyPr/>
        <a:lstStyle/>
        <a:p>
          <a:endParaRPr lang="en-US"/>
        </a:p>
      </dgm:t>
    </dgm:pt>
    <dgm:pt modelId="{CC48FE30-7A27-44F8-8009-9135945A35D1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F8C76968-17C0-46E6-9081-E6A62BBE4C80}" type="parTrans" cxnId="{B53AFBF9-F520-4890-92EB-6A4CD07F9F87}">
      <dgm:prSet/>
      <dgm:spPr/>
      <dgm:t>
        <a:bodyPr/>
        <a:lstStyle/>
        <a:p>
          <a:endParaRPr lang="en-US"/>
        </a:p>
      </dgm:t>
    </dgm:pt>
    <dgm:pt modelId="{F47A68DD-1FB4-4200-BBF0-7CE68CD0ADD6}" type="sibTrans" cxnId="{B53AFBF9-F520-4890-92EB-6A4CD07F9F87}">
      <dgm:prSet/>
      <dgm:spPr/>
      <dgm:t>
        <a:bodyPr/>
        <a:lstStyle/>
        <a:p>
          <a:endParaRPr lang="en-US"/>
        </a:p>
      </dgm:t>
    </dgm:pt>
    <dgm:pt modelId="{3783D6AE-A9C7-4859-AA8E-92C7DBF5B302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C6C6C456-F0AC-406D-9E61-C6404FAE0713}" type="parTrans" cxnId="{02B108CC-1E4A-4B16-AB3A-DDFB6E1B6EDC}">
      <dgm:prSet/>
      <dgm:spPr/>
      <dgm:t>
        <a:bodyPr/>
        <a:lstStyle/>
        <a:p>
          <a:endParaRPr lang="en-US"/>
        </a:p>
      </dgm:t>
    </dgm:pt>
    <dgm:pt modelId="{3324D483-2DD4-47F9-BF9C-398E2D40A651}" type="sibTrans" cxnId="{02B108CC-1E4A-4B16-AB3A-DDFB6E1B6EDC}">
      <dgm:prSet/>
      <dgm:spPr/>
      <dgm:t>
        <a:bodyPr/>
        <a:lstStyle/>
        <a:p>
          <a:endParaRPr lang="en-US"/>
        </a:p>
      </dgm:t>
    </dgm:pt>
    <dgm:pt modelId="{A332B6B7-68BE-40DE-8B68-73F40D58D0BF}">
      <dgm:prSet phldrT="[Text]"/>
      <dgm:spPr/>
      <dgm:t>
        <a:bodyPr/>
        <a:lstStyle/>
        <a:p>
          <a:r>
            <a:rPr lang="it-IT" dirty="0" smtClean="0"/>
            <a:t> </a:t>
          </a:r>
          <a:endParaRPr lang="en-US" dirty="0"/>
        </a:p>
      </dgm:t>
    </dgm:pt>
    <dgm:pt modelId="{05D6EFC9-B20D-4645-AB77-4066192EA285}" type="parTrans" cxnId="{31D4E95F-3C2C-45BF-B09B-CAEDCC7FAA98}">
      <dgm:prSet/>
      <dgm:spPr/>
      <dgm:t>
        <a:bodyPr/>
        <a:lstStyle/>
        <a:p>
          <a:endParaRPr lang="en-US"/>
        </a:p>
      </dgm:t>
    </dgm:pt>
    <dgm:pt modelId="{EADB1A4F-1BD3-4CD0-AAAC-FDF23AA12E01}" type="sibTrans" cxnId="{31D4E95F-3C2C-45BF-B09B-CAEDCC7FAA98}">
      <dgm:prSet/>
      <dgm:spPr/>
      <dgm:t>
        <a:bodyPr/>
        <a:lstStyle/>
        <a:p>
          <a:endParaRPr lang="en-US"/>
        </a:p>
      </dgm:t>
    </dgm:pt>
    <dgm:pt modelId="{5118ED94-666F-447B-AA82-87C16727720B}" type="pres">
      <dgm:prSet presAssocID="{96F3BCF8-FFB7-46E7-8ED6-EE44B6AEAA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1A39E4-4E5C-4B93-9D29-6073EA0ECD40}" type="pres">
      <dgm:prSet presAssocID="{C593C5FE-CE37-4645-B9DF-EE10057AB30C}" presName="dummy" presStyleCnt="0"/>
      <dgm:spPr/>
    </dgm:pt>
    <dgm:pt modelId="{7AE28CBD-1093-4FEC-9878-03C7F183D7AE}" type="pres">
      <dgm:prSet presAssocID="{C593C5FE-CE37-4645-B9DF-EE10057AB30C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AEB2E-13CF-4826-9F67-F988F2847AFC}" type="pres">
      <dgm:prSet presAssocID="{FBC5D9D0-FBB9-44F4-8D2F-55F77F064180}" presName="sibTrans" presStyleLbl="node1" presStyleIdx="0" presStyleCnt="5"/>
      <dgm:spPr/>
      <dgm:t>
        <a:bodyPr/>
        <a:lstStyle/>
        <a:p>
          <a:endParaRPr lang="en-US"/>
        </a:p>
      </dgm:t>
    </dgm:pt>
    <dgm:pt modelId="{4E9EFBA2-AB9F-4FFE-843E-F9234B6F3C8D}" type="pres">
      <dgm:prSet presAssocID="{70613988-7D56-4A35-AD01-78B92E9B015E}" presName="dummy" presStyleCnt="0"/>
      <dgm:spPr/>
    </dgm:pt>
    <dgm:pt modelId="{5132415C-36B9-4776-8BFF-E5D005D8391D}" type="pres">
      <dgm:prSet presAssocID="{70613988-7D56-4A35-AD01-78B92E9B015E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538A0-900B-4F5B-9E28-E897D79A9220}" type="pres">
      <dgm:prSet presAssocID="{35786166-8526-49EC-8F29-F0FDBEED6A2A}" presName="sibTrans" presStyleLbl="node1" presStyleIdx="1" presStyleCnt="5" custLinFactNeighborX="15620" custLinFactNeighborY="-6136"/>
      <dgm:spPr/>
      <dgm:t>
        <a:bodyPr/>
        <a:lstStyle/>
        <a:p>
          <a:endParaRPr lang="en-US"/>
        </a:p>
      </dgm:t>
    </dgm:pt>
    <dgm:pt modelId="{BD104E9F-8CC1-4272-93C8-EFA97FF6A4BF}" type="pres">
      <dgm:prSet presAssocID="{CC48FE30-7A27-44F8-8009-9135945A35D1}" presName="dummy" presStyleCnt="0"/>
      <dgm:spPr/>
    </dgm:pt>
    <dgm:pt modelId="{9E65F63E-D766-4E6E-B26B-07D2B9C1B6FE}" type="pres">
      <dgm:prSet presAssocID="{CC48FE30-7A27-44F8-8009-9135945A35D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0DCA9-ECD9-4427-B117-B4083604C688}" type="pres">
      <dgm:prSet presAssocID="{F47A68DD-1FB4-4200-BBF0-7CE68CD0ADD6}" presName="sibTrans" presStyleLbl="node1" presStyleIdx="2" presStyleCnt="5" custLinFactNeighborX="5461" custLinFactNeighborY="7350"/>
      <dgm:spPr/>
      <dgm:t>
        <a:bodyPr/>
        <a:lstStyle/>
        <a:p>
          <a:endParaRPr lang="en-US"/>
        </a:p>
      </dgm:t>
    </dgm:pt>
    <dgm:pt modelId="{A3C906CA-4409-4B4A-A21F-7BAFEE358935}" type="pres">
      <dgm:prSet presAssocID="{3783D6AE-A9C7-4859-AA8E-92C7DBF5B302}" presName="dummy" presStyleCnt="0"/>
      <dgm:spPr/>
    </dgm:pt>
    <dgm:pt modelId="{A5C5791B-249A-4F51-9879-FE9EAD0A9734}" type="pres">
      <dgm:prSet presAssocID="{3783D6AE-A9C7-4859-AA8E-92C7DBF5B302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CEA25-647D-44E6-88C8-E2D7F623D10E}" type="pres">
      <dgm:prSet presAssocID="{3324D483-2DD4-47F9-BF9C-398E2D40A651}" presName="sibTrans" presStyleLbl="node1" presStyleIdx="3" presStyleCnt="5"/>
      <dgm:spPr/>
      <dgm:t>
        <a:bodyPr/>
        <a:lstStyle/>
        <a:p>
          <a:endParaRPr lang="en-US"/>
        </a:p>
      </dgm:t>
    </dgm:pt>
    <dgm:pt modelId="{0FB7B71B-B63D-444D-9651-CD5A2FC1843A}" type="pres">
      <dgm:prSet presAssocID="{A332B6B7-68BE-40DE-8B68-73F40D58D0BF}" presName="dummy" presStyleCnt="0"/>
      <dgm:spPr/>
    </dgm:pt>
    <dgm:pt modelId="{7A6AEDCA-9383-4B96-8591-F1A78539B907}" type="pres">
      <dgm:prSet presAssocID="{A332B6B7-68BE-40DE-8B68-73F40D58D0BF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76791-5ACD-4EBD-B164-6B462122FE65}" type="pres">
      <dgm:prSet presAssocID="{EADB1A4F-1BD3-4CD0-AAAC-FDF23AA12E01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666D9FB4-223B-4B76-A1D3-85E2F53CBBF5}" type="presOf" srcId="{FBC5D9D0-FBB9-44F4-8D2F-55F77F064180}" destId="{21DAEB2E-13CF-4826-9F67-F988F2847AFC}" srcOrd="0" destOrd="0" presId="urn:microsoft.com/office/officeart/2005/8/layout/cycle1"/>
    <dgm:cxn modelId="{FC210807-A291-4A86-A7F3-5130DA6908B9}" type="presOf" srcId="{3324D483-2DD4-47F9-BF9C-398E2D40A651}" destId="{8E0CEA25-647D-44E6-88C8-E2D7F623D10E}" srcOrd="0" destOrd="0" presId="urn:microsoft.com/office/officeart/2005/8/layout/cycle1"/>
    <dgm:cxn modelId="{276C9BFC-F2DC-4CCC-8385-A9BF21919C4B}" type="presOf" srcId="{EADB1A4F-1BD3-4CD0-AAAC-FDF23AA12E01}" destId="{54276791-5ACD-4EBD-B164-6B462122FE65}" srcOrd="0" destOrd="0" presId="urn:microsoft.com/office/officeart/2005/8/layout/cycle1"/>
    <dgm:cxn modelId="{B712F968-7BB9-4DC8-9BA8-6518FA6BCA47}" type="presOf" srcId="{3783D6AE-A9C7-4859-AA8E-92C7DBF5B302}" destId="{A5C5791B-249A-4F51-9879-FE9EAD0A9734}" srcOrd="0" destOrd="0" presId="urn:microsoft.com/office/officeart/2005/8/layout/cycle1"/>
    <dgm:cxn modelId="{B53AFBF9-F520-4890-92EB-6A4CD07F9F87}" srcId="{96F3BCF8-FFB7-46E7-8ED6-EE44B6AEAA15}" destId="{CC48FE30-7A27-44F8-8009-9135945A35D1}" srcOrd="2" destOrd="0" parTransId="{F8C76968-17C0-46E6-9081-E6A62BBE4C80}" sibTransId="{F47A68DD-1FB4-4200-BBF0-7CE68CD0ADD6}"/>
    <dgm:cxn modelId="{5DAAF6B1-7927-4CB8-89E3-6CC63B757616}" type="presOf" srcId="{CC48FE30-7A27-44F8-8009-9135945A35D1}" destId="{9E65F63E-D766-4E6E-B26B-07D2B9C1B6FE}" srcOrd="0" destOrd="0" presId="urn:microsoft.com/office/officeart/2005/8/layout/cycle1"/>
    <dgm:cxn modelId="{31D4E95F-3C2C-45BF-B09B-CAEDCC7FAA98}" srcId="{96F3BCF8-FFB7-46E7-8ED6-EE44B6AEAA15}" destId="{A332B6B7-68BE-40DE-8B68-73F40D58D0BF}" srcOrd="4" destOrd="0" parTransId="{05D6EFC9-B20D-4645-AB77-4066192EA285}" sibTransId="{EADB1A4F-1BD3-4CD0-AAAC-FDF23AA12E01}"/>
    <dgm:cxn modelId="{20F7D49B-9C37-45B5-BB23-12DE967DF2D8}" type="presOf" srcId="{A332B6B7-68BE-40DE-8B68-73F40D58D0BF}" destId="{7A6AEDCA-9383-4B96-8591-F1A78539B907}" srcOrd="0" destOrd="0" presId="urn:microsoft.com/office/officeart/2005/8/layout/cycle1"/>
    <dgm:cxn modelId="{F6FB6135-21E3-490A-B77C-DF7BC24FD765}" srcId="{96F3BCF8-FFB7-46E7-8ED6-EE44B6AEAA15}" destId="{C593C5FE-CE37-4645-B9DF-EE10057AB30C}" srcOrd="0" destOrd="0" parTransId="{8A2A9E67-F8D7-4B13-B2C2-243345B27C54}" sibTransId="{FBC5D9D0-FBB9-44F4-8D2F-55F77F064180}"/>
    <dgm:cxn modelId="{02B108CC-1E4A-4B16-AB3A-DDFB6E1B6EDC}" srcId="{96F3BCF8-FFB7-46E7-8ED6-EE44B6AEAA15}" destId="{3783D6AE-A9C7-4859-AA8E-92C7DBF5B302}" srcOrd="3" destOrd="0" parTransId="{C6C6C456-F0AC-406D-9E61-C6404FAE0713}" sibTransId="{3324D483-2DD4-47F9-BF9C-398E2D40A651}"/>
    <dgm:cxn modelId="{87290BC2-2E32-4573-8973-E722C03B4538}" type="presOf" srcId="{70613988-7D56-4A35-AD01-78B92E9B015E}" destId="{5132415C-36B9-4776-8BFF-E5D005D8391D}" srcOrd="0" destOrd="0" presId="urn:microsoft.com/office/officeart/2005/8/layout/cycle1"/>
    <dgm:cxn modelId="{A8BD132A-1DD4-441B-89C8-4FCB5B9C4F78}" type="presOf" srcId="{C593C5FE-CE37-4645-B9DF-EE10057AB30C}" destId="{7AE28CBD-1093-4FEC-9878-03C7F183D7AE}" srcOrd="0" destOrd="0" presId="urn:microsoft.com/office/officeart/2005/8/layout/cycle1"/>
    <dgm:cxn modelId="{E23A0FDC-A768-4589-8F7F-F9D5EFC68D0B}" type="presOf" srcId="{96F3BCF8-FFB7-46E7-8ED6-EE44B6AEAA15}" destId="{5118ED94-666F-447B-AA82-87C16727720B}" srcOrd="0" destOrd="0" presId="urn:microsoft.com/office/officeart/2005/8/layout/cycle1"/>
    <dgm:cxn modelId="{4DDA78D5-C76A-405D-B2E4-B600A97F0763}" type="presOf" srcId="{35786166-8526-49EC-8F29-F0FDBEED6A2A}" destId="{A1C538A0-900B-4F5B-9E28-E897D79A9220}" srcOrd="0" destOrd="0" presId="urn:microsoft.com/office/officeart/2005/8/layout/cycle1"/>
    <dgm:cxn modelId="{30FDDBF1-0EED-4CF3-9149-53A0BFFF1CC9}" type="presOf" srcId="{F47A68DD-1FB4-4200-BBF0-7CE68CD0ADD6}" destId="{F510DCA9-ECD9-4427-B117-B4083604C688}" srcOrd="0" destOrd="0" presId="urn:microsoft.com/office/officeart/2005/8/layout/cycle1"/>
    <dgm:cxn modelId="{49D78AFE-0FD4-47E3-B396-7A133929EED9}" srcId="{96F3BCF8-FFB7-46E7-8ED6-EE44B6AEAA15}" destId="{70613988-7D56-4A35-AD01-78B92E9B015E}" srcOrd="1" destOrd="0" parTransId="{343C256E-1BF0-4249-97D3-74D1C8E8C72C}" sibTransId="{35786166-8526-49EC-8F29-F0FDBEED6A2A}"/>
    <dgm:cxn modelId="{F67DD1C6-32A4-4A6E-A0B6-A22AB67681AE}" type="presParOf" srcId="{5118ED94-666F-447B-AA82-87C16727720B}" destId="{2E1A39E4-4E5C-4B93-9D29-6073EA0ECD40}" srcOrd="0" destOrd="0" presId="urn:microsoft.com/office/officeart/2005/8/layout/cycle1"/>
    <dgm:cxn modelId="{2465A5A5-12D3-4E04-A08A-D3B141DE9DF1}" type="presParOf" srcId="{5118ED94-666F-447B-AA82-87C16727720B}" destId="{7AE28CBD-1093-4FEC-9878-03C7F183D7AE}" srcOrd="1" destOrd="0" presId="urn:microsoft.com/office/officeart/2005/8/layout/cycle1"/>
    <dgm:cxn modelId="{9B2B745C-25F5-4678-871E-58DE23953A34}" type="presParOf" srcId="{5118ED94-666F-447B-AA82-87C16727720B}" destId="{21DAEB2E-13CF-4826-9F67-F988F2847AFC}" srcOrd="2" destOrd="0" presId="urn:microsoft.com/office/officeart/2005/8/layout/cycle1"/>
    <dgm:cxn modelId="{1DD2A1E0-58C1-409A-A841-A8F5B85CA5A8}" type="presParOf" srcId="{5118ED94-666F-447B-AA82-87C16727720B}" destId="{4E9EFBA2-AB9F-4FFE-843E-F9234B6F3C8D}" srcOrd="3" destOrd="0" presId="urn:microsoft.com/office/officeart/2005/8/layout/cycle1"/>
    <dgm:cxn modelId="{4DFF7CC7-977F-422A-BF53-83B12B435518}" type="presParOf" srcId="{5118ED94-666F-447B-AA82-87C16727720B}" destId="{5132415C-36B9-4776-8BFF-E5D005D8391D}" srcOrd="4" destOrd="0" presId="urn:microsoft.com/office/officeart/2005/8/layout/cycle1"/>
    <dgm:cxn modelId="{7E876895-99A7-4F36-B104-F48823115B3D}" type="presParOf" srcId="{5118ED94-666F-447B-AA82-87C16727720B}" destId="{A1C538A0-900B-4F5B-9E28-E897D79A9220}" srcOrd="5" destOrd="0" presId="urn:microsoft.com/office/officeart/2005/8/layout/cycle1"/>
    <dgm:cxn modelId="{16051E55-7101-4402-B05B-C1EF14B4CFBD}" type="presParOf" srcId="{5118ED94-666F-447B-AA82-87C16727720B}" destId="{BD104E9F-8CC1-4272-93C8-EFA97FF6A4BF}" srcOrd="6" destOrd="0" presId="urn:microsoft.com/office/officeart/2005/8/layout/cycle1"/>
    <dgm:cxn modelId="{9F11969F-7BE2-4E2A-ACF0-AC7A11039C8D}" type="presParOf" srcId="{5118ED94-666F-447B-AA82-87C16727720B}" destId="{9E65F63E-D766-4E6E-B26B-07D2B9C1B6FE}" srcOrd="7" destOrd="0" presId="urn:microsoft.com/office/officeart/2005/8/layout/cycle1"/>
    <dgm:cxn modelId="{2D2443E6-D528-4C84-A08C-42BBF0210F6F}" type="presParOf" srcId="{5118ED94-666F-447B-AA82-87C16727720B}" destId="{F510DCA9-ECD9-4427-B117-B4083604C688}" srcOrd="8" destOrd="0" presId="urn:microsoft.com/office/officeart/2005/8/layout/cycle1"/>
    <dgm:cxn modelId="{021F470A-99D0-4980-8040-7B5EC2C280EA}" type="presParOf" srcId="{5118ED94-666F-447B-AA82-87C16727720B}" destId="{A3C906CA-4409-4B4A-A21F-7BAFEE358935}" srcOrd="9" destOrd="0" presId="urn:microsoft.com/office/officeart/2005/8/layout/cycle1"/>
    <dgm:cxn modelId="{3772720C-9066-475C-AC52-02627FBD50DB}" type="presParOf" srcId="{5118ED94-666F-447B-AA82-87C16727720B}" destId="{A5C5791B-249A-4F51-9879-FE9EAD0A9734}" srcOrd="10" destOrd="0" presId="urn:microsoft.com/office/officeart/2005/8/layout/cycle1"/>
    <dgm:cxn modelId="{61ABED61-F00D-4C74-91A3-FB384CADC3C4}" type="presParOf" srcId="{5118ED94-666F-447B-AA82-87C16727720B}" destId="{8E0CEA25-647D-44E6-88C8-E2D7F623D10E}" srcOrd="11" destOrd="0" presId="urn:microsoft.com/office/officeart/2005/8/layout/cycle1"/>
    <dgm:cxn modelId="{D30DBCFA-94C8-4CDC-9CBC-4B1C555D6BD7}" type="presParOf" srcId="{5118ED94-666F-447B-AA82-87C16727720B}" destId="{0FB7B71B-B63D-444D-9651-CD5A2FC1843A}" srcOrd="12" destOrd="0" presId="urn:microsoft.com/office/officeart/2005/8/layout/cycle1"/>
    <dgm:cxn modelId="{82056777-C1C7-4A31-A84B-A49107AC39B5}" type="presParOf" srcId="{5118ED94-666F-447B-AA82-87C16727720B}" destId="{7A6AEDCA-9383-4B96-8591-F1A78539B907}" srcOrd="13" destOrd="0" presId="urn:microsoft.com/office/officeart/2005/8/layout/cycle1"/>
    <dgm:cxn modelId="{2300D52D-DC8F-40BE-A488-57FB298E169F}" type="presParOf" srcId="{5118ED94-666F-447B-AA82-87C16727720B}" destId="{54276791-5ACD-4EBD-B164-6B462122FE6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8CBD-1093-4FEC-9878-03C7F183D7AE}">
      <dsp:nvSpPr>
        <dsp:cNvPr id="0" name=""/>
        <dsp:cNvSpPr/>
      </dsp:nvSpPr>
      <dsp:spPr>
        <a:xfrm>
          <a:off x="1677124" y="16783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1677124" y="16783"/>
        <a:ext cx="573795" cy="573795"/>
      </dsp:txXfrm>
    </dsp:sp>
    <dsp:sp modelId="{21DAEB2E-13CF-4826-9F67-F988F2847AFC}">
      <dsp:nvSpPr>
        <dsp:cNvPr id="0" name=""/>
        <dsp:cNvSpPr/>
      </dsp:nvSpPr>
      <dsp:spPr>
        <a:xfrm>
          <a:off x="325447" y="-45"/>
          <a:ext cx="2153721" cy="2153721"/>
        </a:xfrm>
        <a:prstGeom prst="circularArrow">
          <a:avLst>
            <a:gd name="adj1" fmla="val 5195"/>
            <a:gd name="adj2" fmla="val 335552"/>
            <a:gd name="adj3" fmla="val 21294713"/>
            <a:gd name="adj4" fmla="val 19764950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32415C-36B9-4776-8BFF-E5D005D8391D}">
      <dsp:nvSpPr>
        <dsp:cNvPr id="0" name=""/>
        <dsp:cNvSpPr/>
      </dsp:nvSpPr>
      <dsp:spPr>
        <a:xfrm>
          <a:off x="2024283" y="1085228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2024283" y="1085228"/>
        <a:ext cx="573795" cy="573795"/>
      </dsp:txXfrm>
    </dsp:sp>
    <dsp:sp modelId="{A1C538A0-900B-4F5B-9E28-E897D79A9220}">
      <dsp:nvSpPr>
        <dsp:cNvPr id="0" name=""/>
        <dsp:cNvSpPr/>
      </dsp:nvSpPr>
      <dsp:spPr>
        <a:xfrm>
          <a:off x="325447" y="-45"/>
          <a:ext cx="2153721" cy="2153721"/>
        </a:xfrm>
        <a:prstGeom prst="circularArrow">
          <a:avLst>
            <a:gd name="adj1" fmla="val 5195"/>
            <a:gd name="adj2" fmla="val 335552"/>
            <a:gd name="adj3" fmla="val 4016222"/>
            <a:gd name="adj4" fmla="val 2252033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65F63E-D766-4E6E-B26B-07D2B9C1B6FE}">
      <dsp:nvSpPr>
        <dsp:cNvPr id="0" name=""/>
        <dsp:cNvSpPr/>
      </dsp:nvSpPr>
      <dsp:spPr>
        <a:xfrm>
          <a:off x="1115410" y="1745564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1115410" y="1745564"/>
        <a:ext cx="573795" cy="573795"/>
      </dsp:txXfrm>
    </dsp:sp>
    <dsp:sp modelId="{F510DCA9-ECD9-4427-B117-B4083604C688}">
      <dsp:nvSpPr>
        <dsp:cNvPr id="0" name=""/>
        <dsp:cNvSpPr/>
      </dsp:nvSpPr>
      <dsp:spPr>
        <a:xfrm>
          <a:off x="325447" y="-45"/>
          <a:ext cx="2153721" cy="2153721"/>
        </a:xfrm>
        <a:prstGeom prst="circularArrow">
          <a:avLst>
            <a:gd name="adj1" fmla="val 5195"/>
            <a:gd name="adj2" fmla="val 335552"/>
            <a:gd name="adj3" fmla="val 8212415"/>
            <a:gd name="adj4" fmla="val 6448226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C5791B-249A-4F51-9879-FE9EAD0A9734}">
      <dsp:nvSpPr>
        <dsp:cNvPr id="0" name=""/>
        <dsp:cNvSpPr/>
      </dsp:nvSpPr>
      <dsp:spPr>
        <a:xfrm>
          <a:off x="206536" y="1085228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206536" y="1085228"/>
        <a:ext cx="573795" cy="573795"/>
      </dsp:txXfrm>
    </dsp:sp>
    <dsp:sp modelId="{8E0CEA25-647D-44E6-88C8-E2D7F623D10E}">
      <dsp:nvSpPr>
        <dsp:cNvPr id="0" name=""/>
        <dsp:cNvSpPr/>
      </dsp:nvSpPr>
      <dsp:spPr>
        <a:xfrm>
          <a:off x="325447" y="-45"/>
          <a:ext cx="2153721" cy="2153721"/>
        </a:xfrm>
        <a:prstGeom prst="circularArrow">
          <a:avLst>
            <a:gd name="adj1" fmla="val 5195"/>
            <a:gd name="adj2" fmla="val 335552"/>
            <a:gd name="adj3" fmla="val 12299498"/>
            <a:gd name="adj4" fmla="val 10769735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6AEDCA-9383-4B96-8591-F1A78539B907}">
      <dsp:nvSpPr>
        <dsp:cNvPr id="0" name=""/>
        <dsp:cNvSpPr/>
      </dsp:nvSpPr>
      <dsp:spPr>
        <a:xfrm>
          <a:off x="553695" y="16783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553695" y="16783"/>
        <a:ext cx="573795" cy="573795"/>
      </dsp:txXfrm>
    </dsp:sp>
    <dsp:sp modelId="{54276791-5ACD-4EBD-B164-6B462122FE65}">
      <dsp:nvSpPr>
        <dsp:cNvPr id="0" name=""/>
        <dsp:cNvSpPr/>
      </dsp:nvSpPr>
      <dsp:spPr>
        <a:xfrm>
          <a:off x="325447" y="-45"/>
          <a:ext cx="2153721" cy="2153721"/>
        </a:xfrm>
        <a:prstGeom prst="circularArrow">
          <a:avLst>
            <a:gd name="adj1" fmla="val 5195"/>
            <a:gd name="adj2" fmla="val 335552"/>
            <a:gd name="adj3" fmla="val 16867206"/>
            <a:gd name="adj4" fmla="val 15197242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8CBD-1093-4FEC-9878-03C7F183D7AE}">
      <dsp:nvSpPr>
        <dsp:cNvPr id="0" name=""/>
        <dsp:cNvSpPr/>
      </dsp:nvSpPr>
      <dsp:spPr>
        <a:xfrm>
          <a:off x="1677124" y="16783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smtClean="0"/>
            <a:t> </a:t>
          </a:r>
          <a:endParaRPr lang="en-US" sz="3600" kern="1200"/>
        </a:p>
      </dsp:txBody>
      <dsp:txXfrm>
        <a:off x="1677124" y="16783"/>
        <a:ext cx="573795" cy="573795"/>
      </dsp:txXfrm>
    </dsp:sp>
    <dsp:sp modelId="{21DAEB2E-13CF-4826-9F67-F988F2847AFC}">
      <dsp:nvSpPr>
        <dsp:cNvPr id="0" name=""/>
        <dsp:cNvSpPr/>
      </dsp:nvSpPr>
      <dsp:spPr>
        <a:xfrm>
          <a:off x="325447" y="-45"/>
          <a:ext cx="2153721" cy="2153721"/>
        </a:xfrm>
        <a:prstGeom prst="circularArrow">
          <a:avLst>
            <a:gd name="adj1" fmla="val 5195"/>
            <a:gd name="adj2" fmla="val 335552"/>
            <a:gd name="adj3" fmla="val 21294713"/>
            <a:gd name="adj4" fmla="val 19764950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32415C-36B9-4776-8BFF-E5D005D8391D}">
      <dsp:nvSpPr>
        <dsp:cNvPr id="0" name=""/>
        <dsp:cNvSpPr/>
      </dsp:nvSpPr>
      <dsp:spPr>
        <a:xfrm>
          <a:off x="2024283" y="1085228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2024283" y="1085228"/>
        <a:ext cx="573795" cy="573795"/>
      </dsp:txXfrm>
    </dsp:sp>
    <dsp:sp modelId="{A1C538A0-900B-4F5B-9E28-E897D79A9220}">
      <dsp:nvSpPr>
        <dsp:cNvPr id="0" name=""/>
        <dsp:cNvSpPr/>
      </dsp:nvSpPr>
      <dsp:spPr>
        <a:xfrm>
          <a:off x="661858" y="-132197"/>
          <a:ext cx="2153721" cy="2153721"/>
        </a:xfrm>
        <a:prstGeom prst="circularArrow">
          <a:avLst>
            <a:gd name="adj1" fmla="val 5195"/>
            <a:gd name="adj2" fmla="val 335552"/>
            <a:gd name="adj3" fmla="val 4016222"/>
            <a:gd name="adj4" fmla="val 2252033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65F63E-D766-4E6E-B26B-07D2B9C1B6FE}">
      <dsp:nvSpPr>
        <dsp:cNvPr id="0" name=""/>
        <dsp:cNvSpPr/>
      </dsp:nvSpPr>
      <dsp:spPr>
        <a:xfrm>
          <a:off x="1115410" y="1745564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1115410" y="1745564"/>
        <a:ext cx="573795" cy="573795"/>
      </dsp:txXfrm>
    </dsp:sp>
    <dsp:sp modelId="{F510DCA9-ECD9-4427-B117-B4083604C688}">
      <dsp:nvSpPr>
        <dsp:cNvPr id="0" name=""/>
        <dsp:cNvSpPr/>
      </dsp:nvSpPr>
      <dsp:spPr>
        <a:xfrm>
          <a:off x="443061" y="158253"/>
          <a:ext cx="2153721" cy="2153721"/>
        </a:xfrm>
        <a:prstGeom prst="circularArrow">
          <a:avLst>
            <a:gd name="adj1" fmla="val 5195"/>
            <a:gd name="adj2" fmla="val 335552"/>
            <a:gd name="adj3" fmla="val 8212415"/>
            <a:gd name="adj4" fmla="val 6448226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C5791B-249A-4F51-9879-FE9EAD0A9734}">
      <dsp:nvSpPr>
        <dsp:cNvPr id="0" name=""/>
        <dsp:cNvSpPr/>
      </dsp:nvSpPr>
      <dsp:spPr>
        <a:xfrm>
          <a:off x="206536" y="1085228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206536" y="1085228"/>
        <a:ext cx="573795" cy="573795"/>
      </dsp:txXfrm>
    </dsp:sp>
    <dsp:sp modelId="{8E0CEA25-647D-44E6-88C8-E2D7F623D10E}">
      <dsp:nvSpPr>
        <dsp:cNvPr id="0" name=""/>
        <dsp:cNvSpPr/>
      </dsp:nvSpPr>
      <dsp:spPr>
        <a:xfrm>
          <a:off x="325447" y="-45"/>
          <a:ext cx="2153721" cy="2153721"/>
        </a:xfrm>
        <a:prstGeom prst="circularArrow">
          <a:avLst>
            <a:gd name="adj1" fmla="val 5195"/>
            <a:gd name="adj2" fmla="val 335552"/>
            <a:gd name="adj3" fmla="val 12299498"/>
            <a:gd name="adj4" fmla="val 10769735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6AEDCA-9383-4B96-8591-F1A78539B907}">
      <dsp:nvSpPr>
        <dsp:cNvPr id="0" name=""/>
        <dsp:cNvSpPr/>
      </dsp:nvSpPr>
      <dsp:spPr>
        <a:xfrm>
          <a:off x="553695" y="16783"/>
          <a:ext cx="573795" cy="573795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/>
            <a:t> </a:t>
          </a:r>
          <a:endParaRPr lang="en-US" sz="3600" kern="1200" dirty="0"/>
        </a:p>
      </dsp:txBody>
      <dsp:txXfrm>
        <a:off x="553695" y="16783"/>
        <a:ext cx="573795" cy="573795"/>
      </dsp:txXfrm>
    </dsp:sp>
    <dsp:sp modelId="{54276791-5ACD-4EBD-B164-6B462122FE65}">
      <dsp:nvSpPr>
        <dsp:cNvPr id="0" name=""/>
        <dsp:cNvSpPr/>
      </dsp:nvSpPr>
      <dsp:spPr>
        <a:xfrm>
          <a:off x="325447" y="-45"/>
          <a:ext cx="2153721" cy="2153721"/>
        </a:xfrm>
        <a:prstGeom prst="circularArrow">
          <a:avLst>
            <a:gd name="adj1" fmla="val 5195"/>
            <a:gd name="adj2" fmla="val 335552"/>
            <a:gd name="adj3" fmla="val 16867206"/>
            <a:gd name="adj4" fmla="val 15197242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765175" y="250825"/>
            <a:ext cx="3101975" cy="231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67150" y="250825"/>
            <a:ext cx="2586038" cy="231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94F586-5BD2-4A4C-804A-F9A02F9ECD3D}" type="datetimeFigureOut">
              <a:rPr lang="de-DE"/>
              <a:pPr>
                <a:defRPr/>
              </a:pPr>
              <a:t>05.09.2014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482600"/>
            <a:ext cx="5688013" cy="4265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65175" y="4864100"/>
            <a:ext cx="5688013" cy="383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765175" y="8685213"/>
            <a:ext cx="2663825" cy="207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429000" y="8685213"/>
            <a:ext cx="3024188" cy="207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A87149-1098-466E-A94D-8A991DECBF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836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A9EFA34-7D7C-4564-89FC-DF44F73204E1}" type="slidenum">
              <a:rPr lang="de-CH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CH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52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A87149-1098-466E-A94D-8A991DECBF23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875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Replacement: Permette un fuori servizio brevissimo, ma richiede un pesante lavoro di progettazione e di modifica dell’apparecchio in quanto vanno riproposti tutti i blocchi, sistemi di inserzione, collegamenti di circuiti ausiliari etc etc. E anche la soluzione che richiede più prove di tipo e certificazione.</a:t>
            </a:r>
            <a:endParaRPr lang="en-US" smtClean="0">
              <a:solidFill>
                <a:srgbClr val="3333CC"/>
              </a:solidFill>
            </a:endParaRPr>
          </a:p>
          <a:p>
            <a:pPr eaLnBrk="1" hangingPunct="1"/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defTabSz="955675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defTabSz="955675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defTabSz="955675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defTabSz="955675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fld id="{AF03B9DC-AF41-489F-A795-3AD8F1E85813}" type="slidenum">
              <a:rPr lang="de-CH" smtClean="0">
                <a:solidFill>
                  <a:schemeClr val="tx1"/>
                </a:solidFill>
              </a:rPr>
              <a:pPr eaLnBrk="1" hangingPunct="1"/>
              <a:t>9</a:t>
            </a:fld>
            <a:endParaRPr lang="de-CH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35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0FC2C0-15E4-439A-81CC-43A0C0171A84}" type="slidenum">
              <a:rPr lang="de-CH"/>
              <a:pPr/>
              <a:t>10</a:t>
            </a:fld>
            <a:endParaRPr lang="de-CH"/>
          </a:p>
        </p:txBody>
      </p:sp>
      <p:sp>
        <p:nvSpPr>
          <p:cNvPr id="211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1491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/>
              <a:t>Replacement: Permette un fuori servizio brevissimo, ma richiede un pesante lavoro di progettazione e di modifica dell’apparecchio in quanto vanno riproposti tutti i blocchi, sistemi di inserzione, collegamenti di circuiti ausiliari etc etc. E anche la soluzione che richiede più prove di tipo e certificazione.</a:t>
            </a:r>
            <a:endParaRPr lang="en-US">
              <a:solidFill>
                <a:srgbClr val="3333CC"/>
              </a:solidFill>
            </a:endParaRPr>
          </a:p>
          <a:p>
            <a:endParaRPr 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710286" y="8687405"/>
            <a:ext cx="2789039" cy="25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>
            <a:lvl1pPr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A065351D-5416-4144-8A83-A8E2989E6107}" type="slidenum">
              <a:rPr lang="de-CH" sz="900" b="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de-CH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9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01010C-B663-4624-AC0D-1BB7326F0E2C}" type="slidenum">
              <a:rPr lang="de-CH"/>
              <a:pPr/>
              <a:t>11</a:t>
            </a:fld>
            <a:endParaRPr lang="de-CH"/>
          </a:p>
        </p:txBody>
      </p:sp>
      <p:sp>
        <p:nvSpPr>
          <p:cNvPr id="211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3539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/>
              <a:t>Replacement: Permette un fuori servizio brevissimo, ma richiede un pesante lavoro di progettazione e di modifica dell’apparecchio in quanto vanno riproposti tutti i blocchi, sistemi di inserzione, collegamenti di circuiti ausiliari etc etc. E anche la soluzione che richiede più prove di tipo e certificazione.</a:t>
            </a:r>
            <a:endParaRPr lang="en-US">
              <a:solidFill>
                <a:srgbClr val="3333CC"/>
              </a:solidFill>
            </a:endParaRPr>
          </a:p>
          <a:p>
            <a:endParaRPr 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710286" y="8687405"/>
            <a:ext cx="2789039" cy="25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>
            <a:lvl1pPr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F50DDE49-CB6C-468D-81FC-7C5A8B3B9A18}" type="slidenum">
              <a:rPr lang="de-CH" sz="900" b="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11</a:t>
            </a:fld>
            <a:endParaRPr lang="de-CH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85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01010C-B663-4624-AC0D-1BB7326F0E2C}" type="slidenum">
              <a:rPr lang="de-CH"/>
              <a:pPr/>
              <a:t>12</a:t>
            </a:fld>
            <a:endParaRPr lang="de-CH"/>
          </a:p>
        </p:txBody>
      </p:sp>
      <p:sp>
        <p:nvSpPr>
          <p:cNvPr id="211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3539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/>
              <a:t>Replacement: Permette un fuori servizio brevissimo, ma richiede un pesante lavoro di progettazione e di modifica dell’apparecchio in quanto vanno riproposti tutti i blocchi, sistemi di inserzione, collegamenti di circuiti ausiliari etc etc. E anche la soluzione che richiede più prove di tipo e certificazione.</a:t>
            </a:r>
            <a:endParaRPr lang="en-US">
              <a:solidFill>
                <a:srgbClr val="3333CC"/>
              </a:solidFill>
            </a:endParaRPr>
          </a:p>
          <a:p>
            <a:endParaRPr 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710286" y="8687405"/>
            <a:ext cx="2789039" cy="25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>
            <a:lvl1pPr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defTabSz="955675" eaLnBrk="0" hangingPunct="0">
              <a:defRPr sz="12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defTabSz="955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1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F50DDE49-CB6C-468D-81FC-7C5A8B3B9A18}" type="slidenum">
              <a:rPr lang="de-CH" sz="900" b="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12</a:t>
            </a:fld>
            <a:endParaRPr lang="de-CH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1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482600"/>
            <a:ext cx="5688013" cy="4265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920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>
              <a:latin typeface="Arial" charset="0"/>
              <a:cs typeface="Arial" charset="0"/>
            </a:endParaRPr>
          </a:p>
        </p:txBody>
      </p:sp>
      <p:sp>
        <p:nvSpPr>
          <p:cNvPr id="16179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A97C90-9F0A-40F0-8930-6799D420A0AD}" type="slidenum">
              <a:rPr lang="de-DE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98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990B16D3-BBFE-4493-81AF-52201C33656D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C247F153-8BA3-40EE-9C07-56B9E89EEABE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3D994854-249F-426B-A0B8-0F9770F5CBC3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BA44F28F-FAD9-4117-BB58-3F399C860A24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94948987-BDFF-41AC-8ACC-4444CBEBEA97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E286C0E4-DBCF-45AF-9444-4F54A1DDDFF6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76375" y="1592263"/>
            <a:ext cx="3019425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2263"/>
            <a:ext cx="3019425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C664C399-42AD-4F4D-A2F5-32B11D988CA8}" type="datetime4">
              <a:rPr lang="en-US"/>
              <a:pPr>
                <a:defRPr/>
              </a:pPr>
              <a:t>September 5, 2014</a:t>
            </a:fld>
            <a:r>
              <a:rPr lang="en-US"/>
              <a:t> | Slide </a:t>
            </a:r>
            <a:fld id="{490507E8-230F-4458-9D61-CCC118BEC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C664C399-42AD-4F4D-A2F5-32B11D988CA8}" type="datetime4">
              <a:rPr lang="en-US"/>
              <a:pPr>
                <a:defRPr/>
              </a:pPr>
              <a:t>September 5, 2014</a:t>
            </a:fld>
            <a:r>
              <a:rPr lang="en-US"/>
              <a:t> | Slide </a:t>
            </a:r>
            <a:fld id="{014A9AD8-5703-4AAE-AA43-25D894236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C664C399-42AD-4F4D-A2F5-32B11D988CA8}" type="datetime4">
              <a:rPr lang="en-US"/>
              <a:pPr>
                <a:defRPr/>
              </a:pPr>
              <a:t>September 5, 2014</a:t>
            </a:fld>
            <a:r>
              <a:rPr lang="en-US"/>
              <a:t> | Slide </a:t>
            </a:r>
            <a:fld id="{2DA1388E-4651-4B4D-8A84-9A8725546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241FA656-DAE8-4CAF-AF77-05136318A475}" type="datetime4">
              <a:rPr lang="en-US"/>
              <a:pPr>
                <a:defRPr/>
              </a:pPr>
              <a:t>September 5, 2014</a:t>
            </a:fld>
            <a:r>
              <a:rPr lang="en-US"/>
              <a:t> | Slide </a:t>
            </a:r>
            <a:fld id="{41DC10FC-B261-407D-A64B-6A423DD3F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241FA656-DAE8-4CAF-AF77-05136318A475}" type="datetime4">
              <a:rPr lang="en-US"/>
              <a:pPr>
                <a:defRPr/>
              </a:pPr>
              <a:t>September 5, 2014</a:t>
            </a:fld>
            <a:r>
              <a:rPr lang="en-US"/>
              <a:t> | Slide </a:t>
            </a:r>
            <a:fld id="{58A498C4-98DA-46FC-A847-EE81C8FB5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74D2EB3A-1AC6-48CF-9B00-306DA0474B5F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825FCC27-47FA-4891-A605-9573446BEF59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18C446A5-75C4-4C21-B29C-6F85E5F0590E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B8DBB4EF-B0EC-47D3-903B-CBFFBA4A8CC7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A1234079-22AC-427E-A528-D89F94951455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C753647B-7592-4BA2-A401-9727C506D968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4BA8FCA3-746E-4D9C-9368-EC580DB6E580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F03EC8A6-AEF0-47A8-9841-92D4B9594206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9514C8B0-0F3D-4B9A-8142-42DD3FD2AB3C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3DC83C3F-51D9-4E42-97D6-D2FEE10C897D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DD284668-61A6-451A-B5EA-2EEE0F97F631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83B1A936-4AF8-4E05-ACCF-0514FC57B9BF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72254BE2-B01A-46FA-9C7A-7D31A30C2FEA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0A53A177-D7F2-4570-8675-034B07B45961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B7FA62A6-4594-4DCA-A3A2-D31899E88E5C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A4894F16-49F9-46F3-96F4-196B045C945E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4E605ADA-718F-4BA0-A48A-A86487780174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1549C427-C87E-483A-8AB7-12F2BF5D29F1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830D2AE7-F6CE-4553-B20C-3E317B255BA4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89D49134-9C2B-435A-850B-2EBCA9C964CB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D34DBDD5-C117-494B-9F37-7E73A135754E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44B1C690-706B-4AE6-95D0-B08C2CA0414C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CA79F3BD-5361-405B-8FC3-27875AE62B3E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287B20F6-B240-4825-B3CE-74EF2C3049E8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46933AAB-B586-4F37-8232-3A40BDC68020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39A20478-B226-4F11-BD15-89F219CCE6F8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821C3134-3741-4DCC-A261-A18E3B980BE9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9F816901-DC95-421A-BC93-1FAD5F0A2BAE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9538E5DC-D89D-43F4-BAF3-681290379DE6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748138A7-24DF-47F9-9474-13B58E7846B8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BA5D3542-F95A-44CF-9BDB-C5B65C401554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33AC1924-66CD-4E9E-8325-48C955BA45D8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de-DE" dirty="0" smtClean="0"/>
              <a:t>Textmasterformate durch Klicken bearbeiten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241FA656-DAE8-4CAF-AF77-05136318A475}" type="datetime4">
              <a:rPr lang="en-US"/>
              <a:pPr>
                <a:defRPr/>
              </a:pPr>
              <a:t>September 5, 2014</a:t>
            </a:fld>
            <a:r>
              <a:rPr lang="en-US"/>
              <a:t> | Slide </a:t>
            </a:r>
            <a:fld id="{58A498C4-98DA-46FC-A847-EE81C8FB5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C664C399-42AD-4F4D-A2F5-32B11D988CA8}" type="datetime4">
              <a:rPr lang="en-US"/>
              <a:pPr>
                <a:defRPr/>
              </a:pPr>
              <a:t>September 5, 2014</a:t>
            </a:fld>
            <a:r>
              <a:rPr lang="en-US"/>
              <a:t> | Slide </a:t>
            </a:r>
            <a:fld id="{014A9AD8-5703-4AAE-AA43-25D894236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961EF6DB-DEB3-4B6D-A3E6-E4F39F3CB402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fld id="{241FA656-DAE8-4CAF-AF77-05136318A475}" type="datetime4">
              <a:rPr lang="en-US"/>
              <a:pPr>
                <a:defRPr/>
              </a:pPr>
              <a:t>September 5, 2014</a:t>
            </a:fld>
            <a:r>
              <a:rPr lang="en-US"/>
              <a:t> | Slide </a:t>
            </a:r>
            <a:fld id="{FCAF9B82-DF43-4F38-A5E5-66AF0B78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© ABB Group</a:t>
            </a:r>
            <a:endParaRPr lang="de-DE" sz="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FB884F6-5C41-4F29-A188-5B766EEA4B94}" type="datetime4">
              <a:rPr lang="en-US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September 5, 2014</a:t>
            </a:fld>
            <a:r>
              <a:rPr lang="de-DE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600">
                <a:latin typeface="Arial" pitchFamily="34" charset="0"/>
                <a:cs typeface="Arial" pitchFamily="34" charset="0"/>
              </a:rPr>
              <a:t>Slide </a:t>
            </a:r>
            <a:fld id="{2F0D7B8A-E02A-4EB0-A977-95BA60B0513B}" type="slidenum">
              <a:rPr lang="de-DE" sz="600"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8" name="Picture 3" descr="ABB2logo RGB"/>
          <p:cNvPicPr>
            <a:picLocks noChangeAspect="1" noChangeArrowheads="1"/>
          </p:cNvPicPr>
          <p:nvPr/>
        </p:nvPicPr>
        <p:blipFill>
          <a:blip r:embed="rId25"/>
          <a:srcRect l="62511"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53" r:id="rId17"/>
    <p:sldLayoutId id="2147483973" r:id="rId18"/>
    <p:sldLayoutId id="2147483974" r:id="rId19"/>
    <p:sldLayoutId id="2147483975" r:id="rId20"/>
    <p:sldLayoutId id="2147483976" r:id="rId21"/>
    <p:sldLayoutId id="2147483977" r:id="rId22"/>
    <p:sldLayoutId id="2147483978" r:id="rId23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560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25604" name="Picture 3" descr="ABB2logo RGB"/>
          <p:cNvPicPr>
            <a:picLocks noChangeAspect="1" noChangeArrowheads="1"/>
          </p:cNvPicPr>
          <p:nvPr/>
        </p:nvPicPr>
        <p:blipFill>
          <a:blip r:embed="rId20"/>
          <a:srcRect l="62511"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54" r:id="rId17"/>
    <p:sldLayoutId id="2147483995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505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45060" name="Picture 3" descr="ABB2logo RGB"/>
          <p:cNvPicPr>
            <a:picLocks noChangeAspect="1" noChangeArrowheads="1"/>
          </p:cNvPicPr>
          <p:nvPr/>
        </p:nvPicPr>
        <p:blipFill>
          <a:blip r:embed="rId20"/>
          <a:srcRect l="62511"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3955" r:id="rId17"/>
    <p:sldLayoutId id="2147484012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451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64516" name="Picture 3" descr="ABB2logo RGB"/>
          <p:cNvPicPr>
            <a:picLocks noChangeAspect="1" noChangeArrowheads="1"/>
          </p:cNvPicPr>
          <p:nvPr/>
        </p:nvPicPr>
        <p:blipFill>
          <a:blip r:embed="rId23"/>
          <a:srcRect l="62511"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3956" r:id="rId17"/>
    <p:sldLayoutId id="2147484029" r:id="rId18"/>
    <p:sldLayoutId id="2147484030" r:id="rId19"/>
    <p:sldLayoutId id="2147484031" r:id="rId20"/>
    <p:sldLayoutId id="2147484032" r:id="rId21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9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6.wdp"/><Relationship Id="rId4" Type="http://schemas.openxmlformats.org/officeDocument/2006/relationships/image" Target="../media/image79.png"/><Relationship Id="rId9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9.wdp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5.png"/><Relationship Id="rId18" Type="http://schemas.openxmlformats.org/officeDocument/2006/relationships/diagramLayout" Target="../diagrams/layout2.xml"/><Relationship Id="rId3" Type="http://schemas.openxmlformats.org/officeDocument/2006/relationships/image" Target="../media/image20.png"/><Relationship Id="rId21" Type="http://schemas.microsoft.com/office/2007/relationships/diagramDrawing" Target="../diagrams/drawing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24.png"/><Relationship Id="rId17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20" Type="http://schemas.openxmlformats.org/officeDocument/2006/relationships/diagramColors" Target="../diagrams/colors2.xml"/><Relationship Id="rId1" Type="http://schemas.openxmlformats.org/officeDocument/2006/relationships/slideLayout" Target="../slideLayouts/slideLayout79.xml"/><Relationship Id="rId6" Type="http://schemas.openxmlformats.org/officeDocument/2006/relationships/diagramData" Target="../diagrams/data1.xml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29.png"/><Relationship Id="rId10" Type="http://schemas.microsoft.com/office/2007/relationships/diagramDrawing" Target="../diagrams/drawing1.xml"/><Relationship Id="rId19" Type="http://schemas.openxmlformats.org/officeDocument/2006/relationships/diagramQuickStyle" Target="../diagrams/quickStyle2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26.png"/><Relationship Id="rId2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231775" y="3824288"/>
            <a:ext cx="8680450" cy="237648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381000" y="3968750"/>
            <a:ext cx="728662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82563" indent="-182563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215900" y="4181475"/>
            <a:ext cx="8712200" cy="2019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200" dirty="0" smtClean="0"/>
              <a:t>Low </a:t>
            </a:r>
            <a:r>
              <a:rPr sz="3200" dirty="0" err="1" smtClean="0"/>
              <a:t>Voltage</a:t>
            </a:r>
            <a:r>
              <a:rPr sz="3200" dirty="0" smtClean="0"/>
              <a:t> </a:t>
            </a:r>
            <a:r>
              <a:rPr sz="3200" dirty="0" err="1" smtClean="0"/>
              <a:t>Breakers</a:t>
            </a:r>
            <a:r>
              <a:rPr sz="3200" dirty="0" smtClean="0"/>
              <a:t> </a:t>
            </a:r>
            <a:r>
              <a:rPr sz="3200" smtClean="0"/>
              <a:t>and </a:t>
            </a:r>
            <a:r>
              <a:rPr sz="3200" dirty="0" smtClean="0"/>
              <a:t>Switches Service	 </a:t>
            </a:r>
            <a:br>
              <a:rPr sz="3200" dirty="0" smtClean="0"/>
            </a:br>
            <a:r>
              <a:rPr lang="de-DE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Retrofitting </a:t>
            </a:r>
            <a:r>
              <a:rPr lang="de-DE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kit</a:t>
            </a:r>
            <a:r>
              <a:rPr lang="de-DE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2014</a:t>
            </a:r>
            <a:endParaRPr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30957"/>
            <a:ext cx="6364199" cy="3579862"/>
          </a:xfrm>
          <a:prstGeom prst="rect">
            <a:avLst/>
          </a:prstGeom>
          <a:effectLst>
            <a:glow rad="127000">
              <a:schemeClr val="tx1">
                <a:alpha val="54000"/>
              </a:schemeClr>
            </a:glow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1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892175"/>
            <a:r>
              <a:rPr lang="en-US" dirty="0"/>
              <a:t>ABB Low Voltage Breakers Service</a:t>
            </a:r>
            <a:br>
              <a:rPr lang="en-US" dirty="0"/>
            </a:br>
            <a:r>
              <a:rPr lang="en-US" dirty="0" smtClean="0">
                <a:solidFill>
                  <a:schemeClr val="accent1"/>
                </a:solidFill>
                <a:cs typeface="Arial" charset="0"/>
              </a:rPr>
              <a:t>Retrofit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  <a:cs typeface="Arial" charset="0"/>
              </a:rPr>
              <a:t>solutions </a:t>
            </a:r>
            <a:r>
              <a:rPr lang="en-US" dirty="0" smtClean="0">
                <a:solidFill>
                  <a:schemeClr val="accent1"/>
                </a:solidFill>
                <a:cs typeface="Arial" charset="0"/>
              </a:rPr>
              <a:t>for ACBs</a:t>
            </a:r>
            <a:r>
              <a:rPr lang="en-US" dirty="0">
                <a:solidFill>
                  <a:schemeClr val="accent1"/>
                </a:solidFill>
                <a:cs typeface="Arial" charset="0"/>
              </a:rPr>
              <a:t/>
            </a:r>
            <a:br>
              <a:rPr lang="en-US" dirty="0">
                <a:solidFill>
                  <a:schemeClr val="accent1"/>
                </a:solidFill>
                <a:cs typeface="Arial" charset="0"/>
              </a:rPr>
            </a:br>
            <a:r>
              <a:rPr lang="en-US" dirty="0">
                <a:solidFill>
                  <a:schemeClr val="accent1"/>
                </a:solidFill>
                <a:cs typeface="Arial" charset="0"/>
              </a:rPr>
              <a:t/>
            </a:r>
            <a:br>
              <a:rPr lang="en-US" dirty="0">
                <a:solidFill>
                  <a:schemeClr val="accent1"/>
                </a:solidFill>
                <a:cs typeface="Arial" charset="0"/>
              </a:rPr>
            </a:br>
            <a:endParaRPr lang="en-US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2110468" name="Line 7"/>
          <p:cNvSpPr>
            <a:spLocks noChangeShapeType="1"/>
          </p:cNvSpPr>
          <p:nvPr/>
        </p:nvSpPr>
        <p:spPr bwMode="auto">
          <a:xfrm flipV="1">
            <a:off x="-2273300" y="5502275"/>
            <a:ext cx="1254125" cy="3524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1582738" y="1549400"/>
            <a:ext cx="3063055" cy="519196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200" b="1" dirty="0" err="1" smtClean="0">
                <a:latin typeface="Arial"/>
                <a:ea typeface="Calibri"/>
                <a:cs typeface="Times New Roman"/>
              </a:rPr>
              <a:t>Otomax</a:t>
            </a:r>
            <a:endParaRPr lang="en-US" sz="1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200" b="1" i="1" dirty="0">
                <a:latin typeface="Arial"/>
                <a:ea typeface="Calibri"/>
                <a:cs typeface="Times New Roman"/>
              </a:rPr>
              <a:t>LCM:</a:t>
            </a:r>
            <a:r>
              <a:rPr lang="it-IT" sz="1200" b="1" dirty="0">
                <a:latin typeface="Arial"/>
                <a:ea typeface="Calibri"/>
                <a:cs typeface="Times New Roman"/>
              </a:rPr>
              <a:t> Obsolete </a:t>
            </a:r>
            <a:endParaRPr lang="en-US" sz="1200" b="1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200" dirty="0">
                <a:latin typeface="Arial"/>
                <a:ea typeface="Calibri"/>
                <a:cs typeface="Times New Roman"/>
              </a:rPr>
              <a:t>Retrofitting kit (RF): 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Otomax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-Emax</a:t>
            </a: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200" dirty="0" err="1" smtClean="0">
                <a:latin typeface="Arial"/>
                <a:ea typeface="Calibri"/>
                <a:cs typeface="Times New Roman"/>
              </a:rPr>
              <a:t>Cradle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 in 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Cradle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 (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CiC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) : 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Otomax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-Emax</a:t>
            </a:r>
            <a:endParaRPr lang="it-IT" sz="12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200" b="1" dirty="0" err="1" smtClean="0">
                <a:latin typeface="Arial"/>
                <a:ea typeface="Calibri"/>
                <a:cs typeface="Times New Roman"/>
              </a:rPr>
              <a:t>Novomax</a:t>
            </a:r>
            <a:endParaRPr lang="en-US" sz="1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1200" b="1" i="1" dirty="0">
                <a:latin typeface="Arial"/>
                <a:ea typeface="Calibri"/>
                <a:cs typeface="Times New Roman"/>
              </a:rPr>
              <a:t>LCM: </a:t>
            </a:r>
            <a:r>
              <a:rPr lang="it-IT" sz="1200" b="1" dirty="0">
                <a:latin typeface="Arial"/>
                <a:ea typeface="Calibri"/>
                <a:cs typeface="Times New Roman"/>
              </a:rPr>
              <a:t>Obsolete </a:t>
            </a:r>
            <a:endParaRPr lang="en-US" sz="1200" b="1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200" dirty="0" smtClean="0">
                <a:latin typeface="Arial"/>
                <a:ea typeface="Calibri"/>
                <a:cs typeface="Times New Roman"/>
              </a:rPr>
              <a:t>Direct 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Replacement</a:t>
            </a:r>
            <a:r>
              <a:rPr lang="it-IT" sz="1200" dirty="0">
                <a:latin typeface="Arial"/>
                <a:ea typeface="Calibri"/>
                <a:cs typeface="Times New Roman"/>
              </a:rPr>
              <a:t> (DR): 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Novomax</a:t>
            </a:r>
            <a:r>
              <a:rPr lang="it-IT" sz="1200" dirty="0">
                <a:latin typeface="Arial"/>
                <a:ea typeface="Calibri"/>
                <a:cs typeface="Times New Roman"/>
              </a:rPr>
              <a:t>–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Megamax</a:t>
            </a:r>
            <a:endParaRPr lang="en-US" sz="12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200" dirty="0">
                <a:latin typeface="Arial"/>
                <a:ea typeface="Calibri"/>
                <a:cs typeface="Times New Roman"/>
              </a:rPr>
              <a:t>Retrofitting kit (RF): 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Novomax</a:t>
            </a:r>
            <a:r>
              <a:rPr lang="it-IT" sz="1200" dirty="0">
                <a:latin typeface="Arial"/>
                <a:ea typeface="Calibri"/>
                <a:cs typeface="Times New Roman"/>
              </a:rPr>
              <a:t>–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Emax</a:t>
            </a:r>
            <a:endParaRPr lang="it-IT" sz="1200" dirty="0">
              <a:latin typeface="Arial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200" dirty="0">
                <a:latin typeface="Arial"/>
                <a:ea typeface="Calibri"/>
                <a:cs typeface="Times New Roman"/>
              </a:rPr>
              <a:t>Direct 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Replacement</a:t>
            </a:r>
            <a:r>
              <a:rPr lang="it-IT" sz="1200" dirty="0">
                <a:latin typeface="Arial"/>
                <a:ea typeface="Calibri"/>
                <a:cs typeface="Times New Roman"/>
              </a:rPr>
              <a:t> (DR): 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Novomax</a:t>
            </a:r>
            <a:r>
              <a:rPr lang="it-IT" sz="1200" dirty="0">
                <a:latin typeface="Arial"/>
                <a:ea typeface="Calibri"/>
                <a:cs typeface="Times New Roman"/>
              </a:rPr>
              <a:t> G30– X1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200" b="1" dirty="0" err="1" smtClean="0">
                <a:latin typeface="Arial"/>
                <a:ea typeface="Calibri"/>
                <a:cs typeface="Times New Roman"/>
              </a:rPr>
              <a:t>Megamax</a:t>
            </a:r>
            <a:endParaRPr lang="en-US" sz="1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200" b="1" i="1" dirty="0">
                <a:latin typeface="Arial"/>
                <a:ea typeface="Calibri"/>
                <a:cs typeface="Times New Roman"/>
              </a:rPr>
              <a:t>LCM:</a:t>
            </a:r>
            <a:r>
              <a:rPr lang="it-IT" sz="1200" b="1" i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 Limited </a:t>
            </a:r>
            <a:endParaRPr lang="en-US" sz="1200" b="1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200" dirty="0" err="1">
                <a:latin typeface="Arial"/>
                <a:ea typeface="Calibri"/>
                <a:cs typeface="Times New Roman"/>
              </a:rPr>
              <a:t>Replacement</a:t>
            </a:r>
            <a:r>
              <a:rPr lang="it-IT" sz="1200" dirty="0">
                <a:latin typeface="Arial"/>
                <a:ea typeface="Calibri"/>
                <a:cs typeface="Times New Roman"/>
              </a:rPr>
              <a:t>: 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Megamax</a:t>
            </a:r>
            <a:r>
              <a:rPr lang="it-IT" sz="1200" dirty="0">
                <a:latin typeface="Arial"/>
                <a:ea typeface="Calibri"/>
                <a:cs typeface="Times New Roman"/>
              </a:rPr>
              <a:t>–</a:t>
            </a:r>
            <a:r>
              <a:rPr lang="it-IT" sz="1200" dirty="0" err="1">
                <a:latin typeface="Arial"/>
                <a:ea typeface="Calibri"/>
                <a:cs typeface="Times New Roman"/>
              </a:rPr>
              <a:t>Megamax</a:t>
            </a:r>
            <a:endParaRPr lang="en-US" sz="12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200" dirty="0">
                <a:latin typeface="Arial"/>
                <a:ea typeface="Calibri"/>
                <a:cs typeface="Times New Roman"/>
              </a:rPr>
              <a:t>Retrofitting kit (RF): 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Megamax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–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Emax</a:t>
            </a:r>
            <a:endParaRPr lang="it-IT" sz="1200" dirty="0" smtClean="0">
              <a:latin typeface="Arial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200" dirty="0" err="1" smtClean="0">
                <a:latin typeface="Arial"/>
                <a:ea typeface="Calibri"/>
                <a:cs typeface="Times New Roman"/>
              </a:rPr>
              <a:t>Dreict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Replacement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: 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Megamax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it-IT" sz="1200" dirty="0" err="1" smtClean="0">
                <a:latin typeface="Arial"/>
                <a:ea typeface="Calibri"/>
                <a:cs typeface="Times New Roman"/>
              </a:rPr>
              <a:t>Emax</a:t>
            </a:r>
            <a:r>
              <a:rPr lang="it-IT" sz="1200" dirty="0" smtClean="0">
                <a:latin typeface="Arial"/>
                <a:ea typeface="Calibri"/>
                <a:cs typeface="Times New Roman"/>
              </a:rPr>
              <a:t> (F1, F2 OD)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200" b="1" dirty="0" err="1" smtClean="0">
                <a:latin typeface="Arial"/>
                <a:ea typeface="Calibri"/>
                <a:cs typeface="Times New Roman"/>
              </a:rPr>
              <a:t>Emax</a:t>
            </a:r>
            <a:r>
              <a:rPr lang="en-US" sz="1200" b="1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1200" b="1" dirty="0">
                <a:latin typeface="Arial"/>
                <a:ea typeface="Calibri"/>
                <a:cs typeface="Times New Roman"/>
              </a:rPr>
              <a:t>(PR111/PR112/PR113)</a:t>
            </a:r>
            <a:endParaRPr lang="en-US" sz="1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200" b="1" i="1" dirty="0">
                <a:latin typeface="Arial"/>
                <a:ea typeface="Calibri"/>
                <a:cs typeface="Times New Roman"/>
              </a:rPr>
              <a:t>LCM: </a:t>
            </a:r>
            <a:r>
              <a:rPr lang="it-IT" sz="1200" b="1" i="1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Limited</a:t>
            </a:r>
            <a:r>
              <a:rPr lang="it-IT" sz="1200" b="1" i="1" dirty="0" smtClean="0">
                <a:latin typeface="Arial"/>
                <a:ea typeface="Calibri"/>
                <a:cs typeface="Times New Roman"/>
              </a:rPr>
              <a:t>/Obsolete</a:t>
            </a:r>
            <a:r>
              <a:rPr lang="it-IT" sz="1200" b="1" i="1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 </a:t>
            </a:r>
            <a:endParaRPr lang="it-IT" sz="1200" b="1" i="1" dirty="0">
              <a:solidFill>
                <a:srgbClr val="FF0000"/>
              </a:solidFill>
              <a:latin typeface="Arial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en-US" sz="1200" dirty="0" smtClean="0">
                <a:latin typeface="Arial"/>
                <a:ea typeface="Calibri"/>
                <a:cs typeface="Times New Roman"/>
              </a:rPr>
              <a:t>Direct </a:t>
            </a:r>
            <a:r>
              <a:rPr lang="en-US" sz="1200" dirty="0">
                <a:latin typeface="Arial"/>
                <a:ea typeface="Calibri"/>
                <a:cs typeface="Times New Roman"/>
              </a:rPr>
              <a:t>Replacement (DR): </a:t>
            </a:r>
            <a:r>
              <a:rPr lang="en-US" sz="1200" dirty="0" err="1">
                <a:latin typeface="Arial"/>
                <a:ea typeface="Calibri"/>
                <a:cs typeface="Times New Roman"/>
              </a:rPr>
              <a:t>Emax</a:t>
            </a:r>
            <a:r>
              <a:rPr lang="en-US" sz="1200" dirty="0">
                <a:latin typeface="Arial"/>
                <a:ea typeface="Calibri"/>
                <a:cs typeface="Times New Roman"/>
              </a:rPr>
              <a:t>–New </a:t>
            </a:r>
            <a:r>
              <a:rPr lang="en-US" sz="1200" dirty="0" err="1">
                <a:latin typeface="Arial"/>
                <a:ea typeface="Calibri"/>
                <a:cs typeface="Times New Roman"/>
              </a:rPr>
              <a:t>Emax</a:t>
            </a:r>
            <a:endParaRPr lang="en-US" sz="1200" dirty="0">
              <a:latin typeface="Arial"/>
              <a:ea typeface="Calibri"/>
              <a:cs typeface="Times New Roman"/>
            </a:endParaRPr>
          </a:p>
        </p:txBody>
      </p:sp>
      <p:pic>
        <p:nvPicPr>
          <p:cNvPr id="71" name="Picture 7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799671" cy="105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55" y="4293096"/>
            <a:ext cx="1037624" cy="124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9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4" y="2420888"/>
            <a:ext cx="786036" cy="100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2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65" y="3429000"/>
            <a:ext cx="818341" cy="91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63" y="2177530"/>
            <a:ext cx="897125" cy="127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64" y="1624516"/>
            <a:ext cx="686384" cy="9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Striped Right Arrow 76"/>
          <p:cNvSpPr/>
          <p:nvPr/>
        </p:nvSpPr>
        <p:spPr>
          <a:xfrm>
            <a:off x="5925083" y="4582005"/>
            <a:ext cx="648072" cy="504056"/>
          </a:xfrm>
          <a:prstGeom prst="stripedRigh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9" name="Striped Right Arrow 78"/>
          <p:cNvSpPr/>
          <p:nvPr/>
        </p:nvSpPr>
        <p:spPr>
          <a:xfrm rot="995668">
            <a:off x="5893050" y="1925502"/>
            <a:ext cx="648072" cy="504056"/>
          </a:xfrm>
          <a:prstGeom prst="stripedRigh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0" name="Striped Right Arrow 79"/>
          <p:cNvSpPr/>
          <p:nvPr/>
        </p:nvSpPr>
        <p:spPr>
          <a:xfrm>
            <a:off x="5893050" y="2562392"/>
            <a:ext cx="648072" cy="504056"/>
          </a:xfrm>
          <a:prstGeom prst="stripedRigh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1" name="Striped Right Arrow 80"/>
          <p:cNvSpPr/>
          <p:nvPr/>
        </p:nvSpPr>
        <p:spPr>
          <a:xfrm rot="20092085">
            <a:off x="5910929" y="3267657"/>
            <a:ext cx="648072" cy="504056"/>
          </a:xfrm>
          <a:prstGeom prst="stripedRigh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64" y="5329823"/>
            <a:ext cx="2435351" cy="141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2926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892175"/>
            <a:r>
              <a:rPr lang="en-US" dirty="0"/>
              <a:t>ABB Low Voltage Breakers Service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cs typeface="Arial" charset="0"/>
              </a:rPr>
              <a:t>Retrofit</a:t>
            </a:r>
            <a:r>
              <a:rPr lang="en-US" dirty="0"/>
              <a:t> </a:t>
            </a:r>
            <a:r>
              <a:rPr lang="en-US" dirty="0" smtClean="0">
                <a:solidFill>
                  <a:schemeClr val="accent1"/>
                </a:solidFill>
                <a:cs typeface="Arial" charset="0"/>
              </a:rPr>
              <a:t>solutions </a:t>
            </a:r>
            <a:r>
              <a:rPr lang="en-US" dirty="0" smtClean="0">
                <a:solidFill>
                  <a:schemeClr val="accent1"/>
                </a:solidFill>
                <a:cs typeface="Arial" charset="0"/>
              </a:rPr>
              <a:t>for MCCBs</a:t>
            </a:r>
            <a:r>
              <a:rPr lang="en-US" dirty="0">
                <a:solidFill>
                  <a:schemeClr val="accent1"/>
                </a:solidFill>
                <a:cs typeface="Arial" charset="0"/>
              </a:rPr>
              <a:t/>
            </a:r>
            <a:br>
              <a:rPr lang="en-US" dirty="0">
                <a:solidFill>
                  <a:schemeClr val="accent1"/>
                </a:solidFill>
                <a:cs typeface="Arial" charset="0"/>
              </a:rPr>
            </a:br>
            <a:r>
              <a:rPr lang="en-US" dirty="0">
                <a:solidFill>
                  <a:schemeClr val="accent1"/>
                </a:solidFill>
                <a:cs typeface="Arial" charset="0"/>
              </a:rPr>
              <a:t/>
            </a:r>
            <a:br>
              <a:rPr lang="en-US" dirty="0">
                <a:solidFill>
                  <a:schemeClr val="accent1"/>
                </a:solidFill>
                <a:cs typeface="Arial" charset="0"/>
              </a:rPr>
            </a:br>
            <a:endParaRPr lang="en-US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2112516" name="Line 7"/>
          <p:cNvSpPr>
            <a:spLocks noChangeShapeType="1"/>
          </p:cNvSpPr>
          <p:nvPr/>
        </p:nvSpPr>
        <p:spPr bwMode="auto">
          <a:xfrm flipV="1">
            <a:off x="-2273300" y="5502275"/>
            <a:ext cx="1254125" cy="3524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1476375" y="1566863"/>
            <a:ext cx="3167063" cy="51745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dirty="0" err="1" smtClean="0">
                <a:latin typeface="Arial"/>
                <a:ea typeface="Calibri"/>
                <a:cs typeface="Times New Roman"/>
              </a:rPr>
              <a:t>Isol</a:t>
            </a:r>
            <a:r>
              <a:rPr lang="it-IT" sz="1300" b="1" dirty="0" smtClean="0">
                <a:latin typeface="Arial"/>
                <a:ea typeface="Calibri"/>
                <a:cs typeface="Times New Roman"/>
              </a:rPr>
              <a:t>/</a:t>
            </a:r>
            <a:r>
              <a:rPr lang="it-IT" sz="1300" b="1" dirty="0" err="1" smtClean="0">
                <a:latin typeface="Arial"/>
                <a:ea typeface="Calibri"/>
                <a:cs typeface="Times New Roman"/>
              </a:rPr>
              <a:t>Fusol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i="1" dirty="0">
                <a:latin typeface="Arial"/>
                <a:ea typeface="Calibri"/>
                <a:cs typeface="Times New Roman"/>
              </a:rPr>
              <a:t>LCM: </a:t>
            </a:r>
            <a:r>
              <a:rPr lang="it-IT" sz="1300" b="1" dirty="0">
                <a:latin typeface="Arial"/>
                <a:ea typeface="Calibri"/>
                <a:cs typeface="Times New Roman"/>
              </a:rPr>
              <a:t>Obsolete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300" dirty="0">
                <a:latin typeface="Arial"/>
                <a:ea typeface="Calibri"/>
                <a:cs typeface="Times New Roman"/>
              </a:rPr>
              <a:t>Retrofitting kit (</a:t>
            </a:r>
            <a:r>
              <a:rPr lang="it-IT" sz="1300" dirty="0" err="1">
                <a:latin typeface="Arial"/>
                <a:ea typeface="Calibri"/>
                <a:cs typeface="Times New Roman"/>
              </a:rPr>
              <a:t>CiC</a:t>
            </a:r>
            <a:r>
              <a:rPr lang="it-IT" sz="1300" dirty="0">
                <a:latin typeface="Arial"/>
                <a:ea typeface="Calibri"/>
                <a:cs typeface="Times New Roman"/>
              </a:rPr>
              <a:t>): </a:t>
            </a:r>
            <a:r>
              <a:rPr lang="it-IT" sz="1300" dirty="0" err="1" smtClean="0">
                <a:latin typeface="Arial"/>
                <a:ea typeface="Calibri"/>
                <a:cs typeface="Times New Roman"/>
              </a:rPr>
              <a:t>Isol-Isomax</a:t>
            </a:r>
            <a:endParaRPr lang="en-US" sz="13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300" dirty="0" err="1" smtClean="0">
                <a:latin typeface="Arial"/>
                <a:ea typeface="Calibri"/>
                <a:cs typeface="Times New Roman"/>
              </a:rPr>
              <a:t>Retrofitting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 kit (</a:t>
            </a:r>
            <a:r>
              <a:rPr lang="it-IT" sz="1300" dirty="0" err="1" smtClean="0">
                <a:latin typeface="Arial"/>
                <a:ea typeface="Calibri"/>
                <a:cs typeface="Times New Roman"/>
              </a:rPr>
              <a:t>CiC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): </a:t>
            </a:r>
            <a:r>
              <a:rPr lang="it-IT" sz="1300" dirty="0" err="1" smtClean="0">
                <a:latin typeface="Arial"/>
                <a:ea typeface="Calibri"/>
                <a:cs typeface="Times New Roman"/>
              </a:rPr>
              <a:t>Fusol-Isomax</a:t>
            </a:r>
            <a:r>
              <a:rPr lang="it-IT" sz="1300" b="1" dirty="0" smtClean="0">
                <a:latin typeface="Arial"/>
                <a:ea typeface="Calibri"/>
                <a:cs typeface="Times New Roman"/>
              </a:rPr>
              <a:t> </a:t>
            </a:r>
            <a:endParaRPr lang="en-US" sz="1300" b="1" dirty="0" smtClean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1300" b="1" dirty="0" smtClean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dirty="0" err="1" smtClean="0">
                <a:latin typeface="Arial"/>
                <a:ea typeface="Calibri"/>
                <a:cs typeface="Times New Roman"/>
              </a:rPr>
              <a:t>Modul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i="1" dirty="0">
                <a:latin typeface="Arial"/>
                <a:ea typeface="Calibri"/>
                <a:cs typeface="Times New Roman"/>
              </a:rPr>
              <a:t>LCM: Obsolete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en-US" sz="1300" dirty="0">
                <a:latin typeface="Arial"/>
                <a:ea typeface="Calibri"/>
                <a:cs typeface="Times New Roman"/>
              </a:rPr>
              <a:t>Retrofitting kit (DR): </a:t>
            </a:r>
            <a:r>
              <a:rPr lang="en-US" sz="1300" dirty="0" err="1">
                <a:latin typeface="Arial"/>
                <a:ea typeface="Calibri"/>
                <a:cs typeface="Times New Roman"/>
              </a:rPr>
              <a:t>Modul</a:t>
            </a:r>
            <a:r>
              <a:rPr lang="en-US" sz="1300" dirty="0">
                <a:latin typeface="Arial"/>
                <a:ea typeface="Calibri"/>
                <a:cs typeface="Times New Roman"/>
              </a:rPr>
              <a:t>–</a:t>
            </a:r>
            <a:r>
              <a:rPr lang="en-US" sz="1300" dirty="0" err="1">
                <a:latin typeface="Arial"/>
                <a:ea typeface="Calibri"/>
                <a:cs typeface="Times New Roman"/>
              </a:rPr>
              <a:t>Isomax</a:t>
            </a:r>
            <a:r>
              <a:rPr lang="en-US" sz="1300" dirty="0">
                <a:latin typeface="Arial"/>
                <a:ea typeface="Calibri"/>
                <a:cs typeface="Times New Roman"/>
              </a:rPr>
              <a:t> S7</a:t>
            </a: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en-US" sz="1300" dirty="0">
                <a:latin typeface="Arial"/>
                <a:ea typeface="Calibri"/>
                <a:cs typeface="Times New Roman"/>
              </a:rPr>
              <a:t>Retrofitting kit (DR): </a:t>
            </a:r>
            <a:r>
              <a:rPr lang="en-US" sz="1300" dirty="0" err="1">
                <a:latin typeface="Arial"/>
                <a:ea typeface="Calibri"/>
                <a:cs typeface="Times New Roman"/>
              </a:rPr>
              <a:t>Modul</a:t>
            </a:r>
            <a:r>
              <a:rPr lang="en-US" sz="1300" dirty="0">
                <a:latin typeface="Arial"/>
                <a:ea typeface="Calibri"/>
                <a:cs typeface="Times New Roman"/>
              </a:rPr>
              <a:t>–</a:t>
            </a:r>
            <a:r>
              <a:rPr lang="en-US" sz="1300" dirty="0" err="1">
                <a:latin typeface="Arial"/>
                <a:ea typeface="Calibri"/>
                <a:cs typeface="Times New Roman"/>
              </a:rPr>
              <a:t>Tmax</a:t>
            </a:r>
            <a:r>
              <a:rPr lang="en-US" sz="1300" dirty="0">
                <a:latin typeface="Arial"/>
                <a:ea typeface="Calibri"/>
                <a:cs typeface="Times New Roman"/>
              </a:rPr>
              <a:t> T5, </a:t>
            </a:r>
            <a:r>
              <a:rPr lang="en-US" sz="1300" dirty="0" err="1">
                <a:latin typeface="Arial"/>
                <a:ea typeface="Calibri"/>
                <a:cs typeface="Times New Roman"/>
              </a:rPr>
              <a:t>Tmax</a:t>
            </a:r>
            <a:r>
              <a:rPr lang="en-US" sz="1300" dirty="0">
                <a:latin typeface="Arial"/>
                <a:ea typeface="Calibri"/>
                <a:cs typeface="Times New Roman"/>
              </a:rPr>
              <a:t> </a:t>
            </a:r>
            <a:r>
              <a:rPr lang="en-US" sz="1300" dirty="0" smtClean="0">
                <a:latin typeface="Arial"/>
                <a:ea typeface="Calibri"/>
                <a:cs typeface="Times New Roman"/>
              </a:rPr>
              <a:t>XT4, </a:t>
            </a:r>
            <a:r>
              <a:rPr lang="en-US" sz="1300" dirty="0" err="1" smtClean="0">
                <a:latin typeface="Arial"/>
                <a:ea typeface="Calibri"/>
                <a:cs typeface="Times New Roman"/>
              </a:rPr>
              <a:t>Tmax</a:t>
            </a:r>
            <a:r>
              <a:rPr lang="en-US" sz="1300" dirty="0" smtClean="0">
                <a:latin typeface="Arial"/>
                <a:ea typeface="Calibri"/>
                <a:cs typeface="Times New Roman"/>
              </a:rPr>
              <a:t> XT2</a:t>
            </a:r>
            <a:endParaRPr lang="en-US" sz="13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00" b="1" dirty="0" smtClean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300" b="1" dirty="0" err="1" smtClean="0">
                <a:latin typeface="Arial"/>
                <a:ea typeface="Calibri"/>
                <a:cs typeface="Times New Roman"/>
              </a:rPr>
              <a:t>Limitor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i="1" dirty="0">
                <a:latin typeface="Arial"/>
                <a:ea typeface="Calibri"/>
                <a:cs typeface="Times New Roman"/>
              </a:rPr>
              <a:t>LCM: </a:t>
            </a:r>
            <a:r>
              <a:rPr lang="it-IT" sz="1300" b="1" i="1" dirty="0" smtClean="0">
                <a:latin typeface="Arial"/>
                <a:ea typeface="Calibri"/>
                <a:cs typeface="Times New Roman"/>
              </a:rPr>
              <a:t>Obsolete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00" b="1" dirty="0" smtClean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300" b="1" dirty="0" err="1" smtClean="0">
                <a:latin typeface="Arial"/>
                <a:ea typeface="Calibri"/>
                <a:cs typeface="Times New Roman"/>
              </a:rPr>
              <a:t>Isomax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i="1" dirty="0">
                <a:latin typeface="Arial"/>
                <a:ea typeface="Calibri"/>
                <a:cs typeface="Times New Roman"/>
              </a:rPr>
              <a:t>LCM: </a:t>
            </a:r>
            <a:r>
              <a:rPr lang="it-IT" sz="1300" b="1" i="1" dirty="0">
                <a:solidFill>
                  <a:srgbClr val="FFC000"/>
                </a:solidFill>
                <a:latin typeface="Arial"/>
                <a:ea typeface="Calibri"/>
                <a:cs typeface="Times New Roman"/>
              </a:rPr>
              <a:t>Classic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300" dirty="0" err="1">
                <a:latin typeface="Arial"/>
                <a:ea typeface="Calibri"/>
                <a:cs typeface="Times New Roman"/>
              </a:rPr>
              <a:t>Replacement</a:t>
            </a:r>
            <a:r>
              <a:rPr lang="it-IT" sz="1300" dirty="0">
                <a:latin typeface="Arial"/>
                <a:ea typeface="Calibri"/>
                <a:cs typeface="Times New Roman"/>
              </a:rPr>
              <a:t>: </a:t>
            </a:r>
            <a:r>
              <a:rPr lang="it-IT" sz="1300" dirty="0" err="1" smtClean="0">
                <a:latin typeface="Arial"/>
                <a:ea typeface="Calibri"/>
                <a:cs typeface="Times New Roman"/>
              </a:rPr>
              <a:t>Isomax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–</a:t>
            </a:r>
            <a:r>
              <a:rPr lang="it-IT" sz="1300" dirty="0" err="1" smtClean="0">
                <a:latin typeface="Arial"/>
                <a:ea typeface="Calibri"/>
                <a:cs typeface="Times New Roman"/>
              </a:rPr>
              <a:t>Isomax</a:t>
            </a:r>
            <a:endParaRPr lang="it-IT" sz="1300" dirty="0" smtClean="0">
              <a:latin typeface="Arial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lang="it-IT" sz="1300" dirty="0" err="1" smtClean="0">
                <a:latin typeface="Arial"/>
                <a:ea typeface="Calibri"/>
                <a:cs typeface="Times New Roman"/>
              </a:rPr>
              <a:t>Retrofitting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 kit (RF): S8-T8</a:t>
            </a:r>
            <a:endParaRPr lang="en-US" sz="13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71" name="Striped Right Arrow 70"/>
          <p:cNvSpPr/>
          <p:nvPr/>
        </p:nvSpPr>
        <p:spPr>
          <a:xfrm>
            <a:off x="5731515" y="1991151"/>
            <a:ext cx="648072" cy="504056"/>
          </a:xfrm>
          <a:prstGeom prst="stripedRigh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2" name="Striped Right Arrow 71"/>
          <p:cNvSpPr/>
          <p:nvPr/>
        </p:nvSpPr>
        <p:spPr>
          <a:xfrm>
            <a:off x="5711680" y="4319177"/>
            <a:ext cx="648072" cy="504056"/>
          </a:xfrm>
          <a:prstGeom prst="stripedRigh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3" name="Striped Right Arrow 72"/>
          <p:cNvSpPr/>
          <p:nvPr/>
        </p:nvSpPr>
        <p:spPr>
          <a:xfrm>
            <a:off x="5731515" y="3024014"/>
            <a:ext cx="648072" cy="504056"/>
          </a:xfrm>
          <a:prstGeom prst="stripedRigh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80" y="1620394"/>
            <a:ext cx="943739" cy="133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40" y="2712644"/>
            <a:ext cx="730646" cy="126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26" y="1457033"/>
            <a:ext cx="770920" cy="140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88" y="2576088"/>
            <a:ext cx="872802" cy="140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87931"/>
            <a:ext cx="789890" cy="145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97" y="3789040"/>
            <a:ext cx="946304" cy="175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04" y="5429974"/>
            <a:ext cx="2160367" cy="122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5771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892175"/>
            <a:r>
              <a:rPr lang="en-US" dirty="0"/>
              <a:t>ABB Low Voltage Breakers Service</a:t>
            </a:r>
            <a:br>
              <a:rPr lang="en-US" dirty="0"/>
            </a:br>
            <a:r>
              <a:rPr lang="en-US" dirty="0" smtClean="0">
                <a:solidFill>
                  <a:schemeClr val="accent1"/>
                </a:solidFill>
                <a:cs typeface="Arial" charset="0"/>
              </a:rPr>
              <a:t>Retrofit solutions vs Competitors</a:t>
            </a:r>
            <a:r>
              <a:rPr lang="en-US" dirty="0">
                <a:solidFill>
                  <a:schemeClr val="accent1"/>
                </a:solidFill>
                <a:cs typeface="Arial" charset="0"/>
              </a:rPr>
              <a:t/>
            </a:r>
            <a:br>
              <a:rPr lang="en-US" dirty="0">
                <a:solidFill>
                  <a:schemeClr val="accent1"/>
                </a:solidFill>
                <a:cs typeface="Arial" charset="0"/>
              </a:rPr>
            </a:br>
            <a:endParaRPr lang="en-US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2112516" name="Line 7"/>
          <p:cNvSpPr>
            <a:spLocks noChangeShapeType="1"/>
          </p:cNvSpPr>
          <p:nvPr/>
        </p:nvSpPr>
        <p:spPr bwMode="auto">
          <a:xfrm flipV="1">
            <a:off x="-2273300" y="5502275"/>
            <a:ext cx="1254125" cy="3524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1476375" y="1566863"/>
            <a:ext cx="3167063" cy="4670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dirty="0" err="1" smtClean="0">
                <a:latin typeface="Arial"/>
                <a:ea typeface="Calibri"/>
                <a:cs typeface="Times New Roman"/>
              </a:rPr>
              <a:t>Terasaki</a:t>
            </a:r>
            <a:r>
              <a:rPr lang="it-IT" sz="1300" b="1" dirty="0" smtClean="0">
                <a:latin typeface="Arial"/>
                <a:ea typeface="Calibri"/>
                <a:cs typeface="Times New Roman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1300" b="1" dirty="0" smtClean="0">
                <a:latin typeface="Arial"/>
                <a:ea typeface="Calibri"/>
                <a:cs typeface="Times New Roman"/>
              </a:rPr>
              <a:t>AT (ALH)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it-IT" sz="1300" dirty="0" err="1" smtClean="0">
                <a:latin typeface="Arial"/>
                <a:ea typeface="Calibri"/>
                <a:cs typeface="Times New Roman"/>
              </a:rPr>
              <a:t>Retrofitting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it-IT" sz="1300" dirty="0">
                <a:latin typeface="Arial"/>
                <a:ea typeface="Calibri"/>
                <a:cs typeface="Times New Roman"/>
              </a:rPr>
              <a:t>kit 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(RF): AT </a:t>
            </a:r>
            <a:r>
              <a:rPr lang="it-IT" sz="1300" dirty="0" smtClean="0">
                <a:latin typeface="Arial"/>
                <a:ea typeface="Calibri"/>
                <a:cs typeface="Times New Roman"/>
                <a:sym typeface="Wingdings" panose="05000000000000000000" pitchFamily="2" charset="2"/>
              </a:rPr>
              <a:t>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 New </a:t>
            </a:r>
            <a:r>
              <a:rPr lang="it-IT" sz="1300" dirty="0" err="1" smtClean="0">
                <a:latin typeface="Arial"/>
                <a:ea typeface="Calibri"/>
                <a:cs typeface="Times New Roman"/>
              </a:rPr>
              <a:t>Emax</a:t>
            </a:r>
            <a:endParaRPr lang="en-US" sz="1300" dirty="0">
              <a:latin typeface="Arial"/>
              <a:ea typeface="Calibri"/>
              <a:cs typeface="Times New Roman"/>
            </a:endParaRPr>
          </a:p>
          <a:p>
            <a:pPr marL="6858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dirty="0">
                <a:latin typeface="Arial"/>
                <a:ea typeface="Calibri"/>
                <a:cs typeface="Times New Roman"/>
              </a:rPr>
              <a:t> </a:t>
            </a:r>
            <a:endParaRPr lang="en-US" sz="13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dirty="0" smtClean="0">
                <a:latin typeface="Arial"/>
                <a:ea typeface="Calibri"/>
                <a:cs typeface="Times New Roman"/>
              </a:rPr>
              <a:t>Schneider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dirty="0" err="1" smtClean="0">
                <a:latin typeface="Arial"/>
                <a:ea typeface="Calibri"/>
                <a:cs typeface="Times New Roman"/>
              </a:rPr>
              <a:t>Masterpact</a:t>
            </a:r>
            <a:r>
              <a:rPr lang="it-IT" sz="1300" b="1" dirty="0" smtClean="0">
                <a:latin typeface="Arial"/>
                <a:ea typeface="Calibri"/>
                <a:cs typeface="Times New Roman"/>
              </a:rPr>
              <a:t> M</a:t>
            </a:r>
            <a:endParaRPr lang="en-US" sz="13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it-IT" sz="1300" dirty="0" err="1" smtClean="0">
                <a:latin typeface="Arial"/>
                <a:ea typeface="Calibri"/>
                <a:cs typeface="Times New Roman"/>
              </a:rPr>
              <a:t>Retrofitting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it-IT" sz="1300" dirty="0">
                <a:latin typeface="Arial"/>
                <a:ea typeface="Calibri"/>
                <a:cs typeface="Times New Roman"/>
              </a:rPr>
              <a:t>kit 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(RF): M32- M40 </a:t>
            </a:r>
            <a:r>
              <a:rPr lang="it-IT" sz="1300" dirty="0" smtClean="0">
                <a:latin typeface="Arial"/>
                <a:ea typeface="Calibri"/>
                <a:cs typeface="Times New Roman"/>
                <a:sym typeface="Wingdings" panose="05000000000000000000" pitchFamily="2" charset="2"/>
              </a:rPr>
              <a:t> 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New </a:t>
            </a:r>
            <a:r>
              <a:rPr lang="it-IT" sz="1300" dirty="0" err="1" smtClean="0">
                <a:latin typeface="Arial"/>
                <a:ea typeface="Calibri"/>
                <a:cs typeface="Times New Roman"/>
              </a:rPr>
              <a:t>Emax</a:t>
            </a:r>
            <a:endParaRPr lang="it-IT" sz="1300" dirty="0" smtClean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endParaRPr lang="it-IT" sz="13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1300" b="1" dirty="0" smtClean="0">
                <a:latin typeface="Arial"/>
                <a:ea typeface="Calibri"/>
                <a:cs typeface="Times New Roman"/>
              </a:rPr>
              <a:t>H&amp;W</a:t>
            </a:r>
            <a:endParaRPr lang="it-IT" sz="1300" b="1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1300" b="1" dirty="0" smtClean="0">
                <a:latin typeface="Arial"/>
                <a:ea typeface="Calibri"/>
                <a:cs typeface="Times New Roman"/>
              </a:rPr>
              <a:t>HN/ LH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1300" dirty="0" err="1" smtClean="0">
                <a:latin typeface="Arial"/>
                <a:ea typeface="Calibri"/>
                <a:cs typeface="Times New Roman"/>
              </a:rPr>
              <a:t>Retrofitting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it-IT" sz="1300" dirty="0">
                <a:latin typeface="Arial"/>
                <a:ea typeface="Calibri"/>
                <a:cs typeface="Times New Roman"/>
              </a:rPr>
              <a:t>kit (RF): 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HN800…HN2000 </a:t>
            </a:r>
            <a:r>
              <a:rPr lang="it-IT" sz="1300" dirty="0">
                <a:latin typeface="Arial"/>
                <a:ea typeface="Calibri"/>
                <a:cs typeface="Times New Roman"/>
                <a:sym typeface="Wingdings" panose="05000000000000000000" pitchFamily="2" charset="2"/>
              </a:rPr>
              <a:t> </a:t>
            </a:r>
            <a:r>
              <a:rPr lang="it-IT" sz="1300" dirty="0">
                <a:latin typeface="Arial"/>
                <a:ea typeface="Calibri"/>
                <a:cs typeface="Times New Roman"/>
              </a:rPr>
              <a:t>New </a:t>
            </a:r>
            <a:r>
              <a:rPr lang="it-IT" sz="1300" dirty="0" err="1" smtClean="0">
                <a:latin typeface="Arial"/>
                <a:ea typeface="Calibri"/>
                <a:cs typeface="Times New Roman"/>
              </a:rPr>
              <a:t>Emax</a:t>
            </a:r>
            <a:endParaRPr lang="it-IT" sz="1300" dirty="0" smtClean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1300" dirty="0" err="1">
                <a:latin typeface="Arial"/>
                <a:ea typeface="Calibri"/>
                <a:cs typeface="Times New Roman"/>
              </a:rPr>
              <a:t>Retrofitting</a:t>
            </a:r>
            <a:r>
              <a:rPr lang="it-IT" sz="1300" dirty="0">
                <a:latin typeface="Arial"/>
                <a:ea typeface="Calibri"/>
                <a:cs typeface="Times New Roman"/>
              </a:rPr>
              <a:t> kit (RF): </a:t>
            </a:r>
            <a:r>
              <a:rPr lang="it-IT" sz="1300" dirty="0" smtClean="0">
                <a:latin typeface="Arial"/>
                <a:ea typeface="Calibri"/>
                <a:cs typeface="Times New Roman"/>
              </a:rPr>
              <a:t>LH250…LH2000 </a:t>
            </a:r>
            <a:r>
              <a:rPr lang="it-IT" sz="1300" dirty="0">
                <a:latin typeface="Arial"/>
                <a:ea typeface="Calibri"/>
                <a:cs typeface="Times New Roman"/>
                <a:sym typeface="Wingdings" panose="05000000000000000000" pitchFamily="2" charset="2"/>
              </a:rPr>
              <a:t> </a:t>
            </a:r>
            <a:r>
              <a:rPr lang="it-IT" sz="1300" dirty="0">
                <a:latin typeface="Arial"/>
                <a:ea typeface="Calibri"/>
                <a:cs typeface="Times New Roman"/>
              </a:rPr>
              <a:t>New </a:t>
            </a:r>
            <a:r>
              <a:rPr lang="it-IT" sz="1300" dirty="0" err="1">
                <a:latin typeface="Arial"/>
                <a:ea typeface="Calibri"/>
                <a:cs typeface="Times New Roman"/>
              </a:rPr>
              <a:t>Emax</a:t>
            </a:r>
            <a:endParaRPr lang="it-IT" sz="13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endParaRPr lang="it-IT" sz="1300" dirty="0">
              <a:latin typeface="Arial"/>
              <a:ea typeface="Calibri"/>
              <a:cs typeface="Times New Roman"/>
            </a:endParaRPr>
          </a:p>
          <a:p>
            <a:pPr marL="685800" algn="just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1300" b="1" dirty="0">
                <a:latin typeface="Arial"/>
                <a:ea typeface="Calibri"/>
                <a:cs typeface="Times New Roman"/>
              </a:rPr>
              <a:t> </a:t>
            </a:r>
            <a:endParaRPr lang="en-US" sz="1300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274" y="1548835"/>
            <a:ext cx="1853427" cy="22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399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Retrofill</a:t>
            </a:r>
            <a:br>
              <a:rPr lang="en-US" smtClean="0"/>
            </a:br>
            <a:r>
              <a:rPr lang="en-US" smtClean="0">
                <a:solidFill>
                  <a:schemeClr val="accent1"/>
                </a:solidFill>
              </a:rPr>
              <a:t>Otomax  - Emax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5580112" y="4578051"/>
            <a:ext cx="2460625" cy="493713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182563" indent="-182563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600" b="1">
                <a:solidFill>
                  <a:schemeClr val="bg1"/>
                </a:solidFill>
              </a:rPr>
              <a:t>Emax</a:t>
            </a:r>
          </a:p>
        </p:txBody>
      </p:sp>
      <p:pic>
        <p:nvPicPr>
          <p:cNvPr id="20" name="Picture 10" descr="E3_7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2" y="1826914"/>
            <a:ext cx="2460625" cy="271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347864" y="2636912"/>
            <a:ext cx="1624986" cy="1463675"/>
            <a:chOff x="148" y="981"/>
            <a:chExt cx="2699" cy="2133"/>
          </a:xfrm>
        </p:grpSpPr>
        <p:pic>
          <p:nvPicPr>
            <p:cNvPr id="8" name="Picture 7" descr="ABB SACE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" y="981"/>
              <a:ext cx="2699" cy="21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31" y="1593"/>
              <a:ext cx="1860" cy="499"/>
            </a:xfrm>
            <a:prstGeom prst="rect">
              <a:avLst/>
            </a:prstGeom>
            <a:noFill/>
            <a:ln w="28575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203848" y="1700808"/>
            <a:ext cx="5040560" cy="345638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3" y="1826914"/>
            <a:ext cx="2088232" cy="27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539552" y="4591471"/>
            <a:ext cx="2470150" cy="493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182563" indent="-182563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600" b="1">
                <a:solidFill>
                  <a:schemeClr val="bg1"/>
                </a:solidFill>
              </a:rPr>
              <a:t>Otomax</a:t>
            </a:r>
          </a:p>
        </p:txBody>
      </p:sp>
    </p:spTree>
    <p:extLst>
      <p:ext uri="{BB962C8B-B14F-4D97-AF65-F5344CB8AC3E}">
        <p14:creationId xmlns:p14="http://schemas.microsoft.com/office/powerpoint/2010/main" val="29292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Retrofill</a:t>
            </a:r>
            <a:br>
              <a:rPr lang="en-US" smtClean="0"/>
            </a:br>
            <a:r>
              <a:rPr lang="en-US" smtClean="0">
                <a:solidFill>
                  <a:schemeClr val="accent1"/>
                </a:solidFill>
              </a:rPr>
              <a:t>Otomax  - Emax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1557338"/>
            <a:ext cx="2349500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3932238"/>
            <a:ext cx="2298700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916363"/>
            <a:ext cx="2527300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479550"/>
            <a:ext cx="2376487" cy="23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8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Retrofill</a:t>
            </a:r>
            <a:br>
              <a:rPr lang="en-US" smtClean="0"/>
            </a:br>
            <a:r>
              <a:rPr lang="en-US" smtClean="0">
                <a:solidFill>
                  <a:schemeClr val="accent1"/>
                </a:solidFill>
              </a:rPr>
              <a:t>Otomax  - Emax</a:t>
            </a:r>
          </a:p>
        </p:txBody>
      </p:sp>
      <p:pic>
        <p:nvPicPr>
          <p:cNvPr id="10244" name="Picture 3" descr="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3024188" cy="22764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0245" name="Picture 4" descr="F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2879725"/>
            <a:ext cx="4211638" cy="320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0246" name="AutoShape 5"/>
          <p:cNvSpPr>
            <a:spLocks noChangeArrowheads="1"/>
          </p:cNvSpPr>
          <p:nvPr/>
        </p:nvSpPr>
        <p:spPr bwMode="auto">
          <a:xfrm>
            <a:off x="4310063" y="3708400"/>
            <a:ext cx="433387" cy="250825"/>
          </a:xfrm>
          <a:prstGeom prst="rightArrow">
            <a:avLst>
              <a:gd name="adj1" fmla="val 50000"/>
              <a:gd name="adj2" fmla="val 43196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503988" y="1798638"/>
            <a:ext cx="1427162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Retrofill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 Kit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cs typeface="Arial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502400" y="1387475"/>
            <a:ext cx="19415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Existing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Busbar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cs typeface="Arial" charset="0"/>
            </a:endParaRPr>
          </a:p>
        </p:txBody>
      </p:sp>
      <p:sp>
        <p:nvSpPr>
          <p:cNvPr id="10249" name="AutoShape 8"/>
          <p:cNvSpPr>
            <a:spLocks noChangeArrowheads="1"/>
          </p:cNvSpPr>
          <p:nvPr/>
        </p:nvSpPr>
        <p:spPr bwMode="auto">
          <a:xfrm rot="-2013464">
            <a:off x="1692275" y="245745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AutoShape 9"/>
          <p:cNvSpPr>
            <a:spLocks noChangeArrowheads="1"/>
          </p:cNvSpPr>
          <p:nvPr/>
        </p:nvSpPr>
        <p:spPr bwMode="auto">
          <a:xfrm rot="-2013464">
            <a:off x="1655763" y="3176588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223963" y="1187450"/>
            <a:ext cx="20193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Original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rPr>
              <a:t>busbars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cs typeface="Arial" charset="0"/>
            </a:endParaRP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4284663" y="4548188"/>
            <a:ext cx="431800" cy="250825"/>
          </a:xfrm>
          <a:prstGeom prst="rightArrow">
            <a:avLst>
              <a:gd name="adj1" fmla="val 50000"/>
              <a:gd name="adj2" fmla="val 43038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 rot="-2013464">
            <a:off x="5562600" y="4014788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 rot="-2013464">
            <a:off x="5200650" y="50292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6107113" y="1870075"/>
            <a:ext cx="433387" cy="250825"/>
          </a:xfrm>
          <a:prstGeom prst="rightArrow">
            <a:avLst>
              <a:gd name="adj1" fmla="val 50000"/>
              <a:gd name="adj2" fmla="val 43196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6107113" y="1438275"/>
            <a:ext cx="433387" cy="250825"/>
          </a:xfrm>
          <a:prstGeom prst="rightArrow">
            <a:avLst>
              <a:gd name="adj1" fmla="val 50000"/>
              <a:gd name="adj2" fmla="val 43196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Direct Replacement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Novomax</a:t>
            </a:r>
            <a:r>
              <a:rPr lang="en-US" dirty="0" smtClean="0">
                <a:solidFill>
                  <a:schemeClr val="accent1"/>
                </a:solidFill>
              </a:rPr>
              <a:t> G30 – Emax X1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1473200" y="4510088"/>
            <a:ext cx="3024188" cy="4937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182563" indent="-182563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600" b="1">
                <a:solidFill>
                  <a:schemeClr val="bg1"/>
                </a:solidFill>
              </a:rPr>
              <a:t>Novomax G30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4643438" y="4510088"/>
            <a:ext cx="3024187" cy="493712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182563" indent="-182563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600" b="1">
                <a:solidFill>
                  <a:schemeClr val="bg1"/>
                </a:solidFill>
              </a:rPr>
              <a:t>Emax X1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4643438" y="1592263"/>
            <a:ext cx="3024187" cy="2921000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1476375" y="1592263"/>
            <a:ext cx="3024188" cy="2921000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6"/>
          <a:stretch/>
        </p:blipFill>
        <p:spPr bwMode="auto">
          <a:xfrm>
            <a:off x="5148064" y="1916832"/>
            <a:ext cx="224462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94446"/>
            <a:ext cx="2016224" cy="26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6"/>
          <a:stretch/>
        </p:blipFill>
        <p:spPr bwMode="auto">
          <a:xfrm>
            <a:off x="1835696" y="2492896"/>
            <a:ext cx="2544158" cy="253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2601913"/>
            <a:ext cx="29813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Direct </a:t>
            </a:r>
            <a:r>
              <a:rPr lang="en-US" dirty="0" smtClean="0"/>
              <a:t> Replacement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Novomax</a:t>
            </a:r>
            <a:r>
              <a:rPr lang="en-US" dirty="0" smtClean="0">
                <a:solidFill>
                  <a:schemeClr val="accent1"/>
                </a:solidFill>
              </a:rPr>
              <a:t> G30 – Emax X1</a:t>
            </a:r>
            <a:endParaRPr lang="en-US" dirty="0" smtClean="0"/>
          </a:p>
        </p:txBody>
      </p:sp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1476375" y="1592263"/>
            <a:ext cx="3024188" cy="4249737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4643438" y="1592263"/>
            <a:ext cx="3024187" cy="4249737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2298" name="Rectangle 9"/>
          <p:cNvSpPr>
            <a:spLocks noChangeArrowheads="1"/>
          </p:cNvSpPr>
          <p:nvPr/>
        </p:nvSpPr>
        <p:spPr bwMode="auto">
          <a:xfrm>
            <a:off x="7939088" y="1601788"/>
            <a:ext cx="998537" cy="5095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9" tIns="72009" rIns="72009" bIns="72009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400" b="1">
                <a:solidFill>
                  <a:schemeClr val="bg1"/>
                </a:solidFill>
              </a:rPr>
              <a:t>Jaw contacts</a:t>
            </a:r>
          </a:p>
        </p:txBody>
      </p:sp>
      <p:sp>
        <p:nvSpPr>
          <p:cNvPr id="12299" name="Rectangle 10"/>
          <p:cNvSpPr>
            <a:spLocks noChangeArrowheads="1"/>
          </p:cNvSpPr>
          <p:nvPr/>
        </p:nvSpPr>
        <p:spPr bwMode="auto">
          <a:xfrm>
            <a:off x="7943850" y="2374900"/>
            <a:ext cx="998538" cy="493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9" tIns="72009" rIns="72009" bIns="72009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400" b="1">
                <a:solidFill>
                  <a:schemeClr val="bg1"/>
                </a:solidFill>
              </a:rPr>
              <a:t>Heat Pipes</a:t>
            </a:r>
          </a:p>
        </p:txBody>
      </p:sp>
      <p:sp>
        <p:nvSpPr>
          <p:cNvPr id="12300" name="Rectangle 11"/>
          <p:cNvSpPr>
            <a:spLocks noChangeArrowheads="1"/>
          </p:cNvSpPr>
          <p:nvPr/>
        </p:nvSpPr>
        <p:spPr bwMode="auto">
          <a:xfrm>
            <a:off x="7943850" y="3182938"/>
            <a:ext cx="998538" cy="5413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9" tIns="72009" rIns="72009" bIns="72009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400" b="1">
                <a:solidFill>
                  <a:schemeClr val="bg1"/>
                </a:solidFill>
              </a:rPr>
              <a:t>Insertion guide</a:t>
            </a:r>
          </a:p>
        </p:txBody>
      </p:sp>
      <p:sp>
        <p:nvSpPr>
          <p:cNvPr id="12301" name="Rectangle 14"/>
          <p:cNvSpPr>
            <a:spLocks noChangeArrowheads="1"/>
          </p:cNvSpPr>
          <p:nvPr/>
        </p:nvSpPr>
        <p:spPr bwMode="auto">
          <a:xfrm>
            <a:off x="179512" y="2101850"/>
            <a:ext cx="874713" cy="500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9" tIns="72009" rIns="72009" bIns="72009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000" b="1">
                <a:solidFill>
                  <a:schemeClr val="bg1"/>
                </a:solidFill>
              </a:rPr>
              <a:t>Auxiliary circuits plugs</a:t>
            </a:r>
          </a:p>
        </p:txBody>
      </p:sp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179512" y="3586163"/>
            <a:ext cx="868363" cy="4111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9" tIns="72009" rIns="72009" bIns="72009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000" b="1" dirty="0">
                <a:solidFill>
                  <a:schemeClr val="bg1"/>
                </a:solidFill>
              </a:rPr>
              <a:t>Lock in </a:t>
            </a:r>
            <a:r>
              <a:rPr lang="en-US" sz="1000" b="1" dirty="0" smtClean="0">
                <a:solidFill>
                  <a:schemeClr val="bg1"/>
                </a:solidFill>
              </a:rPr>
              <a:t> open </a:t>
            </a:r>
            <a:r>
              <a:rPr lang="en-US" sz="1000" b="1" dirty="0">
                <a:solidFill>
                  <a:schemeClr val="bg1"/>
                </a:solidFill>
              </a:rPr>
              <a:t>position</a:t>
            </a:r>
          </a:p>
        </p:txBody>
      </p:sp>
      <p:sp>
        <p:nvSpPr>
          <p:cNvPr id="12303" name="Rectangle 16"/>
          <p:cNvSpPr>
            <a:spLocks noChangeArrowheads="1"/>
          </p:cNvSpPr>
          <p:nvPr/>
        </p:nvSpPr>
        <p:spPr bwMode="auto">
          <a:xfrm>
            <a:off x="179512" y="4202113"/>
            <a:ext cx="868363" cy="5191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9" tIns="72009" rIns="72009" bIns="72009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000" b="1">
                <a:solidFill>
                  <a:schemeClr val="bg1"/>
                </a:solidFill>
              </a:rPr>
              <a:t>New Operating mechanism</a:t>
            </a:r>
          </a:p>
        </p:txBody>
      </p:sp>
      <p:sp>
        <p:nvSpPr>
          <p:cNvPr id="12304" name="Rectangle 18"/>
          <p:cNvSpPr>
            <a:spLocks noChangeArrowheads="1"/>
          </p:cNvSpPr>
          <p:nvPr/>
        </p:nvSpPr>
        <p:spPr bwMode="auto">
          <a:xfrm>
            <a:off x="179512" y="2979738"/>
            <a:ext cx="938213" cy="4048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9" tIns="72009" rIns="72009" bIns="72009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1000" b="1">
                <a:solidFill>
                  <a:schemeClr val="bg1"/>
                </a:solidFill>
              </a:rPr>
              <a:t>Trip Unit</a:t>
            </a:r>
          </a:p>
        </p:txBody>
      </p:sp>
      <p:sp>
        <p:nvSpPr>
          <p:cNvPr id="12305" name="Oval 19"/>
          <p:cNvSpPr>
            <a:spLocks noChangeArrowheads="1"/>
          </p:cNvSpPr>
          <p:nvPr/>
        </p:nvSpPr>
        <p:spPr bwMode="auto">
          <a:xfrm rot="1831653">
            <a:off x="2432175" y="2643188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2306" name="Oval 20"/>
          <p:cNvSpPr>
            <a:spLocks noChangeArrowheads="1"/>
          </p:cNvSpPr>
          <p:nvPr/>
        </p:nvSpPr>
        <p:spPr bwMode="auto">
          <a:xfrm>
            <a:off x="2348037" y="3543300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2307" name="Oval 21"/>
          <p:cNvSpPr>
            <a:spLocks noChangeArrowheads="1"/>
          </p:cNvSpPr>
          <p:nvPr/>
        </p:nvSpPr>
        <p:spPr bwMode="auto">
          <a:xfrm>
            <a:off x="3116387" y="4341813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2308" name="Oval 22"/>
          <p:cNvSpPr>
            <a:spLocks noChangeArrowheads="1"/>
          </p:cNvSpPr>
          <p:nvPr/>
        </p:nvSpPr>
        <p:spPr bwMode="auto">
          <a:xfrm>
            <a:off x="2067050" y="4525963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2309" name="AutoShape 25"/>
          <p:cNvCxnSpPr>
            <a:cxnSpLocks noChangeShapeType="1"/>
            <a:stCxn id="12304" idx="3"/>
            <a:endCxn id="12306" idx="2"/>
          </p:cNvCxnSpPr>
          <p:nvPr/>
        </p:nvCxnSpPr>
        <p:spPr bwMode="auto">
          <a:xfrm>
            <a:off x="1117725" y="3182938"/>
            <a:ext cx="1230312" cy="4143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10" name="AutoShape 26"/>
          <p:cNvCxnSpPr>
            <a:cxnSpLocks noChangeShapeType="1"/>
            <a:stCxn id="12302" idx="3"/>
            <a:endCxn id="12307" idx="2"/>
          </p:cNvCxnSpPr>
          <p:nvPr/>
        </p:nvCxnSpPr>
        <p:spPr bwMode="auto">
          <a:xfrm>
            <a:off x="1047875" y="3792538"/>
            <a:ext cx="2068512" cy="603250"/>
          </a:xfrm>
          <a:prstGeom prst="bentConnector3">
            <a:avLst>
              <a:gd name="adj1" fmla="val 79279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11" name="AutoShape 27"/>
          <p:cNvCxnSpPr>
            <a:cxnSpLocks noChangeShapeType="1"/>
            <a:stCxn id="12303" idx="3"/>
            <a:endCxn id="12308" idx="2"/>
          </p:cNvCxnSpPr>
          <p:nvPr/>
        </p:nvCxnSpPr>
        <p:spPr bwMode="auto">
          <a:xfrm>
            <a:off x="1047875" y="4460875"/>
            <a:ext cx="1019175" cy="1190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12" name="Oval 29"/>
          <p:cNvSpPr>
            <a:spLocks noChangeArrowheads="1"/>
          </p:cNvSpPr>
          <p:nvPr/>
        </p:nvSpPr>
        <p:spPr bwMode="auto">
          <a:xfrm>
            <a:off x="5235575" y="3889375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2313" name="Oval 30"/>
          <p:cNvSpPr>
            <a:spLocks noChangeArrowheads="1"/>
          </p:cNvSpPr>
          <p:nvPr/>
        </p:nvSpPr>
        <p:spPr bwMode="auto">
          <a:xfrm>
            <a:off x="6480175" y="3789363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2314" name="AutoShape 34"/>
          <p:cNvCxnSpPr>
            <a:cxnSpLocks noChangeShapeType="1"/>
            <a:stCxn id="12298" idx="1"/>
            <a:endCxn id="12312" idx="0"/>
          </p:cNvCxnSpPr>
          <p:nvPr/>
        </p:nvCxnSpPr>
        <p:spPr bwMode="auto">
          <a:xfrm rot="10800000" flipV="1">
            <a:off x="5289550" y="1857375"/>
            <a:ext cx="2649538" cy="2032000"/>
          </a:xfrm>
          <a:prstGeom prst="bentConnector2">
            <a:avLst/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15" name="AutoShape 35"/>
          <p:cNvCxnSpPr>
            <a:cxnSpLocks noChangeShapeType="1"/>
            <a:stCxn id="12299" idx="1"/>
            <a:endCxn id="12313" idx="0"/>
          </p:cNvCxnSpPr>
          <p:nvPr/>
        </p:nvCxnSpPr>
        <p:spPr bwMode="auto">
          <a:xfrm rot="10800000" flipV="1">
            <a:off x="6534150" y="2620963"/>
            <a:ext cx="1409700" cy="1168400"/>
          </a:xfrm>
          <a:prstGeom prst="bentConnector2">
            <a:avLst/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16" name="AutoShape 25"/>
          <p:cNvCxnSpPr>
            <a:cxnSpLocks noChangeShapeType="1"/>
            <a:stCxn id="12301" idx="3"/>
            <a:endCxn id="12305" idx="1"/>
          </p:cNvCxnSpPr>
          <p:nvPr/>
        </p:nvCxnSpPr>
        <p:spPr bwMode="auto">
          <a:xfrm>
            <a:off x="1054225" y="2351088"/>
            <a:ext cx="1419225" cy="293687"/>
          </a:xfrm>
          <a:prstGeom prst="bentConnector2">
            <a:avLst/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17" name="Oval 30"/>
          <p:cNvSpPr>
            <a:spLocks noChangeArrowheads="1"/>
          </p:cNvSpPr>
          <p:nvPr/>
        </p:nvSpPr>
        <p:spPr bwMode="auto">
          <a:xfrm>
            <a:off x="6667500" y="4071938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2318" name="AutoShape 35"/>
          <p:cNvCxnSpPr>
            <a:cxnSpLocks noChangeShapeType="1"/>
            <a:stCxn id="12300" idx="1"/>
            <a:endCxn id="12317" idx="0"/>
          </p:cNvCxnSpPr>
          <p:nvPr/>
        </p:nvCxnSpPr>
        <p:spPr bwMode="auto">
          <a:xfrm rot="10800000" flipV="1">
            <a:off x="6721475" y="3452813"/>
            <a:ext cx="1222375" cy="619125"/>
          </a:xfrm>
          <a:prstGeom prst="bentConnector2">
            <a:avLst/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45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Direct </a:t>
            </a:r>
            <a:r>
              <a:rPr lang="en-US" dirty="0" smtClean="0"/>
              <a:t>Replacement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Novomax</a:t>
            </a:r>
            <a:r>
              <a:rPr lang="en-US" dirty="0" smtClean="0">
                <a:solidFill>
                  <a:schemeClr val="accent1"/>
                </a:solidFill>
              </a:rPr>
              <a:t> G30 – Emax X1</a:t>
            </a:r>
          </a:p>
        </p:txBody>
      </p:sp>
      <p:graphicFrame>
        <p:nvGraphicFramePr>
          <p:cNvPr id="2070634" name="Group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52947"/>
              </p:ext>
            </p:extLst>
          </p:nvPr>
        </p:nvGraphicFramePr>
        <p:xfrm>
          <a:off x="1489075" y="1574800"/>
          <a:ext cx="6842125" cy="3767139"/>
        </p:xfrm>
        <a:graphic>
          <a:graphicData uri="http://schemas.openxmlformats.org/drawingml/2006/table">
            <a:tbl>
              <a:tblPr/>
              <a:tblGrid>
                <a:gridCol w="4171698"/>
                <a:gridCol w="769200"/>
                <a:gridCol w="1901227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Max rated voltage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Ue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V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]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Rated insulation voltage  Ui</a:t>
                      </a:r>
                    </a:p>
                  </a:txBody>
                  <a:tcPr marL="9143" marR="9143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[V]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Rated impulse withstand voltage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Uimp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pl-PL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[kV]</a:t>
                      </a:r>
                      <a:endParaRPr lang="en-US" sz="1800" kern="120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Rated frequency</a:t>
                      </a:r>
                    </a:p>
                  </a:txBody>
                  <a:tcPr marL="9143" marR="9143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pl-PL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[Hz]</a:t>
                      </a:r>
                      <a:endParaRPr lang="en-US" sz="1800" kern="120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50-60</a:t>
                      </a: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Rated ultimate breaking capacity under short-circuit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Icu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[kA]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45 @450Vac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35 @ 660Vac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Rated short-time</a:t>
                      </a:r>
                      <a:b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</a:b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withstand current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Icw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pl-PL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[kA 1s]</a:t>
                      </a:r>
                      <a:endParaRPr lang="en-US" sz="1800" kern="120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Rated current</a:t>
                      </a:r>
                    </a:p>
                  </a:txBody>
                  <a:tcPr marL="9143" marR="9143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pl-PL" sz="1800" kern="120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[A]</a:t>
                      </a:r>
                      <a:endParaRPr lang="en-US" sz="1800" kern="120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1600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3" marR="9143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9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Direct Replacement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Novomax</a:t>
            </a:r>
            <a:r>
              <a:rPr lang="en-US" dirty="0" smtClean="0">
                <a:solidFill>
                  <a:schemeClr val="accent1"/>
                </a:solidFill>
              </a:rPr>
              <a:t> G30 – Emax X1	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5450" b="16794"/>
          <a:stretch>
            <a:fillRect/>
          </a:stretch>
        </p:blipFill>
        <p:spPr bwMode="auto">
          <a:xfrm>
            <a:off x="531813" y="1679575"/>
            <a:ext cx="8070850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8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074" name="Rectangle 2"/>
          <p:cNvSpPr>
            <a:spLocks noChangeArrowheads="1"/>
          </p:cNvSpPr>
          <p:nvPr/>
        </p:nvSpPr>
        <p:spPr bwMode="auto">
          <a:xfrm>
            <a:off x="1462086" y="1566292"/>
            <a:ext cx="6318250" cy="45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 smtClean="0"/>
              <a:t>LCM</a:t>
            </a:r>
            <a:endParaRPr lang="en-US" sz="2000" dirty="0" smtClean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000" dirty="0" smtClean="0"/>
              <a:t>Retrofit </a:t>
            </a:r>
            <a:r>
              <a:rPr lang="en-US" sz="2000" dirty="0"/>
              <a:t>Concepts</a:t>
            </a:r>
          </a:p>
          <a:p>
            <a:pPr lvl="1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 smtClean="0"/>
              <a:t>The </a:t>
            </a:r>
            <a:r>
              <a:rPr lang="it-IT" sz="2000" dirty="0" err="1" smtClean="0"/>
              <a:t>aim</a:t>
            </a:r>
            <a:endParaRPr lang="en-US" sz="2000" dirty="0" smtClean="0"/>
          </a:p>
          <a:p>
            <a:pPr lvl="1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000" dirty="0" smtClean="0"/>
              <a:t>Benefits</a:t>
            </a:r>
          </a:p>
          <a:p>
            <a:pPr lvl="1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 smtClean="0"/>
              <a:t>ABB retrofitting </a:t>
            </a:r>
            <a:r>
              <a:rPr lang="en-US" sz="2000" dirty="0" smtClean="0"/>
              <a:t>solutions f</a:t>
            </a:r>
            <a:r>
              <a:rPr lang="it-IT" sz="2000" dirty="0" smtClean="0"/>
              <a:t>or ACB</a:t>
            </a:r>
          </a:p>
          <a:p>
            <a:pPr lvl="1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/>
              <a:t>ABB retrofitting </a:t>
            </a:r>
            <a:r>
              <a:rPr lang="en-US" sz="2000" dirty="0"/>
              <a:t>solutions f</a:t>
            </a:r>
            <a:r>
              <a:rPr lang="it-IT" sz="2000" dirty="0"/>
              <a:t>or </a:t>
            </a:r>
            <a:r>
              <a:rPr lang="it-IT" sz="2000" dirty="0" smtClean="0"/>
              <a:t>MCCB</a:t>
            </a:r>
          </a:p>
          <a:p>
            <a:pPr lvl="1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 smtClean="0"/>
              <a:t>ABB </a:t>
            </a:r>
            <a:r>
              <a:rPr lang="it-IT" sz="2000" dirty="0" err="1" smtClean="0"/>
              <a:t>retrofitting</a:t>
            </a:r>
            <a:r>
              <a:rPr lang="it-IT" sz="2000" dirty="0" smtClean="0"/>
              <a:t> </a:t>
            </a:r>
            <a:r>
              <a:rPr lang="it-IT" sz="2000" dirty="0" err="1" smtClean="0"/>
              <a:t>solutions</a:t>
            </a:r>
            <a:r>
              <a:rPr lang="it-IT" sz="2000" dirty="0" smtClean="0"/>
              <a:t> vs competitors</a:t>
            </a:r>
            <a:endParaRPr lang="en-US" sz="2000" dirty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 err="1"/>
              <a:t>Scenarios</a:t>
            </a:r>
            <a:endParaRPr lang="en-US" sz="2000" dirty="0"/>
          </a:p>
          <a:p>
            <a:pPr lvl="1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000" dirty="0" err="1" smtClean="0"/>
              <a:t>Retrofill</a:t>
            </a:r>
            <a:r>
              <a:rPr lang="en-US" sz="2000" dirty="0" smtClean="0"/>
              <a:t>/ Direct Replacement/</a:t>
            </a:r>
            <a:r>
              <a:rPr lang="it-IT" sz="2000" dirty="0" err="1" smtClean="0"/>
              <a:t>Cradle</a:t>
            </a:r>
            <a:r>
              <a:rPr lang="it-IT" sz="2000" dirty="0" smtClean="0"/>
              <a:t> </a:t>
            </a:r>
            <a:r>
              <a:rPr lang="it-IT" sz="2000" dirty="0"/>
              <a:t>in </a:t>
            </a:r>
            <a:r>
              <a:rPr lang="it-IT" sz="2000" dirty="0" err="1" smtClean="0"/>
              <a:t>Cradle</a:t>
            </a:r>
            <a:endParaRPr lang="it-IT" sz="2000" dirty="0" smtClean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000" dirty="0" smtClean="0"/>
              <a:t>Certification</a:t>
            </a:r>
            <a:endParaRPr lang="en-US" sz="2000" dirty="0" smtClean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 err="1" smtClean="0"/>
              <a:t>Driving</a:t>
            </a:r>
            <a:r>
              <a:rPr lang="it-IT" sz="2000" dirty="0" smtClean="0"/>
              <a:t> </a:t>
            </a:r>
            <a:r>
              <a:rPr lang="it-IT" sz="2000" dirty="0" err="1" smtClean="0"/>
              <a:t>factors</a:t>
            </a:r>
            <a:endParaRPr lang="en-US" sz="2000" dirty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 err="1"/>
              <a:t>Manufacture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endParaRPr lang="en-US" sz="2000" dirty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it-IT" sz="2000" dirty="0"/>
              <a:t>Special Solutions</a:t>
            </a:r>
            <a:endParaRPr lang="en-US" sz="2000" dirty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000" dirty="0" smtClean="0"/>
              <a:t>Next </a:t>
            </a:r>
            <a:r>
              <a:rPr lang="en-US" sz="2000" dirty="0"/>
              <a:t>Solutions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it-IT" sz="2000" dirty="0"/>
          </a:p>
        </p:txBody>
      </p:sp>
      <p:sp>
        <p:nvSpPr>
          <p:cNvPr id="158724" name="Rectangle 6"/>
          <p:cNvSpPr>
            <a:spLocks noChangeArrowheads="1"/>
          </p:cNvSpPr>
          <p:nvPr/>
        </p:nvSpPr>
        <p:spPr bwMode="auto">
          <a:xfrm>
            <a:off x="0" y="0"/>
            <a:ext cx="91440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7200" tIns="313200" rIns="216000" bIns="0"/>
          <a:lstStyle/>
          <a:p>
            <a:pPr eaLnBrk="0" hangingPunct="0">
              <a:lnSpc>
                <a:spcPct val="90000"/>
              </a:lnSpc>
            </a:pPr>
            <a:r>
              <a:rPr lang="en-US" sz="2800" dirty="0" smtClean="0">
                <a:solidFill>
                  <a:schemeClr val="tx2"/>
                </a:solidFill>
              </a:rPr>
              <a:t>Maintenance</a:t>
            </a:r>
            <a:r>
              <a:rPr lang="en-US" sz="2800" dirty="0">
                <a:solidFill>
                  <a:schemeClr val="tx2"/>
                </a:solidFill>
              </a:rPr>
              <a:t/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it-IT" sz="2800" dirty="0" smtClean="0">
                <a:solidFill>
                  <a:schemeClr val="accent1"/>
                </a:solidFill>
              </a:rPr>
              <a:t>Agenda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48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Direct </a:t>
            </a:r>
            <a:r>
              <a:rPr lang="en-US" dirty="0" smtClean="0"/>
              <a:t>Replacement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Modul</a:t>
            </a:r>
            <a:r>
              <a:rPr lang="en-US" dirty="0" smtClean="0">
                <a:solidFill>
                  <a:schemeClr val="accent1"/>
                </a:solidFill>
              </a:rPr>
              <a:t> – </a:t>
            </a:r>
            <a:r>
              <a:rPr lang="en-US" dirty="0" err="1" smtClean="0">
                <a:solidFill>
                  <a:schemeClr val="accent1"/>
                </a:solidFill>
              </a:rPr>
              <a:t>Tmax</a:t>
            </a:r>
            <a:r>
              <a:rPr lang="en-US" dirty="0" smtClean="0">
                <a:solidFill>
                  <a:schemeClr val="accent1"/>
                </a:solidFill>
              </a:rPr>
              <a:t>/ </a:t>
            </a:r>
            <a:r>
              <a:rPr lang="en-US" dirty="0" err="1" smtClean="0">
                <a:solidFill>
                  <a:schemeClr val="accent1"/>
                </a:solidFill>
              </a:rPr>
              <a:t>Tmax</a:t>
            </a:r>
            <a:r>
              <a:rPr lang="en-US" dirty="0" smtClean="0">
                <a:solidFill>
                  <a:schemeClr val="accent1"/>
                </a:solidFill>
              </a:rPr>
              <a:t> XT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435100"/>
            <a:ext cx="6383337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7069138" y="4716463"/>
            <a:ext cx="1843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/>
              <a:t>Old fixed part</a:t>
            </a:r>
            <a:endParaRPr lang="en-US"/>
          </a:p>
        </p:txBody>
      </p:sp>
      <p:sp>
        <p:nvSpPr>
          <p:cNvPr id="15366" name="TextBox 12"/>
          <p:cNvSpPr txBox="1">
            <a:spLocks noChangeArrowheads="1"/>
          </p:cNvSpPr>
          <p:nvPr/>
        </p:nvSpPr>
        <p:spPr bwMode="auto">
          <a:xfrm>
            <a:off x="4870450" y="5638800"/>
            <a:ext cx="1843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/>
              <a:t>Matching plate</a:t>
            </a:r>
            <a:endParaRPr lang="en-US"/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2349500"/>
            <a:ext cx="3159125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6" b="35361"/>
          <a:stretch>
            <a:fillRect/>
          </a:stretch>
        </p:blipFill>
        <p:spPr bwMode="auto">
          <a:xfrm>
            <a:off x="965200" y="1435100"/>
            <a:ext cx="1603375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322888"/>
            <a:ext cx="16383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TextBox 14"/>
          <p:cNvSpPr txBox="1">
            <a:spLocks noChangeArrowheads="1"/>
          </p:cNvSpPr>
          <p:nvPr/>
        </p:nvSpPr>
        <p:spPr bwMode="auto">
          <a:xfrm>
            <a:off x="1439863" y="2432050"/>
            <a:ext cx="184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/>
              <a:t>CB fixed</a:t>
            </a:r>
            <a:endParaRPr lang="en-US"/>
          </a:p>
        </p:txBody>
      </p:sp>
      <p:sp>
        <p:nvSpPr>
          <p:cNvPr id="15371" name="TextBox 19"/>
          <p:cNvSpPr txBox="1">
            <a:spLocks noChangeArrowheads="1"/>
          </p:cNvSpPr>
          <p:nvPr/>
        </p:nvSpPr>
        <p:spPr bwMode="auto">
          <a:xfrm>
            <a:off x="3659188" y="1296988"/>
            <a:ext cx="1843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/>
              <a:t>Conversion kit from fixed to moving part</a:t>
            </a:r>
            <a:endParaRPr lang="en-US"/>
          </a:p>
        </p:txBody>
      </p:sp>
      <p:cxnSp>
        <p:nvCxnSpPr>
          <p:cNvPr id="7" name="Straight Connector 6"/>
          <p:cNvCxnSpPr>
            <a:stCxn id="15365" idx="0"/>
          </p:cNvCxnSpPr>
          <p:nvPr/>
        </p:nvCxnSpPr>
        <p:spPr bwMode="auto">
          <a:xfrm flipH="1" flipV="1">
            <a:off x="7402513" y="3192463"/>
            <a:ext cx="588962" cy="1524000"/>
          </a:xfrm>
          <a:prstGeom prst="line">
            <a:avLst/>
          </a:prstGeom>
          <a:solidFill>
            <a:schemeClr val="folHlink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3" name="Oval 31"/>
          <p:cNvSpPr>
            <a:spLocks noChangeArrowheads="1"/>
          </p:cNvSpPr>
          <p:nvPr/>
        </p:nvSpPr>
        <p:spPr bwMode="auto">
          <a:xfrm>
            <a:off x="7339013" y="3136900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7" name="Straight Connector 26"/>
          <p:cNvCxnSpPr>
            <a:stCxn id="15371" idx="2"/>
          </p:cNvCxnSpPr>
          <p:nvPr/>
        </p:nvCxnSpPr>
        <p:spPr bwMode="auto">
          <a:xfrm>
            <a:off x="4581525" y="2220913"/>
            <a:ext cx="157163" cy="1220787"/>
          </a:xfrm>
          <a:prstGeom prst="line">
            <a:avLst/>
          </a:prstGeom>
          <a:solidFill>
            <a:schemeClr val="folHlink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5" name="Oval 31"/>
          <p:cNvSpPr>
            <a:spLocks noChangeArrowheads="1"/>
          </p:cNvSpPr>
          <p:nvPr/>
        </p:nvSpPr>
        <p:spPr bwMode="auto">
          <a:xfrm>
            <a:off x="4675188" y="3384550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" name="Straight Connector 29"/>
          <p:cNvCxnSpPr>
            <a:stCxn id="15366" idx="0"/>
          </p:cNvCxnSpPr>
          <p:nvPr/>
        </p:nvCxnSpPr>
        <p:spPr bwMode="auto">
          <a:xfrm flipH="1" flipV="1">
            <a:off x="5791200" y="4019550"/>
            <a:ext cx="0" cy="1619250"/>
          </a:xfrm>
          <a:prstGeom prst="line">
            <a:avLst/>
          </a:prstGeom>
          <a:solidFill>
            <a:schemeClr val="folHlink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7" name="Oval 31"/>
          <p:cNvSpPr>
            <a:spLocks noChangeArrowheads="1"/>
          </p:cNvSpPr>
          <p:nvPr/>
        </p:nvSpPr>
        <p:spPr bwMode="auto">
          <a:xfrm>
            <a:off x="5729288" y="3962400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4" name="Straight Connector 33"/>
          <p:cNvCxnSpPr>
            <a:stCxn id="15370" idx="2"/>
          </p:cNvCxnSpPr>
          <p:nvPr/>
        </p:nvCxnSpPr>
        <p:spPr bwMode="auto">
          <a:xfrm>
            <a:off x="2360613" y="2800350"/>
            <a:ext cx="711200" cy="1185863"/>
          </a:xfrm>
          <a:prstGeom prst="line">
            <a:avLst/>
          </a:prstGeom>
          <a:solidFill>
            <a:schemeClr val="folHlink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9" name="Oval 31"/>
          <p:cNvSpPr>
            <a:spLocks noChangeArrowheads="1"/>
          </p:cNvSpPr>
          <p:nvPr/>
        </p:nvSpPr>
        <p:spPr bwMode="auto">
          <a:xfrm>
            <a:off x="3008313" y="3929063"/>
            <a:ext cx="107950" cy="107950"/>
          </a:xfrm>
          <a:prstGeom prst="ellipse">
            <a:avLst/>
          </a:prstGeom>
          <a:solidFill>
            <a:srgbClr val="3366FF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Cradle in Cradle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Isol</a:t>
            </a:r>
            <a:r>
              <a:rPr lang="en-US" dirty="0" smtClean="0">
                <a:solidFill>
                  <a:schemeClr val="accent1"/>
                </a:solidFill>
              </a:rPr>
              <a:t>/ </a:t>
            </a:r>
            <a:r>
              <a:rPr lang="en-US" dirty="0" err="1" smtClean="0">
                <a:solidFill>
                  <a:schemeClr val="accent1"/>
                </a:solidFill>
              </a:rPr>
              <a:t>Fusol</a:t>
            </a:r>
            <a:r>
              <a:rPr lang="en-US" dirty="0" smtClean="0">
                <a:solidFill>
                  <a:schemeClr val="accent1"/>
                </a:solidFill>
              </a:rPr>
              <a:t> - </a:t>
            </a:r>
            <a:r>
              <a:rPr lang="en-US" dirty="0" err="1" smtClean="0">
                <a:solidFill>
                  <a:schemeClr val="accent1"/>
                </a:solidFill>
              </a:rPr>
              <a:t>Isomax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16388" name="Picture 15" descr="ki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1568450"/>
            <a:ext cx="149225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6389" name="Picture 17" descr="ki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568450"/>
            <a:ext cx="1524000" cy="18288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20" descr="ki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568450"/>
            <a:ext cx="149542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6391" name="Picture 22" descr="kit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1568450"/>
            <a:ext cx="1493837" cy="18288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7318375" y="3640138"/>
            <a:ext cx="17446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749" tIns="37874" rIns="75749" bIns="37874">
            <a:spAutoFit/>
          </a:bodyPr>
          <a:lstStyle>
            <a:lvl1pPr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</a:pPr>
            <a:r>
              <a:rPr lang="it-IT" sz="1100" b="1">
                <a:solidFill>
                  <a:schemeClr val="tx1"/>
                </a:solidFill>
                <a:cs typeface="Arial" charset="0"/>
              </a:rPr>
              <a:t>Fixed part of Isomax inside the old fixed part of Isol / Fusol</a:t>
            </a:r>
          </a:p>
        </p:txBody>
      </p:sp>
      <p:sp>
        <p:nvSpPr>
          <p:cNvPr id="16393" name="Text Box 16"/>
          <p:cNvSpPr txBox="1">
            <a:spLocks noChangeArrowheads="1"/>
          </p:cNvSpPr>
          <p:nvPr/>
        </p:nvSpPr>
        <p:spPr bwMode="auto">
          <a:xfrm>
            <a:off x="4967288" y="3640138"/>
            <a:ext cx="1549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EA6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749" tIns="37874" rIns="75749" bIns="37874" anchor="ctr">
            <a:spAutoFit/>
          </a:bodyPr>
          <a:lstStyle>
            <a:lvl1pPr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</a:pPr>
            <a:r>
              <a:rPr lang="it-IT" sz="1100" b="1">
                <a:solidFill>
                  <a:schemeClr val="tx1"/>
                </a:solidFill>
                <a:cs typeface="Arial" charset="0"/>
              </a:rPr>
              <a:t>Retrofitting kit Isomax</a:t>
            </a:r>
          </a:p>
        </p:txBody>
      </p:sp>
      <p:sp>
        <p:nvSpPr>
          <p:cNvPr id="16394" name="Text Box 18"/>
          <p:cNvSpPr txBox="1">
            <a:spLocks noChangeArrowheads="1"/>
          </p:cNvSpPr>
          <p:nvPr/>
        </p:nvSpPr>
        <p:spPr bwMode="auto">
          <a:xfrm>
            <a:off x="215900" y="3640138"/>
            <a:ext cx="16002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749" tIns="37874" rIns="75749" bIns="37874">
            <a:spAutoFit/>
          </a:bodyPr>
          <a:lstStyle>
            <a:lvl1pPr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</a:pPr>
            <a:r>
              <a:rPr lang="it-IT" sz="1100" b="1">
                <a:solidFill>
                  <a:schemeClr val="tx1"/>
                </a:solidFill>
                <a:cs typeface="Arial" charset="0"/>
              </a:rPr>
              <a:t> Old CB Isol / Fusol Moving Part</a:t>
            </a:r>
          </a:p>
        </p:txBody>
      </p:sp>
      <p:sp>
        <p:nvSpPr>
          <p:cNvPr id="16395" name="Text Box 21"/>
          <p:cNvSpPr txBox="1">
            <a:spLocks noChangeArrowheads="1"/>
          </p:cNvSpPr>
          <p:nvPr/>
        </p:nvSpPr>
        <p:spPr bwMode="auto">
          <a:xfrm>
            <a:off x="2517775" y="3638550"/>
            <a:ext cx="1528763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EA6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749" tIns="37874" rIns="75749" bIns="37874" anchor="ctr">
            <a:spAutoFit/>
          </a:bodyPr>
          <a:lstStyle>
            <a:lvl1pPr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defTabSz="719138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7191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</a:pPr>
            <a:r>
              <a:rPr lang="it-IT" sz="1100" b="1">
                <a:solidFill>
                  <a:schemeClr val="tx1"/>
                </a:solidFill>
                <a:cs typeface="Arial" charset="0"/>
              </a:rPr>
              <a:t>Old CB Isol/Fusol Fixed Part</a:t>
            </a:r>
          </a:p>
        </p:txBody>
      </p:sp>
    </p:spTree>
    <p:extLst>
      <p:ext uri="{BB962C8B-B14F-4D97-AF65-F5344CB8AC3E}">
        <p14:creationId xmlns:p14="http://schemas.microsoft.com/office/powerpoint/2010/main" val="4622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255416" cy="214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pPr eaLnBrk="1" hangingPunct="1"/>
            <a:r>
              <a:rPr lang="en-US" dirty="0" smtClean="0"/>
              <a:t>Cradle in Cradle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Otomax</a:t>
            </a:r>
            <a:r>
              <a:rPr lang="en-US" dirty="0" smtClean="0">
                <a:solidFill>
                  <a:schemeClr val="accent1"/>
                </a:solidFill>
              </a:rPr>
              <a:t>-New Emax</a:t>
            </a:r>
          </a:p>
        </p:txBody>
      </p:sp>
      <p:pic>
        <p:nvPicPr>
          <p:cNvPr id="22530" name="Picture 2" descr="C:\Data\2012\Retrofitting kit\Emax Otomax\FOTO OTOMAX-EMAX\New folder\Copy of DSC02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3745282" cy="260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8" t="20804" r="12862" b="7151"/>
          <a:stretch/>
        </p:blipFill>
        <p:spPr bwMode="auto">
          <a:xfrm>
            <a:off x="4687127" y="1562782"/>
            <a:ext cx="2819361" cy="237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27" y="4005065"/>
            <a:ext cx="2819361" cy="26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9771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Replacement</a:t>
            </a:r>
            <a:br>
              <a:rPr lang="en-US" dirty="0"/>
            </a:br>
            <a:r>
              <a:rPr lang="en-US" dirty="0" err="1">
                <a:solidFill>
                  <a:schemeClr val="accent1"/>
                </a:solidFill>
              </a:rPr>
              <a:t>Megamax</a:t>
            </a:r>
            <a:r>
              <a:rPr lang="en-US" dirty="0">
                <a:solidFill>
                  <a:schemeClr val="accent1"/>
                </a:solidFill>
              </a:rPr>
              <a:t>-New </a:t>
            </a:r>
            <a:r>
              <a:rPr lang="en-US" dirty="0" err="1">
                <a:solidFill>
                  <a:schemeClr val="accent1"/>
                </a:solidFill>
              </a:rPr>
              <a:t>Emax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4797"/>
            <a:ext cx="7625428" cy="335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Direct </a:t>
            </a:r>
            <a:r>
              <a:rPr lang="it-IT" dirty="0" err="1" smtClean="0"/>
              <a:t>Replacement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0" y="657645"/>
            <a:ext cx="9144000" cy="46709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sz="2800" dirty="0" smtClean="0">
                <a:solidFill>
                  <a:schemeClr val="accent1"/>
                </a:solidFill>
                <a:ea typeface="+mj-ea"/>
              </a:rPr>
              <a:t> </a:t>
            </a:r>
            <a:r>
              <a:rPr lang="it-IT" sz="2800" dirty="0" smtClean="0">
                <a:solidFill>
                  <a:schemeClr val="accent1"/>
                </a:solidFill>
                <a:ea typeface="+mj-ea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ea typeface="+mj-ea"/>
              </a:rPr>
              <a:t>Megamax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4130994" cy="174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27" y="2399628"/>
            <a:ext cx="2379593" cy="19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48221" y="1617390"/>
            <a:ext cx="3041849" cy="32456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OPEN DOOR (OD)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6378" y="1592263"/>
            <a:ext cx="3041849" cy="32456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CLOSE DOOR (CD)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1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Replacement</a:t>
            </a:r>
            <a:br>
              <a:rPr lang="en-US" dirty="0"/>
            </a:br>
            <a:r>
              <a:rPr lang="en-US" dirty="0" err="1">
                <a:solidFill>
                  <a:schemeClr val="accent1"/>
                </a:solidFill>
              </a:rPr>
              <a:t>Megamax</a:t>
            </a:r>
            <a:r>
              <a:rPr lang="en-US" dirty="0">
                <a:solidFill>
                  <a:schemeClr val="accent1"/>
                </a:solidFill>
              </a:rPr>
              <a:t>-New </a:t>
            </a:r>
            <a:r>
              <a:rPr lang="en-US" dirty="0" err="1" smtClean="0">
                <a:solidFill>
                  <a:schemeClr val="accent1"/>
                </a:solidFill>
              </a:rPr>
              <a:t>Emax</a:t>
            </a:r>
            <a:r>
              <a:rPr lang="en-US" dirty="0" smtClean="0">
                <a:solidFill>
                  <a:schemeClr val="accent1"/>
                </a:solidFill>
              </a:rPr>
              <a:t> Open Door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14764" y="1852785"/>
            <a:ext cx="5367952" cy="4028118"/>
            <a:chOff x="3063165" y="2155548"/>
            <a:chExt cx="3504379" cy="265671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752" y="2542123"/>
              <a:ext cx="1835679" cy="167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063165" y="3519606"/>
              <a:ext cx="1337587" cy="30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1200" dirty="0" err="1" smtClean="0"/>
                <a:t>Megamax</a:t>
              </a:r>
              <a:r>
                <a:rPr lang="it-IT" sz="1200" dirty="0" smtClean="0"/>
                <a:t>/</a:t>
              </a:r>
              <a:r>
                <a:rPr lang="it-IT" sz="1200" dirty="0" err="1" smtClean="0"/>
                <a:t>Novomax</a:t>
              </a:r>
              <a:r>
                <a:rPr lang="it-IT" sz="1200" dirty="0" smtClean="0"/>
                <a:t>  </a:t>
              </a:r>
              <a:r>
                <a:rPr lang="it-IT" sz="1200" dirty="0" err="1" smtClean="0"/>
                <a:t>Draw</a:t>
              </a:r>
              <a:r>
                <a:rPr lang="it-IT" sz="1200" dirty="0" smtClean="0"/>
                <a:t> out </a:t>
              </a:r>
              <a:r>
                <a:rPr lang="it-IT" sz="1200" dirty="0" err="1" smtClean="0"/>
                <a:t>lever</a:t>
              </a:r>
              <a:endParaRPr lang="en-US" sz="1200" dirty="0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4156276" y="3519606"/>
              <a:ext cx="548362" cy="58925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3122917" y="2682931"/>
              <a:ext cx="1337587" cy="30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it-IT" sz="1200" dirty="0" smtClean="0"/>
                <a:t>New </a:t>
              </a:r>
              <a:r>
                <a:rPr lang="it-IT" sz="1200" dirty="0" err="1" smtClean="0"/>
                <a:t>Emax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spacial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moving</a:t>
              </a:r>
              <a:r>
                <a:rPr lang="it-IT" sz="1200" dirty="0" smtClean="0"/>
                <a:t> part </a:t>
              </a:r>
              <a:r>
                <a:rPr lang="it-IT" sz="1200" dirty="0" err="1" smtClean="0"/>
                <a:t>preassembled</a:t>
              </a:r>
              <a:r>
                <a:rPr lang="it-IT" sz="1200" dirty="0" smtClean="0"/>
                <a:t> in ABB</a:t>
              </a:r>
              <a:endParaRPr lang="en-US" sz="1200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4223004" y="2924944"/>
              <a:ext cx="983504" cy="189609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5101390" y="4385982"/>
              <a:ext cx="1466154" cy="426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1200" dirty="0" err="1" smtClean="0"/>
                <a:t>Megamax</a:t>
              </a:r>
              <a:r>
                <a:rPr lang="it-IT" sz="1200" dirty="0" smtClean="0"/>
                <a:t>/</a:t>
              </a:r>
              <a:r>
                <a:rPr lang="it-IT" sz="1200" dirty="0" err="1" smtClean="0"/>
                <a:t>Novomax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Fixed</a:t>
              </a:r>
              <a:r>
                <a:rPr lang="it-IT" sz="1200" dirty="0" smtClean="0"/>
                <a:t> part (</a:t>
              </a:r>
              <a:r>
                <a:rPr lang="it-IT" sz="1200" dirty="0" err="1" smtClean="0"/>
                <a:t>already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insalled</a:t>
              </a:r>
              <a:r>
                <a:rPr lang="it-IT" sz="1200" dirty="0" smtClean="0"/>
                <a:t> in the </a:t>
              </a:r>
              <a:r>
                <a:rPr lang="it-IT" sz="1200" dirty="0" err="1" smtClean="0"/>
                <a:t>Switchgear</a:t>
              </a:r>
              <a:r>
                <a:rPr lang="it-IT" sz="1200" dirty="0" smtClean="0"/>
                <a:t>)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29956" y="2155548"/>
              <a:ext cx="1052016" cy="18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1200" dirty="0" err="1" smtClean="0"/>
                <a:t>Insulating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plate</a:t>
              </a:r>
              <a:endParaRPr lang="en-US" sz="1200" dirty="0"/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5497307" y="2370992"/>
              <a:ext cx="225887" cy="542771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3205942" y="3877197"/>
              <a:ext cx="1337587" cy="30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1200" dirty="0" err="1" smtClean="0"/>
                <a:t>Push</a:t>
              </a:r>
              <a:r>
                <a:rPr lang="it-IT" sz="1200" dirty="0" smtClean="0"/>
                <a:t> botton to </a:t>
              </a:r>
              <a:r>
                <a:rPr lang="it-IT" sz="1200" dirty="0" err="1" smtClean="0"/>
                <a:t>unlock</a:t>
              </a:r>
              <a:r>
                <a:rPr lang="it-IT" sz="1200" dirty="0" smtClean="0"/>
                <a:t> the </a:t>
              </a:r>
              <a:r>
                <a:rPr lang="it-IT" sz="1200" dirty="0" err="1" smtClean="0"/>
                <a:t>draw</a:t>
              </a:r>
              <a:r>
                <a:rPr lang="it-IT" sz="1200" dirty="0" smtClean="0"/>
                <a:t> out </a:t>
              </a:r>
              <a:r>
                <a:rPr lang="it-IT" sz="1200" dirty="0" err="1" smtClean="0"/>
                <a:t>mechanism</a:t>
              </a:r>
              <a:endParaRPr lang="en-US" sz="1200" dirty="0"/>
            </a:p>
          </p:txBody>
        </p:sp>
        <p:cxnSp>
          <p:nvCxnSpPr>
            <p:cNvPr id="14" name="Straight Arrow Connector 13"/>
            <p:cNvCxnSpPr>
              <a:stCxn id="13" idx="3"/>
            </p:cNvCxnSpPr>
            <p:nvPr/>
          </p:nvCxnSpPr>
          <p:spPr bwMode="auto">
            <a:xfrm>
              <a:off x="4543529" y="4029442"/>
              <a:ext cx="325194" cy="40116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3367051" y="2155723"/>
              <a:ext cx="1337587" cy="30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it-IT" sz="1200" dirty="0" smtClean="0"/>
                <a:t>Adapter </a:t>
              </a:r>
              <a:r>
                <a:rPr lang="it-IT" sz="1200" dirty="0" err="1" smtClean="0"/>
                <a:t>pre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wired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connecting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devices</a:t>
              </a:r>
              <a:endParaRPr lang="en-US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4505586" y="2325000"/>
              <a:ext cx="950392" cy="394776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4505586" y="2325000"/>
              <a:ext cx="1481547" cy="789553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>
              <a:stCxn id="10" idx="0"/>
            </p:cNvCxnSpPr>
            <p:nvPr/>
          </p:nvCxnSpPr>
          <p:spPr bwMode="auto">
            <a:xfrm flipV="1">
              <a:off x="5834467" y="3651461"/>
              <a:ext cx="152666" cy="734521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Rectangle 3"/>
          <p:cNvSpPr/>
          <p:nvPr/>
        </p:nvSpPr>
        <p:spPr>
          <a:xfrm>
            <a:off x="547518" y="1757222"/>
            <a:ext cx="305252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kit consists in: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Special New </a:t>
            </a:r>
            <a:r>
              <a:rPr lang="en-US" sz="1600" dirty="0" err="1"/>
              <a:t>Emax</a:t>
            </a:r>
            <a:r>
              <a:rPr lang="en-US" sz="1600" dirty="0"/>
              <a:t> moving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Standard </a:t>
            </a:r>
            <a:r>
              <a:rPr lang="en-US" sz="1600" dirty="0" err="1"/>
              <a:t>Megamax</a:t>
            </a:r>
            <a:r>
              <a:rPr lang="en-US" sz="1600" dirty="0"/>
              <a:t>/</a:t>
            </a:r>
            <a:r>
              <a:rPr lang="en-US" sz="1600" dirty="0" err="1"/>
              <a:t>Novomax</a:t>
            </a:r>
            <a:r>
              <a:rPr lang="en-US" sz="1600" dirty="0"/>
              <a:t> sliding contacts (left and right) and dedicated wiring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Draw out lever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Door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Coils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Mechanical </a:t>
            </a:r>
            <a:r>
              <a:rPr lang="en-US" sz="1600" dirty="0" err="1"/>
              <a:t>signalling</a:t>
            </a:r>
            <a:r>
              <a:rPr lang="en-US" sz="1600" dirty="0"/>
              <a:t> of circuit breaker tripped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Anti-insertion 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Lifting </a:t>
            </a:r>
            <a:r>
              <a:rPr lang="en-US" sz="1600" dirty="0" err="1"/>
              <a:t>golfare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48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Replacement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chemeClr val="accent1"/>
                </a:solidFill>
              </a:rPr>
              <a:t>Megamax</a:t>
            </a:r>
            <a:r>
              <a:rPr lang="en-US" dirty="0" smtClean="0">
                <a:solidFill>
                  <a:schemeClr val="accent1"/>
                </a:solidFill>
              </a:rPr>
              <a:t>-New </a:t>
            </a:r>
            <a:r>
              <a:rPr lang="en-US" dirty="0" err="1" smtClean="0">
                <a:solidFill>
                  <a:schemeClr val="accent1"/>
                </a:solidFill>
              </a:rPr>
              <a:t>Emax</a:t>
            </a:r>
            <a:r>
              <a:rPr lang="en-US" dirty="0" smtClean="0">
                <a:solidFill>
                  <a:schemeClr val="accent1"/>
                </a:solidFill>
              </a:rPr>
              <a:t> Open Door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260299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Replacement</a:t>
            </a:r>
            <a:br>
              <a:rPr lang="en-US" dirty="0"/>
            </a:br>
            <a:r>
              <a:rPr lang="en-US" dirty="0" err="1">
                <a:solidFill>
                  <a:schemeClr val="accent1"/>
                </a:solidFill>
              </a:rPr>
              <a:t>Megamax</a:t>
            </a:r>
            <a:r>
              <a:rPr lang="en-US" dirty="0">
                <a:solidFill>
                  <a:schemeClr val="accent1"/>
                </a:solidFill>
              </a:rPr>
              <a:t>-New </a:t>
            </a:r>
            <a:r>
              <a:rPr lang="en-US" dirty="0" err="1" smtClean="0">
                <a:solidFill>
                  <a:schemeClr val="accent1"/>
                </a:solidFill>
              </a:rPr>
              <a:t>Emax</a:t>
            </a:r>
            <a:r>
              <a:rPr lang="en-US" dirty="0" smtClean="0">
                <a:solidFill>
                  <a:schemeClr val="accent1"/>
                </a:solidFill>
              </a:rPr>
              <a:t> Open Door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455824" cy="3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6" y="1628800"/>
            <a:ext cx="4172796" cy="3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0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Replacement</a:t>
            </a:r>
            <a:br>
              <a:rPr lang="en-US" dirty="0"/>
            </a:br>
            <a:r>
              <a:rPr lang="en-US" dirty="0" err="1">
                <a:solidFill>
                  <a:schemeClr val="accent1"/>
                </a:solidFill>
              </a:rPr>
              <a:t>Megamax</a:t>
            </a:r>
            <a:r>
              <a:rPr lang="en-US" dirty="0">
                <a:solidFill>
                  <a:schemeClr val="accent1"/>
                </a:solidFill>
              </a:rPr>
              <a:t>-New </a:t>
            </a:r>
            <a:r>
              <a:rPr lang="en-US" dirty="0" err="1" smtClean="0">
                <a:solidFill>
                  <a:schemeClr val="accent1"/>
                </a:solidFill>
              </a:rPr>
              <a:t>Emax</a:t>
            </a:r>
            <a:r>
              <a:rPr lang="en-US" dirty="0" smtClean="0">
                <a:solidFill>
                  <a:schemeClr val="accent1"/>
                </a:solidFill>
              </a:rPr>
              <a:t> Closed Door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700808"/>
            <a:ext cx="3943343" cy="4032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42" y="1700808"/>
            <a:ext cx="3498791" cy="440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Certifications</a:t>
            </a:r>
            <a:br>
              <a:rPr lang="en-US" smtClean="0"/>
            </a:br>
            <a:r>
              <a:rPr lang="en-US" smtClean="0">
                <a:solidFill>
                  <a:schemeClr val="accent1"/>
                </a:solidFill>
              </a:rPr>
              <a:t>Type Test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8113" y="1335088"/>
            <a:ext cx="61880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retrofitting</a:t>
            </a:r>
            <a:r>
              <a:rPr lang="it-IT" dirty="0"/>
              <a:t> </a:t>
            </a:r>
            <a:r>
              <a:rPr lang="it-IT" dirty="0" err="1"/>
              <a:t>kits</a:t>
            </a:r>
            <a:r>
              <a:rPr lang="it-IT" dirty="0"/>
              <a:t> are </a:t>
            </a:r>
            <a:r>
              <a:rPr lang="it-IT" dirty="0" err="1"/>
              <a:t>certificated</a:t>
            </a:r>
            <a:r>
              <a:rPr lang="it-IT" dirty="0"/>
              <a:t>:</a:t>
            </a:r>
          </a:p>
          <a:p>
            <a:pPr marL="285750" indent="-285750" algn="just">
              <a:defRPr/>
            </a:pPr>
            <a:r>
              <a:rPr lang="it-IT" dirty="0" err="1">
                <a:sym typeface="Wingdings" pitchFamily="2" charset="2"/>
              </a:rPr>
              <a:t>All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kits</a:t>
            </a:r>
            <a:r>
              <a:rPr lang="it-IT" dirty="0">
                <a:sym typeface="Wingdings" pitchFamily="2" charset="2"/>
              </a:rPr>
              <a:t> are </a:t>
            </a:r>
            <a:r>
              <a:rPr lang="it-IT" dirty="0" err="1">
                <a:sym typeface="Wingdings" pitchFamily="2" charset="2"/>
              </a:rPr>
              <a:t>developed</a:t>
            </a:r>
            <a:r>
              <a:rPr lang="it-IT" dirty="0">
                <a:sym typeface="Wingdings" pitchFamily="2" charset="2"/>
              </a:rPr>
              <a:t> by the </a:t>
            </a:r>
            <a:r>
              <a:rPr lang="it-IT" dirty="0" err="1">
                <a:sym typeface="Wingdings" pitchFamily="2" charset="2"/>
              </a:rPr>
              <a:t>same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technicians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who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developped</a:t>
            </a:r>
            <a:r>
              <a:rPr lang="it-IT" dirty="0">
                <a:sym typeface="Wingdings" pitchFamily="2" charset="2"/>
              </a:rPr>
              <a:t> the CB </a:t>
            </a:r>
            <a:r>
              <a:rPr lang="it-IT" dirty="0" err="1">
                <a:sym typeface="Wingdings" pitchFamily="2" charset="2"/>
              </a:rPr>
              <a:t>itself</a:t>
            </a:r>
            <a:r>
              <a:rPr lang="it-IT" dirty="0">
                <a:sym typeface="Wingdings" pitchFamily="2" charset="2"/>
              </a:rPr>
              <a:t> </a:t>
            </a:r>
          </a:p>
          <a:p>
            <a:pPr marL="285750" indent="-285750" algn="just">
              <a:defRPr/>
            </a:pPr>
            <a:r>
              <a:rPr lang="it-IT" dirty="0" err="1">
                <a:sym typeface="Wingdings" pitchFamily="2" charset="2"/>
              </a:rPr>
              <a:t>All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kits</a:t>
            </a:r>
            <a:r>
              <a:rPr lang="it-IT" dirty="0">
                <a:sym typeface="Wingdings" pitchFamily="2" charset="2"/>
              </a:rPr>
              <a:t> are </a:t>
            </a:r>
            <a:r>
              <a:rPr lang="it-IT" dirty="0" err="1">
                <a:sym typeface="Wingdings" pitchFamily="2" charset="2"/>
              </a:rPr>
              <a:t>tested</a:t>
            </a:r>
            <a:r>
              <a:rPr lang="it-IT" dirty="0">
                <a:sym typeface="Wingdings" pitchFamily="2" charset="2"/>
              </a:rPr>
              <a:t> in </a:t>
            </a:r>
            <a:r>
              <a:rPr lang="it-IT" dirty="0" err="1">
                <a:sym typeface="Wingdings" pitchFamily="2" charset="2"/>
              </a:rPr>
              <a:t>accordance</a:t>
            </a:r>
            <a:r>
              <a:rPr lang="it-IT" dirty="0">
                <a:sym typeface="Wingdings" pitchFamily="2" charset="2"/>
              </a:rPr>
              <a:t> to </a:t>
            </a:r>
            <a:r>
              <a:rPr lang="it-IT" dirty="0" err="1">
                <a:sym typeface="Wingdings" pitchFamily="2" charset="2"/>
              </a:rPr>
              <a:t>Standards</a:t>
            </a:r>
            <a:r>
              <a:rPr lang="it-IT" dirty="0">
                <a:sym typeface="Wingdings" pitchFamily="2" charset="2"/>
              </a:rPr>
              <a:t> IEC </a:t>
            </a:r>
            <a:r>
              <a:rPr lang="it-IT" dirty="0" smtClean="0">
                <a:sym typeface="Wingdings" pitchFamily="2" charset="2"/>
              </a:rPr>
              <a:t>60947-2</a:t>
            </a:r>
          </a:p>
          <a:p>
            <a:pPr marL="285750" indent="-285750" algn="just">
              <a:defRPr/>
            </a:pPr>
            <a:endParaRPr lang="it-IT" dirty="0" smtClean="0">
              <a:sym typeface="Wingdings" pitchFamily="2" charset="2"/>
            </a:endParaRPr>
          </a:p>
          <a:p>
            <a:pPr marL="285750" indent="-285750" algn="just">
              <a:defRPr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32209" y="3501008"/>
            <a:ext cx="3600400" cy="2448272"/>
            <a:chOff x="1825625" y="3073400"/>
            <a:chExt cx="4175125" cy="3257550"/>
          </a:xfrm>
        </p:grpSpPr>
        <p:pic>
          <p:nvPicPr>
            <p:cNvPr id="1741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0" t="13374" r="31111" b="5185"/>
            <a:stretch>
              <a:fillRect/>
            </a:stretch>
          </p:blipFill>
          <p:spPr bwMode="auto">
            <a:xfrm rot="-1004151">
              <a:off x="1825625" y="3073400"/>
              <a:ext cx="2292350" cy="3243263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0" t="13374" r="31111" b="5185"/>
            <a:stretch>
              <a:fillRect/>
            </a:stretch>
          </p:blipFill>
          <p:spPr bwMode="auto">
            <a:xfrm rot="-484812">
              <a:off x="2674938" y="3073400"/>
              <a:ext cx="2292350" cy="3243263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0" t="13374" r="31111" b="5185"/>
            <a:stretch>
              <a:fillRect/>
            </a:stretch>
          </p:blipFill>
          <p:spPr bwMode="auto">
            <a:xfrm>
              <a:off x="3709988" y="3087688"/>
              <a:ext cx="2290762" cy="3243262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6" descr="SALA 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511746"/>
            <a:ext cx="37338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2703" y="4277199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Part and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inventory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25773" y="4277198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Remote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condition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monitoring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08843" y="4277197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Remote</a:t>
            </a:r>
          </a:p>
          <a:p>
            <a:pPr algn="ctr"/>
            <a:r>
              <a:rPr lang="en-US" sz="500" dirty="0">
                <a:solidFill>
                  <a:schemeClr val="tx1"/>
                </a:solidFill>
              </a:rPr>
              <a:t>Troubleshooting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25773" y="4851159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Life cycle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assessment</a:t>
            </a:r>
          </a:p>
        </p:txBody>
      </p:sp>
      <p:sp>
        <p:nvSpPr>
          <p:cNvPr id="7" name="Pentagon 6"/>
          <p:cNvSpPr/>
          <p:nvPr/>
        </p:nvSpPr>
        <p:spPr>
          <a:xfrm>
            <a:off x="476563" y="1484784"/>
            <a:ext cx="8271901" cy="108012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NeueLT-Medium"/>
              </a:rPr>
              <a:t>1. Service Agreements</a:t>
            </a:r>
          </a:p>
        </p:txBody>
      </p:sp>
      <p:sp>
        <p:nvSpPr>
          <p:cNvPr id="8" name="Pentagon 7"/>
          <p:cNvSpPr/>
          <p:nvPr/>
        </p:nvSpPr>
        <p:spPr>
          <a:xfrm>
            <a:off x="7333027" y="1846709"/>
            <a:ext cx="1235925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   11.</a:t>
            </a:r>
          </a:p>
          <a:p>
            <a:pPr algn="ctr"/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 </a:t>
            </a:r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 Replacement</a:t>
            </a:r>
            <a:endParaRPr lang="en-US" sz="700" i="1" dirty="0">
              <a:solidFill>
                <a:schemeClr val="tx1"/>
              </a:solidFill>
              <a:latin typeface="HelveticaNeueLT-Medium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6463694" y="1846709"/>
            <a:ext cx="1313170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10</a:t>
            </a:r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. End of life</a:t>
            </a:r>
          </a:p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    Services</a:t>
            </a:r>
            <a:endParaRPr lang="en-US" sz="700" i="1" dirty="0">
              <a:solidFill>
                <a:schemeClr val="tx1"/>
              </a:solidFill>
              <a:latin typeface="HelveticaNeueLT-Medium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5671606" y="1846709"/>
            <a:ext cx="1313170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     9</a:t>
            </a:r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. </a:t>
            </a:r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Extension</a:t>
            </a:r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,</a:t>
            </a:r>
          </a:p>
          <a:p>
            <a:pPr algn="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Upgrades </a:t>
            </a:r>
          </a:p>
          <a:p>
            <a:pPr algn="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&amp; Retrofit</a:t>
            </a:r>
            <a:endParaRPr lang="en-US" sz="700" i="1" dirty="0">
              <a:solidFill>
                <a:schemeClr val="tx1"/>
              </a:solidFill>
              <a:latin typeface="HelveticaNeueLT-Medium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5028771" y="1846709"/>
            <a:ext cx="1235925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8</a:t>
            </a:r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. </a:t>
            </a:r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Advanced</a:t>
            </a:r>
          </a:p>
          <a:p>
            <a:pPr algn="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services</a:t>
            </a:r>
            <a:endParaRPr lang="en-US" sz="700" i="1" dirty="0">
              <a:solidFill>
                <a:schemeClr val="tx1"/>
              </a:solidFill>
              <a:latin typeface="HelveticaNeueLT-Medium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154201" y="1846709"/>
            <a:ext cx="1390415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  7</a:t>
            </a:r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. </a:t>
            </a:r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Engineering </a:t>
            </a:r>
          </a:p>
          <a:p>
            <a:pPr algn="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&amp; Consulting</a:t>
            </a:r>
            <a:endParaRPr lang="en-US" sz="700" i="1" dirty="0">
              <a:solidFill>
                <a:schemeClr val="tx1"/>
              </a:solidFill>
              <a:latin typeface="HelveticaNeueLT-Medium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3491880" y="1846709"/>
            <a:ext cx="1218654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  6. </a:t>
            </a:r>
          </a:p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   Repairs</a:t>
            </a:r>
            <a:endParaRPr lang="en-US" sz="700" i="1" dirty="0">
              <a:solidFill>
                <a:schemeClr val="tx1"/>
              </a:solidFill>
              <a:latin typeface="HelveticaNeueLT-Medium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2771800" y="1846709"/>
            <a:ext cx="1152128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5. </a:t>
            </a:r>
            <a:endParaRPr lang="en-US" sz="700" i="1" dirty="0" smtClean="0">
              <a:solidFill>
                <a:schemeClr val="tx1"/>
              </a:solidFill>
              <a:latin typeface="HelveticaNeueLT-Medium"/>
            </a:endParaRPr>
          </a:p>
          <a:p>
            <a:pPr algn="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Maintenance</a:t>
            </a:r>
          </a:p>
        </p:txBody>
      </p:sp>
      <p:sp>
        <p:nvSpPr>
          <p:cNvPr id="15" name="Pentagon 14"/>
          <p:cNvSpPr/>
          <p:nvPr/>
        </p:nvSpPr>
        <p:spPr>
          <a:xfrm>
            <a:off x="1979713" y="1846709"/>
            <a:ext cx="1152128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4</a:t>
            </a:r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. Spare </a:t>
            </a:r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&amp;      </a:t>
            </a:r>
          </a:p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   Consumables</a:t>
            </a:r>
            <a:endParaRPr lang="en-US" sz="700" i="1" dirty="0">
              <a:solidFill>
                <a:schemeClr val="tx1"/>
              </a:solidFill>
              <a:latin typeface="HelveticaNeueLT-Medium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331641" y="1846709"/>
            <a:ext cx="1008111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3. </a:t>
            </a:r>
          </a:p>
          <a:p>
            <a:pPr algn="ctr"/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      Training</a:t>
            </a:r>
          </a:p>
          <a:p>
            <a:pPr algn="ctr"/>
            <a:endParaRPr lang="en-US" sz="700" i="1" dirty="0" smtClean="0">
              <a:solidFill>
                <a:schemeClr val="tx1"/>
              </a:solidFill>
              <a:latin typeface="HelveticaNeueLT-Medium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476563" y="1846709"/>
            <a:ext cx="1215117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2. Installation </a:t>
            </a:r>
            <a:r>
              <a:rPr lang="en-US" sz="700" i="1" dirty="0" smtClean="0">
                <a:solidFill>
                  <a:schemeClr val="tx1"/>
                </a:solidFill>
                <a:latin typeface="HelveticaNeueLT-Medium"/>
              </a:rPr>
              <a:t>&amp;</a:t>
            </a:r>
            <a:endParaRPr lang="en-US" sz="700" i="1" dirty="0">
              <a:solidFill>
                <a:schemeClr val="tx1"/>
              </a:solidFill>
              <a:latin typeface="HelveticaNeueLT-Medium"/>
            </a:endParaRPr>
          </a:p>
          <a:p>
            <a:pPr algn="ctr"/>
            <a:r>
              <a:rPr lang="en-US" sz="700" i="1" dirty="0">
                <a:solidFill>
                  <a:schemeClr val="tx1"/>
                </a:solidFill>
                <a:latin typeface="HelveticaNeueLT-Medium"/>
              </a:rPr>
              <a:t>commissioning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6563" y="2555316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Installation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259633" y="2555316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On-site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Training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42703" y="2555316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Replacement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Parts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825773" y="2555315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Preventive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391913" y="2555316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Engineering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planning and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specifications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74983" y="2555313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Energy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Efficiency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950667" y="2555312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Software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upgrades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33737" y="2555311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00" dirty="0">
                <a:solidFill>
                  <a:schemeClr val="tx1"/>
                </a:solidFill>
              </a:rPr>
              <a:t>Decommissioning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16807" y="2555310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Replacement of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active products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59633" y="3129277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Classroom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Training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042703" y="3129277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00" dirty="0">
                <a:solidFill>
                  <a:schemeClr val="tx1"/>
                </a:solidFill>
              </a:rPr>
              <a:t>Parts Kits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825773" y="3129276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Predictive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174983" y="3129274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Data back-up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services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6563" y="3703238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Programming</a:t>
            </a:r>
          </a:p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services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59633" y="3703238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00" dirty="0">
                <a:solidFill>
                  <a:schemeClr val="tx1"/>
                </a:solidFill>
              </a:rPr>
              <a:t>E-Learning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042703" y="3703238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00" dirty="0">
                <a:solidFill>
                  <a:schemeClr val="tx1"/>
                </a:solidFill>
              </a:rPr>
              <a:t>Consumables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825773" y="3703237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On-site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condition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monitoring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391913" y="3703238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Engineering</a:t>
            </a:r>
          </a:p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configuration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950667" y="3703234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00" dirty="0">
                <a:solidFill>
                  <a:schemeClr val="tx1"/>
                </a:solidFill>
              </a:rPr>
              <a:t>Extensions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391913" y="4277199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Benchmarking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and audits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950667" y="4277195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00" dirty="0">
                <a:solidFill>
                  <a:schemeClr val="tx1"/>
                </a:solidFill>
              </a:rPr>
              <a:t>Retrofit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516807" y="3695606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Replacement of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third party products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042703" y="4851160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Extended</a:t>
            </a:r>
          </a:p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warranty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08843" y="4851158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Technical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support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825773" y="5425120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Inspections &amp;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diagnostics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825773" y="5999081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Refurbishment/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Reconditioning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services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08843" y="2555314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Corrective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76563" y="3129277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Commissioning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608843" y="3129275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00" dirty="0">
                <a:solidFill>
                  <a:schemeClr val="tx1"/>
                </a:solidFill>
              </a:rPr>
              <a:t>On-site repairs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950667" y="3129273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Hardware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upgrades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516807" y="3129271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Replacement of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non active products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608843" y="3703236"/>
            <a:ext cx="783070" cy="573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Workshop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repairs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391913" y="3129277"/>
            <a:ext cx="783070" cy="573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Engineering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system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integration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7200" tIns="313200" rIns="216000" bIns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dirty="0" smtClean="0"/>
              <a:t>ABB Low Voltage Breakers Service</a:t>
            </a:r>
            <a:br>
              <a:rPr lang="en-US" dirty="0" smtClean="0"/>
            </a:br>
            <a:r>
              <a:rPr lang="en-US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ABB Service portfolio </a:t>
            </a:r>
          </a:p>
        </p:txBody>
      </p:sp>
    </p:spTree>
    <p:extLst>
      <p:ext uri="{BB962C8B-B14F-4D97-AF65-F5344CB8AC3E}">
        <p14:creationId xmlns:p14="http://schemas.microsoft.com/office/powerpoint/2010/main" val="23644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Certifications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Driving Factors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9913" y="1586139"/>
            <a:ext cx="434421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dirty="0" smtClean="0"/>
              <a:t>The </a:t>
            </a:r>
            <a:r>
              <a:rPr lang="it-IT" b="1" dirty="0" err="1" smtClean="0"/>
              <a:t>driving</a:t>
            </a:r>
            <a:r>
              <a:rPr lang="it-IT" b="1" dirty="0" smtClean="0"/>
              <a:t> </a:t>
            </a:r>
            <a:r>
              <a:rPr lang="it-IT" b="1" dirty="0" err="1" smtClean="0"/>
              <a:t>factors</a:t>
            </a:r>
            <a:r>
              <a:rPr lang="it-IT" b="1" dirty="0" smtClean="0"/>
              <a:t> </a:t>
            </a:r>
            <a:r>
              <a:rPr lang="it-IT" dirty="0" smtClean="0"/>
              <a:t>for the design of a kit are the </a:t>
            </a:r>
            <a:r>
              <a:rPr lang="it-IT" dirty="0" err="1" smtClean="0"/>
              <a:t>same</a:t>
            </a:r>
            <a:r>
              <a:rPr lang="it-IT" dirty="0" smtClean="0"/>
              <a:t> of a new CB: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dielectric</a:t>
            </a:r>
            <a:r>
              <a:rPr lang="it-IT" dirty="0" smtClean="0"/>
              <a:t> </a:t>
            </a:r>
            <a:r>
              <a:rPr lang="it-IT" dirty="0" err="1" smtClean="0"/>
              <a:t>properties</a:t>
            </a:r>
            <a:r>
              <a:rPr lang="it-IT" dirty="0" smtClean="0"/>
              <a:t> in </a:t>
            </a:r>
            <a:r>
              <a:rPr lang="it-IT" dirty="0" err="1" smtClean="0"/>
              <a:t>normal</a:t>
            </a:r>
            <a:r>
              <a:rPr lang="it-IT" dirty="0" smtClean="0"/>
              <a:t> service and in case of short </a:t>
            </a:r>
            <a:r>
              <a:rPr lang="it-IT" dirty="0" err="1" smtClean="0"/>
              <a:t>circuit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behaviour</a:t>
            </a:r>
            <a:r>
              <a:rPr lang="it-IT" dirty="0" smtClean="0"/>
              <a:t> (</a:t>
            </a:r>
            <a:r>
              <a:rPr lang="it-IT" dirty="0" err="1" smtClean="0"/>
              <a:t>rated</a:t>
            </a:r>
            <a:r>
              <a:rPr lang="it-IT" dirty="0" smtClean="0"/>
              <a:t> </a:t>
            </a:r>
            <a:r>
              <a:rPr lang="it-IT" dirty="0" err="1" smtClean="0"/>
              <a:t>current</a:t>
            </a:r>
            <a:r>
              <a:rPr lang="it-IT" dirty="0" smtClean="0"/>
              <a:t> and short time)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short </a:t>
            </a:r>
            <a:r>
              <a:rPr lang="it-IT" dirty="0" err="1" smtClean="0"/>
              <a:t>circuit</a:t>
            </a:r>
            <a:r>
              <a:rPr lang="it-IT" dirty="0" smtClean="0"/>
              <a:t> </a:t>
            </a:r>
            <a:r>
              <a:rPr lang="it-IT" dirty="0" err="1" smtClean="0"/>
              <a:t>current</a:t>
            </a:r>
            <a:r>
              <a:rPr lang="it-IT" dirty="0" smtClean="0"/>
              <a:t> </a:t>
            </a:r>
            <a:r>
              <a:rPr lang="it-IT" dirty="0" err="1" smtClean="0"/>
              <a:t>withstand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fit</a:t>
            </a:r>
            <a:r>
              <a:rPr lang="it-IT" dirty="0"/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dirty="0"/>
              <a:t>easy to </a:t>
            </a:r>
            <a:r>
              <a:rPr lang="it-IT" dirty="0" err="1"/>
              <a:t>install</a:t>
            </a:r>
            <a:r>
              <a:rPr lang="it-IT" dirty="0"/>
              <a:t>, to reduce the </a:t>
            </a:r>
            <a:r>
              <a:rPr lang="it-IT" dirty="0" err="1"/>
              <a:t>customer</a:t>
            </a:r>
            <a:r>
              <a:rPr lang="it-IT" dirty="0"/>
              <a:t> “out of service” for </a:t>
            </a:r>
            <a:r>
              <a:rPr lang="it-IT" dirty="0" err="1"/>
              <a:t>replacement</a:t>
            </a:r>
            <a:endParaRPr lang="it-IT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it-IT" dirty="0"/>
              <a:t>to </a:t>
            </a:r>
            <a:r>
              <a:rPr lang="it-IT" dirty="0" err="1"/>
              <a:t>consider</a:t>
            </a:r>
            <a:r>
              <a:rPr lang="it-IT" dirty="0"/>
              <a:t> the </a:t>
            </a:r>
            <a:r>
              <a:rPr lang="it-IT" dirty="0" err="1"/>
              <a:t>switchboard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 (front or </a:t>
            </a:r>
            <a:r>
              <a:rPr lang="it-IT" dirty="0" err="1"/>
              <a:t>rear</a:t>
            </a:r>
            <a:r>
              <a:rPr lang="it-IT" dirty="0"/>
              <a:t>) for </a:t>
            </a:r>
            <a:r>
              <a:rPr lang="it-IT" dirty="0" err="1"/>
              <a:t>installation</a:t>
            </a:r>
            <a:endParaRPr lang="it-IT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it-IT" dirty="0"/>
              <a:t>new vs </a:t>
            </a:r>
            <a:r>
              <a:rPr lang="it-IT" dirty="0" err="1"/>
              <a:t>old</a:t>
            </a:r>
            <a:r>
              <a:rPr lang="it-IT" dirty="0"/>
              <a:t> </a:t>
            </a:r>
            <a:r>
              <a:rPr lang="it-IT" dirty="0" err="1"/>
              <a:t>cb</a:t>
            </a:r>
            <a:r>
              <a:rPr lang="it-IT" dirty="0"/>
              <a:t> </a:t>
            </a:r>
            <a:r>
              <a:rPr lang="it-IT" dirty="0" err="1"/>
              <a:t>dimension</a:t>
            </a:r>
            <a:r>
              <a:rPr lang="it-IT" dirty="0"/>
              <a:t>, </a:t>
            </a:r>
            <a:r>
              <a:rPr lang="it-IT" dirty="0" err="1"/>
              <a:t>busbars</a:t>
            </a:r>
            <a:r>
              <a:rPr lang="it-IT" dirty="0"/>
              <a:t> </a:t>
            </a:r>
            <a:r>
              <a:rPr lang="it-IT" dirty="0" err="1"/>
              <a:t>compatibility</a:t>
            </a:r>
            <a:endParaRPr lang="it-IT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it-IT" dirty="0" err="1"/>
              <a:t>auxiliary</a:t>
            </a:r>
            <a:r>
              <a:rPr lang="it-IT" dirty="0"/>
              <a:t> </a:t>
            </a:r>
            <a:r>
              <a:rPr lang="it-IT" dirty="0" err="1"/>
              <a:t>connections</a:t>
            </a:r>
            <a:endParaRPr lang="it-IT" dirty="0"/>
          </a:p>
          <a:p>
            <a:endParaRPr lang="it-IT" dirty="0" smtClean="0"/>
          </a:p>
          <a:p>
            <a:pPr marL="285750" indent="-285750" algn="just">
              <a:defRPr/>
            </a:pP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63" y="5592990"/>
            <a:ext cx="1343097" cy="77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875" y="4588629"/>
            <a:ext cx="1616691" cy="200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43546"/>
              </p:ext>
            </p:extLst>
          </p:nvPr>
        </p:nvGraphicFramePr>
        <p:xfrm>
          <a:off x="5980413" y="3385896"/>
          <a:ext cx="2176426" cy="1872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name="Equation" r:id="rId6" imgW="1892160" imgH="1625400" progId="Equation.3">
                  <p:embed/>
                </p:oleObj>
              </mc:Choice>
              <mc:Fallback>
                <p:oleObj name="Equation" r:id="rId6" imgW="1892160" imgH="1625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413" y="3385896"/>
                        <a:ext cx="2176426" cy="1872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36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52" y="1507894"/>
            <a:ext cx="3017298" cy="187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2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5630863" y="3254375"/>
            <a:ext cx="1951037" cy="12160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182563" indent="-182563" algn="ctr">
              <a:buFont typeface="Wingdings" pitchFamily="2" charset="2"/>
              <a:buNone/>
            </a:pPr>
            <a:r>
              <a:rPr lang="en-GB" b="1">
                <a:solidFill>
                  <a:schemeClr val="bg1"/>
                </a:solidFill>
              </a:rPr>
              <a:t>Special test</a:t>
            </a: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Manufacture Process</a:t>
            </a:r>
            <a:br>
              <a:rPr lang="en-GB" smtClean="0"/>
            </a:br>
            <a:r>
              <a:rPr lang="en-GB" smtClean="0">
                <a:solidFill>
                  <a:schemeClr val="accent1"/>
                </a:solidFill>
              </a:rPr>
              <a:t>Retrofitting kit customization / Routine and special test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1475656" y="3238500"/>
            <a:ext cx="1871663" cy="1238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en-GB" b="1" dirty="0">
                <a:solidFill>
                  <a:schemeClr val="bg1"/>
                </a:solidFill>
              </a:rPr>
              <a:t>Replacement/ </a:t>
            </a:r>
          </a:p>
          <a:p>
            <a:pPr algn="ctr">
              <a:buFont typeface="Wingdings" pitchFamily="2" charset="2"/>
              <a:buNone/>
            </a:pPr>
            <a:r>
              <a:rPr lang="en-GB" b="1" dirty="0">
                <a:solidFill>
                  <a:schemeClr val="bg1"/>
                </a:solidFill>
              </a:rPr>
              <a:t>Cradle in Cradle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Assembling</a:t>
            </a: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3505200" y="3238500"/>
            <a:ext cx="1912938" cy="12239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182563" indent="-182563" algn="ctr">
              <a:buFont typeface="Wingdings" pitchFamily="2" charset="2"/>
              <a:buNone/>
            </a:pPr>
            <a:r>
              <a:rPr lang="en-GB" b="1">
                <a:solidFill>
                  <a:schemeClr val="bg1"/>
                </a:solidFill>
              </a:rPr>
              <a:t>Routine test</a:t>
            </a:r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1475656" y="4492625"/>
            <a:ext cx="18716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82563" indent="-182563"/>
            <a:r>
              <a:rPr lang="en-US" sz="1600" dirty="0"/>
              <a:t>Customized Accessory options</a:t>
            </a: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3505200" y="4462463"/>
            <a:ext cx="1912938" cy="155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82563" indent="-182563">
              <a:spcBef>
                <a:spcPct val="10000"/>
              </a:spcBef>
            </a:pPr>
            <a:r>
              <a:rPr lang="it-IT" sz="1600" dirty="0"/>
              <a:t>Accessories </a:t>
            </a:r>
            <a:r>
              <a:rPr lang="it-IT" sz="1600" dirty="0" err="1"/>
              <a:t>wiring</a:t>
            </a:r>
            <a:r>
              <a:rPr lang="it-IT" sz="1600" dirty="0"/>
              <a:t> </a:t>
            </a:r>
            <a:r>
              <a:rPr lang="it-IT" sz="1600" dirty="0" err="1"/>
              <a:t>check</a:t>
            </a:r>
            <a:endParaRPr lang="en-US" sz="1600" dirty="0"/>
          </a:p>
          <a:p>
            <a:pPr marL="182563" indent="-182563">
              <a:spcBef>
                <a:spcPct val="10000"/>
              </a:spcBef>
            </a:pPr>
            <a:r>
              <a:rPr lang="en-US" sz="1600" dirty="0"/>
              <a:t>Schematic </a:t>
            </a:r>
            <a:r>
              <a:rPr lang="en-US" sz="1600" dirty="0" err="1"/>
              <a:t>dgr</a:t>
            </a:r>
            <a:r>
              <a:rPr lang="en-US" sz="1600" dirty="0"/>
              <a:t>. Check</a:t>
            </a:r>
          </a:p>
          <a:p>
            <a:pPr marL="182563" indent="-182563">
              <a:spcBef>
                <a:spcPct val="10000"/>
              </a:spcBef>
            </a:pPr>
            <a:r>
              <a:rPr lang="en-US" sz="1600" dirty="0"/>
              <a:t>Dimensional check</a:t>
            </a:r>
          </a:p>
          <a:p>
            <a:pPr marL="182563" indent="-182563">
              <a:spcBef>
                <a:spcPct val="10000"/>
              </a:spcBef>
            </a:pPr>
            <a:r>
              <a:rPr lang="en-US" sz="1600" dirty="0"/>
              <a:t>Interlock check</a:t>
            </a: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5640389" y="4470400"/>
            <a:ext cx="19177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82563" indent="-182563">
              <a:spcBef>
                <a:spcPct val="10000"/>
              </a:spcBef>
            </a:pPr>
            <a:r>
              <a:rPr lang="it-IT" sz="1600" dirty="0" err="1"/>
              <a:t>Vibration</a:t>
            </a:r>
            <a:r>
              <a:rPr lang="it-IT" sz="1600" dirty="0"/>
              <a:t> </a:t>
            </a:r>
            <a:r>
              <a:rPr lang="it-IT" sz="1600" dirty="0" err="1"/>
              <a:t>tests</a:t>
            </a:r>
            <a:endParaRPr lang="en-US" sz="1600" dirty="0"/>
          </a:p>
        </p:txBody>
      </p:sp>
      <p:pic>
        <p:nvPicPr>
          <p:cNvPr id="18442" name="Picture 7" descr="P428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1465263"/>
            <a:ext cx="1927225" cy="177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22" descr="kit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31" y="1443038"/>
            <a:ext cx="1843088" cy="179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r="12340"/>
          <a:stretch/>
        </p:blipFill>
        <p:spPr bwMode="auto">
          <a:xfrm>
            <a:off x="3416192" y="1465263"/>
            <a:ext cx="2090954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6504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Retrofitting kits </a:t>
            </a:r>
            <a:br>
              <a:rPr lang="en-US" altLang="en-US" dirty="0" smtClean="0"/>
            </a:b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Next solutions (2014)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2087939" name="Rectangle 3"/>
          <p:cNvSpPr>
            <a:spLocks noChangeArrowheads="1"/>
          </p:cNvSpPr>
          <p:nvPr/>
        </p:nvSpPr>
        <p:spPr bwMode="auto">
          <a:xfrm>
            <a:off x="1043608" y="1600924"/>
            <a:ext cx="5494782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endParaRPr lang="it-IT" b="1" dirty="0" smtClean="0"/>
          </a:p>
          <a:p>
            <a:pPr>
              <a:defRPr/>
            </a:pPr>
            <a:r>
              <a:rPr lang="it-IT" b="1" dirty="0" smtClean="0"/>
              <a:t>1.  Direct </a:t>
            </a:r>
            <a:r>
              <a:rPr lang="it-IT" b="1" dirty="0" err="1" smtClean="0"/>
              <a:t>Replacement</a:t>
            </a:r>
            <a:r>
              <a:rPr lang="it-IT" b="1" dirty="0" smtClean="0"/>
              <a:t> </a:t>
            </a:r>
            <a:r>
              <a:rPr lang="it-IT" b="1" dirty="0" err="1" smtClean="0"/>
              <a:t>Megamax</a:t>
            </a:r>
            <a:r>
              <a:rPr lang="it-IT" b="1" dirty="0" smtClean="0"/>
              <a:t>/ – </a:t>
            </a:r>
            <a:r>
              <a:rPr lang="it-IT" b="1" dirty="0" err="1" smtClean="0"/>
              <a:t>Emax</a:t>
            </a:r>
            <a:r>
              <a:rPr lang="it-IT" b="1" dirty="0" smtClean="0"/>
              <a:t> </a:t>
            </a:r>
          </a:p>
          <a:p>
            <a:pPr indent="355600">
              <a:defRPr/>
            </a:pPr>
            <a:r>
              <a:rPr lang="it-IT" dirty="0" err="1" smtClean="0"/>
              <a:t>Megamax</a:t>
            </a:r>
            <a:r>
              <a:rPr lang="it-IT" dirty="0" smtClean="0"/>
              <a:t> F1/F2 CD </a:t>
            </a:r>
            <a:r>
              <a:rPr lang="it-IT" dirty="0" smtClean="0">
                <a:sym typeface="Wingdings" pitchFamily="2" charset="2"/>
              </a:rPr>
              <a:t></a:t>
            </a:r>
            <a:r>
              <a:rPr lang="it-IT" dirty="0" smtClean="0"/>
              <a:t>E2 (2000A)</a:t>
            </a:r>
          </a:p>
          <a:p>
            <a:pPr indent="355600">
              <a:defRPr/>
            </a:pPr>
            <a:endParaRPr lang="it-IT" dirty="0" smtClean="0"/>
          </a:p>
          <a:p>
            <a:pPr marL="355600">
              <a:defRPr/>
            </a:pPr>
            <a:r>
              <a:rPr lang="it-IT" dirty="0" err="1" smtClean="0"/>
              <a:t>Megamax</a:t>
            </a:r>
            <a:r>
              <a:rPr lang="it-IT" dirty="0" smtClean="0"/>
              <a:t> </a:t>
            </a:r>
            <a:r>
              <a:rPr lang="it-IT" dirty="0"/>
              <a:t>F4/</a:t>
            </a:r>
            <a:r>
              <a:rPr lang="it-IT" dirty="0" err="1"/>
              <a:t>Novomax</a:t>
            </a:r>
            <a:r>
              <a:rPr lang="it-IT" dirty="0"/>
              <a:t> G4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E3 3</a:t>
            </a:r>
            <a:r>
              <a:rPr lang="en-US" dirty="0" smtClean="0"/>
              <a:t>200 (OD + CD)</a:t>
            </a:r>
          </a:p>
          <a:p>
            <a:pPr marL="355600">
              <a:defRPr/>
            </a:pPr>
            <a:endParaRPr lang="en-US" b="1" dirty="0"/>
          </a:p>
          <a:p>
            <a:pPr marL="355600" indent="-273050">
              <a:defRPr/>
            </a:pPr>
            <a:r>
              <a:rPr lang="it-IT" b="1" dirty="0" smtClean="0"/>
              <a:t>2. </a:t>
            </a:r>
            <a:r>
              <a:rPr lang="it-IT" b="1" dirty="0" err="1" smtClean="0"/>
              <a:t>Emax</a:t>
            </a:r>
            <a:r>
              <a:rPr lang="it-IT" b="1" dirty="0" smtClean="0"/>
              <a:t> </a:t>
            </a:r>
            <a:r>
              <a:rPr lang="it-IT" b="1" dirty="0" smtClean="0">
                <a:sym typeface="Wingdings" panose="05000000000000000000" pitchFamily="2" charset="2"/>
              </a:rPr>
              <a:t> </a:t>
            </a:r>
            <a:r>
              <a:rPr lang="it-IT" b="1" dirty="0" err="1" smtClean="0">
                <a:sym typeface="Wingdings" panose="05000000000000000000" pitchFamily="2" charset="2"/>
              </a:rPr>
              <a:t>Emax</a:t>
            </a:r>
            <a:r>
              <a:rPr lang="it-IT" b="1" dirty="0" smtClean="0">
                <a:sym typeface="Wingdings" panose="05000000000000000000" pitchFamily="2" charset="2"/>
              </a:rPr>
              <a:t> 2</a:t>
            </a:r>
          </a:p>
          <a:p>
            <a:pPr marL="355600" indent="-273050">
              <a:defRPr/>
            </a:pPr>
            <a:endParaRPr lang="it-IT" b="1" dirty="0">
              <a:sym typeface="Wingdings" panose="05000000000000000000" pitchFamily="2" charset="2"/>
            </a:endParaRPr>
          </a:p>
          <a:p>
            <a:pPr marL="355600" indent="-273050">
              <a:defRPr/>
            </a:pPr>
            <a:endParaRPr lang="it-IT" b="1" dirty="0" smtClean="0">
              <a:sym typeface="Wingdings" panose="05000000000000000000" pitchFamily="2" charset="2"/>
            </a:endParaRPr>
          </a:p>
          <a:p>
            <a:pPr marL="355600" indent="-273050">
              <a:defRPr/>
            </a:pPr>
            <a:endParaRPr lang="it-IT" b="1" dirty="0">
              <a:sym typeface="Wingdings" panose="05000000000000000000" pitchFamily="2" charset="2"/>
            </a:endParaRPr>
          </a:p>
          <a:p>
            <a:pPr marL="355600" indent="-273050">
              <a:defRPr/>
            </a:pPr>
            <a:endParaRPr lang="it-IT" b="1" dirty="0" smtClean="0">
              <a:sym typeface="Wingdings" panose="05000000000000000000" pitchFamily="2" charset="2"/>
            </a:endParaRPr>
          </a:p>
          <a:p>
            <a:pPr marL="355600" indent="-273050">
              <a:defRPr/>
            </a:pPr>
            <a:endParaRPr lang="it-IT" b="1" dirty="0">
              <a:sym typeface="Wingdings" panose="05000000000000000000" pitchFamily="2" charset="2"/>
            </a:endParaRPr>
          </a:p>
          <a:p>
            <a:pPr marL="355600" indent="-273050">
              <a:defRPr/>
            </a:pPr>
            <a:endParaRPr lang="it-IT" b="1" dirty="0" smtClean="0">
              <a:sym typeface="Wingdings" panose="05000000000000000000" pitchFamily="2" charset="2"/>
            </a:endParaRPr>
          </a:p>
          <a:p>
            <a:pPr marL="355600" indent="-273050">
              <a:defRPr/>
            </a:pPr>
            <a:endParaRPr lang="it-IT" b="1" dirty="0">
              <a:sym typeface="Wingdings" panose="05000000000000000000" pitchFamily="2" charset="2"/>
            </a:endParaRPr>
          </a:p>
          <a:p>
            <a:pPr marL="355600" indent="-273050">
              <a:defRPr/>
            </a:pPr>
            <a:endParaRPr lang="it-IT" b="1" dirty="0" smtClean="0">
              <a:sym typeface="Wingdings" panose="05000000000000000000" pitchFamily="2" charset="2"/>
            </a:endParaRPr>
          </a:p>
          <a:p>
            <a:pPr marL="355600" indent="-273050">
              <a:defRPr/>
            </a:pPr>
            <a:r>
              <a:rPr lang="it-IT" b="1" dirty="0" smtClean="0">
                <a:sym typeface="Wingdings" panose="05000000000000000000" pitchFamily="2" charset="2"/>
              </a:rPr>
              <a:t>3. S8T8</a:t>
            </a:r>
            <a:endParaRPr lang="en-US" dirty="0" smtClean="0"/>
          </a:p>
        </p:txBody>
      </p:sp>
      <p:pic>
        <p:nvPicPr>
          <p:cNvPr id="19459" name="Picture 3" descr="C:\Users\itvacor\AppData\Local\Temp\wz5b80\Pics\3-ESTRATTO SENZA FIANCATA.bmp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3826" r="11435" b="8202"/>
          <a:stretch/>
        </p:blipFill>
        <p:spPr bwMode="auto">
          <a:xfrm>
            <a:off x="6532714" y="1916832"/>
            <a:ext cx="199092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49080"/>
            <a:ext cx="2668146" cy="163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6435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Retrofitting kits </a:t>
            </a:r>
            <a:br>
              <a:rPr lang="en-US" altLang="en-US" dirty="0" smtClean="0"/>
            </a:b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Next solutions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(during 2014-2015)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2087939" name="Rectangle 3"/>
          <p:cNvSpPr>
            <a:spLocks noChangeArrowheads="1"/>
          </p:cNvSpPr>
          <p:nvPr/>
        </p:nvSpPr>
        <p:spPr bwMode="auto">
          <a:xfrm>
            <a:off x="1763688" y="1578698"/>
            <a:ext cx="59631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defRPr/>
            </a:pPr>
            <a:r>
              <a:rPr lang="it-IT" b="1" dirty="0" smtClean="0"/>
              <a:t>ABB vs </a:t>
            </a:r>
            <a:r>
              <a:rPr lang="it-IT" b="1" dirty="0" smtClean="0"/>
              <a:t>Competitors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1882111" cy="192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93106" y="301265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6213">
              <a:buClr>
                <a:schemeClr val="tx2"/>
              </a:buClr>
              <a:buFont typeface="Wingdings" pitchFamily="2" charset="2"/>
              <a:buChar char="§"/>
            </a:pPr>
            <a:r>
              <a:rPr lang="it-IT" dirty="0" smtClean="0"/>
              <a:t>3WN (Siemens)</a:t>
            </a:r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3037456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ABB Low Voltage Breakers Service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Replacement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204913" y="1535113"/>
            <a:ext cx="6247407" cy="253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5000"/>
              </a:spcBef>
              <a:buFont typeface="Wingdings" pitchFamily="2" charset="2"/>
              <a:buNone/>
            </a:pPr>
            <a:r>
              <a:rPr lang="it-IT" dirty="0" smtClean="0"/>
              <a:t>Life </a:t>
            </a:r>
            <a:r>
              <a:rPr lang="it-IT" dirty="0" err="1" smtClean="0"/>
              <a:t>Cycle</a:t>
            </a:r>
            <a:r>
              <a:rPr lang="it-IT" dirty="0" smtClean="0"/>
              <a:t> Management – LCM</a:t>
            </a:r>
          </a:p>
          <a:p>
            <a:pPr>
              <a:spcBef>
                <a:spcPct val="25000"/>
              </a:spcBef>
              <a:buFont typeface="Wingdings" pitchFamily="2" charset="2"/>
              <a:buNone/>
            </a:pPr>
            <a:endParaRPr lang="en-US" dirty="0"/>
          </a:p>
          <a:p>
            <a:pPr marL="458787" lvl="2">
              <a:spcBef>
                <a:spcPct val="25000"/>
              </a:spcBef>
            </a:pPr>
            <a:r>
              <a:rPr lang="en-US" sz="1600" dirty="0" smtClean="0"/>
              <a:t>ABB is a circuit breaker’s manufacturer, leader in Italy and even in the world, since 60’:</a:t>
            </a:r>
          </a:p>
          <a:p>
            <a:pPr marL="458787" lvl="2">
              <a:spcBef>
                <a:spcPct val="25000"/>
              </a:spcBef>
            </a:pPr>
            <a:r>
              <a:rPr lang="en-US" sz="1600" dirty="0" smtClean="0"/>
              <a:t>ABB’s product lifecycle management model ensures predictable support of the life cycle and smooth transition to new technology. </a:t>
            </a:r>
          </a:p>
          <a:p>
            <a:pPr marL="458787" lvl="2">
              <a:spcBef>
                <a:spcPct val="25000"/>
              </a:spcBef>
            </a:pPr>
            <a:r>
              <a:rPr lang="en-US" sz="1600" dirty="0" smtClean="0"/>
              <a:t>Customers are informed of the phase transition through ABB’s sales and service network.</a:t>
            </a:r>
          </a:p>
        </p:txBody>
      </p:sp>
      <p:sp>
        <p:nvSpPr>
          <p:cNvPr id="2" name="AutoShape 15" descr="data:image/jpeg;base64,/9j/4AAQSkZJRgABAQAAAQABAAD/2wCEAAkGBggQBQkUExQVFRQUDRYaGRcYFRwfGxwaHRwlHRkbGBkgHiYeGBkjHB4cHy8gJicpLC0tHB8xQTAqNSYrLDUBCQoKDQsOGQ8OGjUkHyQtLDUsKTU1LDU1KTU1NCwpNTU1NTU1NTU1NSwpLDQvLzApNCw1LissMjYqNTU2LCk2Kf/AABEIAFAAUAMBIgACEQEDEQH/xAAcAAACAQUBAAAAAAAAAAAAAAAGBwMAAgQFCAH/xABCEAABAgMEBgUGCwkAAAAAAAABAgMABBEFEiExBgc0QXKxIjJRYYEmNnOhstITFCMkQlJUcZHB0TNidIKDkuLw8f/EABgBAQEBAQEAAAAAAAAAAAAAAAECAAME/8QAJBEBAQABAgQHAQAAAAAAAAAAAAERAiESQZHRAyIxMmGhwRT/2gAMAwEAAhEDEQA/AHPLSzJlWuinqD6I7IitKYs6XklOOhKUAjG6MzkMoypTZGeBPKBjWcQNCH/St+1GZrLS1gymUu02f3nLvqSMT4kRgI0+m6gXJY4fV/yhcIdTRs1HVMRpfRdRiM+0R0xE5NAaeTePyMuf5T70SJ08eNfm7PrhXB1NxdKZnfFrjmKPvgxBk1hp+rfKt+FfdiNWsxkOUEoFKpgErFa7h1IVSnV3XM8u09kMzQ2z0JsCQWlISpTCCVnFRNPo/VEFkMtMWXZaVLtktpSSkEigwJGIy3RUzLMiVdolPUO4dkZCK3E/dFk1sjvArlEqVKbIzwJ5QNazD5Fvelb9qCWU2RngTygX1oeZD3pW/ahgpfWLMvosBRSF0Sq8pYBITlmaEA5duYiRFsytxAVdIBFSQCSa94plUQMuWnONlKUOLSm4OiFED8MogdtmeuH5Q+KUnmmKvFyddF8HHnl+uwrctSy1FzotYnO63XL1bjh2RYXbJK0GjQAz+RbIJ/H/AGkBCrem72aDjvab92NlYukziJpV8toBQcUspz3A4HlB5l3+fG11dJ3ZdqizlTrobDeCMQlIFM6YCGNoea6HWXgR81SMR3cjCDE66dLHlYArqSEigx7BuEdA6It+SFk1+yt8o1efEzsO2f2KOEcotmtkd4FcokAiOa2R3gVyiSqU2RngTygX1onyHf8ASt+1BRKbIzwJ5QLa0vMd/wBM37UM9RSRnT85TwJggsfRduYYs1RuXFzSErovplJNKXd2O+B2bbWXEncG041HKCjV5oo1N28yv4Qj4FQWoJFD2JAUDUVPqBg8WarJw3G/X4OjXwcs52bfTbV1o7KWEHkpdFHkA0XXA1yCsIV0wloTCwmt3dXPx74bOuWZZTZ0lKpUEF14LUtxw0SE1u7ziTCicbKXVCoVQ9YZHvHdFQXVfbt+9Wtb84vCOidFXfJKyQPsbVTuHR9ZjnVs+UA4Y6F0TWlOhVlE/ZUeJpkBvMatDBBwiOa2R3gVyj2XPzdvhHKPJrZHeBXKJKpTZGeBPKBfWl5jP+lb9oQUSmyM8CeUC+tHzGmPSt+0IZ6tSNmWHVLbIBPyQyjMsi2rVk1LLKii+U3uiDUA94wOJxjWT8i66pi6KlLjRPcm8qsbJ5lxJwKyFNk1qaDDAXR374upabTu2ZmdnG1uBZUlF0E0pSu4ADHv+6MKw7YnWHLzTim13SLyTQkHMHugldkFqLqb4JSL9KVF0YdHok3u6sVMWG41LqJQlV1QSo3aY0BJAA6Qp2Y490SwObJNvg90dBaIpA0Ssok1PxRFO4UyH5mEi/JUtRSgAO4eMObRh2mh9lfwqOUamGQxs7fCOUeTWyO8CuUVLV+KtVzuDlFTWyO8CuUSVSmyM8CeUCOttVNA3fTt84KZaZZEq10k9Qbx2RZPNWc/LFDobcQT1VXSMMsDGZzY24QE0ww/5EgmnUpbAUQKZAn9Yer2g+iK82GfA05ERgvastEFHq3eF5XvRfEnBK4VUd5B/P8AUx7MPvXEgKIFKUFOdKmG47qk0aIN151P9VJ5pMYMxqcs0joTixj9JKDyKY2Y2KVNXLxrQ4dkH9lz8wdH7Fl2E35h2WSEpOQFOk4vsbTv7chE7+pt290J1k8SCOSzBloJojJWbZvScS4+tIC3K7h1UIr1UDs3nGC1pBPIsuIkWEqVeUltIKqUqQACabqnGkXTWyO8CuUV8aY+sn+4RFMzLJlXeknqHeOyJU//2Q=="/>
          <p:cNvSpPr>
            <a:spLocks noChangeAspect="1" noChangeArrowheads="1"/>
          </p:cNvSpPr>
          <p:nvPr/>
        </p:nvSpPr>
        <p:spPr bwMode="auto">
          <a:xfrm>
            <a:off x="63500" y="-384175"/>
            <a:ext cx="781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952350" y="4581584"/>
            <a:ext cx="7382175" cy="444500"/>
            <a:chOff x="238" y="1633"/>
            <a:chExt cx="5231" cy="280"/>
          </a:xfrm>
        </p:grpSpPr>
        <p:sp>
          <p:nvSpPr>
            <p:cNvPr id="16" name="AutoShape 6"/>
            <p:cNvSpPr>
              <a:spLocks noChangeArrowheads="1"/>
            </p:cNvSpPr>
            <p:nvPr/>
          </p:nvSpPr>
          <p:spPr bwMode="auto">
            <a:xfrm>
              <a:off x="238" y="1633"/>
              <a:ext cx="1382" cy="280"/>
            </a:xfrm>
            <a:prstGeom prst="chevron">
              <a:avLst>
                <a:gd name="adj" fmla="val 1499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marL="190500" algn="ctr" eaLnBrk="0" hangingPunct="0">
                <a:buClrTx/>
                <a:buSzTx/>
                <a:buFontTx/>
                <a:buNone/>
              </a:pPr>
              <a:r>
                <a:rPr lang="en-US" sz="2400" b="1">
                  <a:solidFill>
                    <a:schemeClr val="bg1"/>
                  </a:solidFill>
                </a:rPr>
                <a:t>Active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1521" y="1633"/>
              <a:ext cx="1382" cy="280"/>
            </a:xfrm>
            <a:prstGeom prst="chevron">
              <a:avLst>
                <a:gd name="adj" fmla="val 1499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marL="190500" algn="ctr" eaLnBrk="0" hangingPunct="0">
                <a:buClrTx/>
                <a:buSzTx/>
                <a:buFontTx/>
                <a:buNone/>
              </a:pPr>
              <a:r>
                <a:rPr lang="en-US" sz="2400" b="1">
                  <a:solidFill>
                    <a:schemeClr val="tx1"/>
                  </a:solidFill>
                </a:rPr>
                <a:t>Classic</a:t>
              </a: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2804" y="1633"/>
              <a:ext cx="1382" cy="280"/>
            </a:xfrm>
            <a:prstGeom prst="chevron">
              <a:avLst>
                <a:gd name="adj" fmla="val 17846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marL="190500" algn="ctr" eaLnBrk="0" hangingPunct="0">
                <a:buClrTx/>
                <a:buSzTx/>
                <a:buFontTx/>
                <a:buNone/>
              </a:pPr>
              <a:r>
                <a:rPr lang="en-US" sz="2400" b="1" dirty="0">
                  <a:solidFill>
                    <a:schemeClr val="tx1"/>
                  </a:solidFill>
                </a:rPr>
                <a:t>Limited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AutoShape 9"/>
            <p:cNvSpPr>
              <a:spLocks noChangeArrowheads="1"/>
            </p:cNvSpPr>
            <p:nvPr/>
          </p:nvSpPr>
          <p:spPr bwMode="auto">
            <a:xfrm>
              <a:off x="4087" y="1633"/>
              <a:ext cx="1382" cy="280"/>
            </a:xfrm>
            <a:prstGeom prst="chevron">
              <a:avLst>
                <a:gd name="adj" fmla="val 260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marL="190500" algn="ctr" eaLnBrk="0" hangingPunct="0">
                <a:buClrTx/>
                <a:buSzTx/>
                <a:buFontTx/>
                <a:buNone/>
              </a:pPr>
              <a:r>
                <a:rPr lang="en-US" sz="2400" b="1">
                  <a:solidFill>
                    <a:schemeClr val="bg1"/>
                  </a:solidFill>
                </a:rPr>
                <a:t>Obsolete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7239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878" name="Rectangle 54"/>
          <p:cNvSpPr>
            <a:spLocks noChangeArrowheads="1"/>
          </p:cNvSpPr>
          <p:nvPr/>
        </p:nvSpPr>
        <p:spPr bwMode="auto">
          <a:xfrm>
            <a:off x="471487" y="1888331"/>
            <a:ext cx="8226426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82563" indent="-182563">
              <a:tabLst>
                <a:tab pos="1081088" algn="l"/>
              </a:tabLst>
            </a:pPr>
            <a:r>
              <a:rPr lang="en-US" b="1" dirty="0">
                <a:solidFill>
                  <a:schemeClr val="accent1"/>
                </a:solidFill>
              </a:rPr>
              <a:t>Active</a:t>
            </a:r>
            <a:r>
              <a:rPr lang="en-US" sz="1600" dirty="0"/>
              <a:t>   </a:t>
            </a:r>
            <a:r>
              <a:rPr lang="en-US" sz="1600" dirty="0" smtClean="0"/>
              <a:t>	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b="1" dirty="0" smtClean="0"/>
              <a:t>Normal </a:t>
            </a:r>
            <a:r>
              <a:rPr lang="en-US" sz="1600" b="1" dirty="0"/>
              <a:t>production, sales and development </a:t>
            </a:r>
            <a:r>
              <a:rPr lang="en-US" sz="1600" b="1" dirty="0" smtClean="0"/>
              <a:t>phase</a:t>
            </a:r>
            <a:endParaRPr lang="en-US" sz="1600" b="1" dirty="0"/>
          </a:p>
          <a:p>
            <a:pPr marL="182563" indent="-182563">
              <a:tabLst>
                <a:tab pos="1081088" algn="l"/>
              </a:tabLst>
            </a:pPr>
            <a:r>
              <a:rPr lang="en-US" b="1" dirty="0">
                <a:solidFill>
                  <a:srgbClr val="FF9900"/>
                </a:solidFill>
              </a:rPr>
              <a:t>Classic</a:t>
            </a:r>
            <a:r>
              <a:rPr lang="en-US" sz="1600" dirty="0">
                <a:solidFill>
                  <a:srgbClr val="FF9900"/>
                </a:solidFill>
              </a:rPr>
              <a:t>  </a:t>
            </a:r>
            <a:r>
              <a:rPr lang="en-US" sz="1600" dirty="0" smtClean="0">
                <a:solidFill>
                  <a:srgbClr val="FF9900"/>
                </a:solidFill>
              </a:rPr>
              <a:t>	</a:t>
            </a:r>
            <a:r>
              <a:rPr lang="en-US" sz="1600" dirty="0" smtClean="0">
                <a:solidFill>
                  <a:srgbClr val="FF9900"/>
                </a:solidFill>
                <a:sym typeface="Wingdings" pitchFamily="2" charset="2"/>
              </a:rPr>
              <a:t> </a:t>
            </a:r>
            <a:r>
              <a:rPr lang="en-US" sz="1600" b="1" dirty="0" smtClean="0"/>
              <a:t>Product </a:t>
            </a:r>
            <a:r>
              <a:rPr lang="en-US" sz="1600" b="1" dirty="0"/>
              <a:t>maintenance </a:t>
            </a:r>
            <a:r>
              <a:rPr lang="en-US" sz="1600" b="1" dirty="0" smtClean="0"/>
              <a:t>phase</a:t>
            </a:r>
            <a:endParaRPr lang="en-US" sz="1600" b="1" dirty="0"/>
          </a:p>
          <a:p>
            <a:pPr marL="182563" indent="-182563">
              <a:tabLst>
                <a:tab pos="1081088" algn="l"/>
              </a:tabLst>
            </a:pPr>
            <a:r>
              <a:rPr lang="en-US" b="1" dirty="0">
                <a:solidFill>
                  <a:srgbClr val="FF0000"/>
                </a:solidFill>
              </a:rPr>
              <a:t>Limited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600" b="1" dirty="0" smtClean="0"/>
              <a:t>Limited </a:t>
            </a:r>
            <a:r>
              <a:rPr lang="en-US" sz="1600" b="1" dirty="0"/>
              <a:t>production and </a:t>
            </a:r>
            <a:r>
              <a:rPr lang="en-US" sz="1600" b="1" dirty="0" smtClean="0"/>
              <a:t>guaranteed </a:t>
            </a:r>
            <a:r>
              <a:rPr lang="en-US" sz="1600" b="1" dirty="0"/>
              <a:t>availability of </a:t>
            </a:r>
            <a:r>
              <a:rPr lang="en-US" sz="1600" b="1" dirty="0" smtClean="0"/>
              <a:t>spares</a:t>
            </a:r>
            <a:endParaRPr lang="en-US" sz="1600" b="1" dirty="0"/>
          </a:p>
          <a:p>
            <a:pPr marL="182563" indent="-182563">
              <a:tabLst>
                <a:tab pos="1081088" algn="l"/>
              </a:tabLst>
            </a:pPr>
            <a:r>
              <a:rPr lang="en-US" b="1" dirty="0"/>
              <a:t>Obsolete </a:t>
            </a:r>
            <a:r>
              <a:rPr lang="en-US" b="1" dirty="0" smtClean="0"/>
              <a:t>	</a:t>
            </a:r>
            <a:r>
              <a:rPr lang="en-US" sz="1600" b="1" dirty="0" smtClean="0">
                <a:sym typeface="Wingdings" pitchFamily="2" charset="2"/>
              </a:rPr>
              <a:t> R</a:t>
            </a:r>
            <a:r>
              <a:rPr lang="en-US" sz="1600" b="1" dirty="0" smtClean="0"/>
              <a:t>educed availability </a:t>
            </a:r>
            <a:r>
              <a:rPr lang="en-US" sz="1600" b="1" dirty="0"/>
              <a:t>of components and </a:t>
            </a:r>
            <a:r>
              <a:rPr lang="en-US" sz="1600" b="1" dirty="0" smtClean="0"/>
              <a:t>supports</a:t>
            </a:r>
            <a:endParaRPr lang="en-US" sz="1600" dirty="0"/>
          </a:p>
          <a:p>
            <a:pPr marL="182563" indent="-182563"/>
            <a:endParaRPr lang="en-US" sz="1600" dirty="0"/>
          </a:p>
          <a:p>
            <a:pPr marL="182563" indent="-182563"/>
            <a:endParaRPr lang="en-US" sz="1600" b="1" dirty="0"/>
          </a:p>
        </p:txBody>
      </p:sp>
      <p:sp>
        <p:nvSpPr>
          <p:cNvPr id="2125880" name="Rectangle 56"/>
          <p:cNvSpPr>
            <a:spLocks noChangeArrowheads="1"/>
          </p:cNvSpPr>
          <p:nvPr/>
        </p:nvSpPr>
        <p:spPr bwMode="auto">
          <a:xfrm>
            <a:off x="381000" y="2708275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82563" indent="-182563"/>
            <a:endParaRPr lang="en-US" sz="1600"/>
          </a:p>
        </p:txBody>
      </p:sp>
      <p:sp>
        <p:nvSpPr>
          <p:cNvPr id="2125882" name="Text Box 58"/>
          <p:cNvSpPr txBox="1">
            <a:spLocks noChangeArrowheads="1"/>
          </p:cNvSpPr>
          <p:nvPr/>
        </p:nvSpPr>
        <p:spPr bwMode="auto">
          <a:xfrm>
            <a:off x="519702" y="1628775"/>
            <a:ext cx="66813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182563" indent="-1825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sz="1800" dirty="0">
                <a:solidFill>
                  <a:schemeClr val="tx2"/>
                </a:solidFill>
                <a:latin typeface="Arial" charset="0"/>
              </a:rPr>
              <a:t>ABB </a:t>
            </a:r>
            <a:r>
              <a:rPr lang="it-IT" sz="1800" dirty="0" smtClean="0">
                <a:solidFill>
                  <a:schemeClr val="tx2"/>
                </a:solidFill>
                <a:latin typeface="Arial" charset="0"/>
              </a:rPr>
              <a:t>LPBS </a:t>
            </a:r>
            <a:r>
              <a:rPr lang="it-IT" sz="1800" dirty="0" err="1" smtClean="0">
                <a:solidFill>
                  <a:schemeClr val="tx2"/>
                </a:solidFill>
                <a:latin typeface="Arial" charset="0"/>
              </a:rPr>
              <a:t>has</a:t>
            </a:r>
            <a:r>
              <a:rPr lang="it-IT" sz="18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tx2"/>
                </a:solidFill>
                <a:latin typeface="Arial" charset="0"/>
              </a:rPr>
              <a:t>divided</a:t>
            </a:r>
            <a:r>
              <a:rPr lang="it-IT" sz="1800" dirty="0">
                <a:solidFill>
                  <a:schemeClr val="tx2"/>
                </a:solidFill>
                <a:latin typeface="Arial" charset="0"/>
              </a:rPr>
              <a:t> the </a:t>
            </a:r>
            <a:r>
              <a:rPr lang="it-IT" sz="1800" dirty="0" err="1">
                <a:solidFill>
                  <a:schemeClr val="tx2"/>
                </a:solidFill>
                <a:latin typeface="Arial" charset="0"/>
              </a:rPr>
              <a:t>manufatured</a:t>
            </a:r>
            <a:r>
              <a:rPr lang="it-IT" sz="18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tx2"/>
                </a:solidFill>
                <a:latin typeface="Arial" charset="0"/>
              </a:rPr>
              <a:t>products</a:t>
            </a:r>
            <a:r>
              <a:rPr lang="it-IT" sz="18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tx2"/>
                </a:solidFill>
                <a:latin typeface="Arial" charset="0"/>
              </a:rPr>
              <a:t>into</a:t>
            </a:r>
            <a:r>
              <a:rPr lang="it-IT" sz="18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tx2"/>
                </a:solidFill>
                <a:latin typeface="Arial" charset="0"/>
              </a:rPr>
              <a:t>four</a:t>
            </a:r>
            <a:r>
              <a:rPr lang="it-IT" sz="18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tx2"/>
                </a:solidFill>
                <a:latin typeface="Arial" charset="0"/>
              </a:rPr>
              <a:t>phases</a:t>
            </a:r>
            <a:endParaRPr lang="en-US" sz="1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125828" name="Text Box 4"/>
          <p:cNvSpPr txBox="1">
            <a:spLocks noChangeArrowheads="1"/>
          </p:cNvSpPr>
          <p:nvPr/>
        </p:nvSpPr>
        <p:spPr bwMode="auto">
          <a:xfrm>
            <a:off x="4448175" y="5362575"/>
            <a:ext cx="16922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1200" b="1" i="1" dirty="0">
                <a:cs typeface="Times New Roman" pitchFamily="18" charset="0"/>
                <a:sym typeface="Symbol" pitchFamily="18" charset="2"/>
              </a:rPr>
              <a:t>Mass Manufacturing End</a:t>
            </a:r>
            <a:endParaRPr lang="en-GB" sz="1600" b="1" i="1" dirty="0">
              <a:solidFill>
                <a:schemeClr val="tx1"/>
              </a:solidFill>
            </a:endParaRPr>
          </a:p>
        </p:txBody>
      </p:sp>
      <p:grpSp>
        <p:nvGrpSpPr>
          <p:cNvPr id="2125829" name="Group 5"/>
          <p:cNvGrpSpPr>
            <a:grpSpLocks/>
          </p:cNvGrpSpPr>
          <p:nvPr/>
        </p:nvGrpSpPr>
        <p:grpSpPr bwMode="auto">
          <a:xfrm>
            <a:off x="414338" y="4813300"/>
            <a:ext cx="8304212" cy="444500"/>
            <a:chOff x="238" y="1633"/>
            <a:chExt cx="5231" cy="280"/>
          </a:xfrm>
        </p:grpSpPr>
        <p:sp>
          <p:nvSpPr>
            <p:cNvPr id="2125830" name="AutoShape 6"/>
            <p:cNvSpPr>
              <a:spLocks noChangeArrowheads="1"/>
            </p:cNvSpPr>
            <p:nvPr/>
          </p:nvSpPr>
          <p:spPr bwMode="auto">
            <a:xfrm>
              <a:off x="238" y="1633"/>
              <a:ext cx="1382" cy="280"/>
            </a:xfrm>
            <a:prstGeom prst="chevron">
              <a:avLst>
                <a:gd name="adj" fmla="val 1499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marL="190500" algn="ctr" eaLnBrk="0" hangingPunct="0">
                <a:buClrTx/>
                <a:buSzTx/>
                <a:buFontTx/>
                <a:buNone/>
              </a:pPr>
              <a:r>
                <a:rPr lang="en-US" sz="2400" b="1">
                  <a:solidFill>
                    <a:schemeClr val="bg1"/>
                  </a:solidFill>
                </a:rPr>
                <a:t>Active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125831" name="AutoShape 7"/>
            <p:cNvSpPr>
              <a:spLocks noChangeArrowheads="1"/>
            </p:cNvSpPr>
            <p:nvPr/>
          </p:nvSpPr>
          <p:spPr bwMode="auto">
            <a:xfrm>
              <a:off x="1521" y="1633"/>
              <a:ext cx="1382" cy="280"/>
            </a:xfrm>
            <a:prstGeom prst="chevron">
              <a:avLst>
                <a:gd name="adj" fmla="val 1499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marL="190500" algn="ctr" eaLnBrk="0" hangingPunct="0">
                <a:buClrTx/>
                <a:buSzTx/>
                <a:buFontTx/>
                <a:buNone/>
              </a:pPr>
              <a:r>
                <a:rPr lang="en-US" sz="2400" b="1">
                  <a:solidFill>
                    <a:schemeClr val="tx1"/>
                  </a:solidFill>
                </a:rPr>
                <a:t>Classic</a:t>
              </a: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125832" name="AutoShape 8"/>
            <p:cNvSpPr>
              <a:spLocks noChangeArrowheads="1"/>
            </p:cNvSpPr>
            <p:nvPr/>
          </p:nvSpPr>
          <p:spPr bwMode="auto">
            <a:xfrm>
              <a:off x="2804" y="1633"/>
              <a:ext cx="1382" cy="280"/>
            </a:xfrm>
            <a:prstGeom prst="chevron">
              <a:avLst>
                <a:gd name="adj" fmla="val 17846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marL="190500" algn="ctr" eaLnBrk="0" hangingPunct="0">
                <a:buClrTx/>
                <a:buSzTx/>
                <a:buFontTx/>
                <a:buNone/>
              </a:pPr>
              <a:r>
                <a:rPr lang="en-US" sz="2400" b="1" dirty="0">
                  <a:solidFill>
                    <a:schemeClr val="tx1"/>
                  </a:solidFill>
                </a:rPr>
                <a:t>Limited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25833" name="AutoShape 9"/>
            <p:cNvSpPr>
              <a:spLocks noChangeArrowheads="1"/>
            </p:cNvSpPr>
            <p:nvPr/>
          </p:nvSpPr>
          <p:spPr bwMode="auto">
            <a:xfrm>
              <a:off x="4087" y="1633"/>
              <a:ext cx="1382" cy="280"/>
            </a:xfrm>
            <a:prstGeom prst="chevron">
              <a:avLst>
                <a:gd name="adj" fmla="val 26072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marL="190500" algn="ctr" eaLnBrk="0" hangingPunct="0">
                <a:buClrTx/>
                <a:buSzTx/>
                <a:buFontTx/>
                <a:buNone/>
              </a:pPr>
              <a:r>
                <a:rPr lang="en-US" sz="2400" b="1">
                  <a:solidFill>
                    <a:schemeClr val="bg1"/>
                  </a:solidFill>
                </a:rPr>
                <a:t>Obsolete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2125835" name="Line 11"/>
          <p:cNvSpPr>
            <a:spLocks noChangeShapeType="1"/>
          </p:cNvSpPr>
          <p:nvPr/>
        </p:nvSpPr>
        <p:spPr bwMode="auto">
          <a:xfrm flipV="1">
            <a:off x="355600" y="5897563"/>
            <a:ext cx="8169275" cy="26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5836" name="Text Box 12"/>
          <p:cNvSpPr txBox="1">
            <a:spLocks noChangeArrowheads="1"/>
          </p:cNvSpPr>
          <p:nvPr/>
        </p:nvSpPr>
        <p:spPr bwMode="auto">
          <a:xfrm>
            <a:off x="971550" y="5778500"/>
            <a:ext cx="23495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1200" b="1" i="1">
                <a:cs typeface="Times New Roman" pitchFamily="18" charset="0"/>
                <a:sym typeface="Symbol" pitchFamily="18" charset="2"/>
              </a:rPr>
              <a:t>Guaranteed product support</a:t>
            </a:r>
            <a:endParaRPr lang="en-GB" sz="1600" b="1" i="1">
              <a:solidFill>
                <a:schemeClr val="tx1"/>
              </a:solidFill>
            </a:endParaRPr>
          </a:p>
        </p:txBody>
      </p:sp>
      <p:sp>
        <p:nvSpPr>
          <p:cNvPr id="2125837" name="Text Box 13"/>
          <p:cNvSpPr txBox="1">
            <a:spLocks noChangeArrowheads="1"/>
          </p:cNvSpPr>
          <p:nvPr/>
        </p:nvSpPr>
        <p:spPr bwMode="auto">
          <a:xfrm>
            <a:off x="4979988" y="5773738"/>
            <a:ext cx="19716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1200" b="1" i="1">
                <a:cs typeface="Times New Roman" pitchFamily="18" charset="0"/>
                <a:sym typeface="Symbol" pitchFamily="18" charset="2"/>
              </a:rPr>
              <a:t>Limited product support</a:t>
            </a:r>
            <a:endParaRPr lang="en-GB" sz="1600" b="1" i="1">
              <a:solidFill>
                <a:schemeClr val="tx1"/>
              </a:solidFill>
            </a:endParaRPr>
          </a:p>
        </p:txBody>
      </p:sp>
      <p:sp>
        <p:nvSpPr>
          <p:cNvPr id="2125838" name="Line 14"/>
          <p:cNvSpPr>
            <a:spLocks noChangeShapeType="1"/>
          </p:cNvSpPr>
          <p:nvPr/>
        </p:nvSpPr>
        <p:spPr bwMode="auto">
          <a:xfrm rot="-5400000">
            <a:off x="260350" y="5926138"/>
            <a:ext cx="1920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25839" name="Group 15"/>
          <p:cNvGrpSpPr>
            <a:grpSpLocks/>
          </p:cNvGrpSpPr>
          <p:nvPr/>
        </p:nvGrpSpPr>
        <p:grpSpPr bwMode="auto">
          <a:xfrm>
            <a:off x="2490788" y="3927475"/>
            <a:ext cx="2057400" cy="66675"/>
            <a:chOff x="2358" y="3159"/>
            <a:chExt cx="1215" cy="75"/>
          </a:xfrm>
        </p:grpSpPr>
        <p:sp>
          <p:nvSpPr>
            <p:cNvPr id="2125840" name="Line 16"/>
            <p:cNvSpPr>
              <a:spLocks noChangeShapeType="1"/>
            </p:cNvSpPr>
            <p:nvPr/>
          </p:nvSpPr>
          <p:spPr bwMode="auto">
            <a:xfrm>
              <a:off x="2361" y="3196"/>
              <a:ext cx="12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41" name="Line 17"/>
            <p:cNvSpPr>
              <a:spLocks noChangeShapeType="1"/>
            </p:cNvSpPr>
            <p:nvPr/>
          </p:nvSpPr>
          <p:spPr bwMode="auto">
            <a:xfrm>
              <a:off x="2358" y="3159"/>
              <a:ext cx="0" cy="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42" name="Line 18"/>
            <p:cNvSpPr>
              <a:spLocks noChangeShapeType="1"/>
            </p:cNvSpPr>
            <p:nvPr/>
          </p:nvSpPr>
          <p:spPr bwMode="auto">
            <a:xfrm>
              <a:off x="3573" y="3159"/>
              <a:ext cx="0" cy="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125843" name="Group 19"/>
          <p:cNvGrpSpPr>
            <a:grpSpLocks/>
          </p:cNvGrpSpPr>
          <p:nvPr/>
        </p:nvGrpSpPr>
        <p:grpSpPr bwMode="auto">
          <a:xfrm>
            <a:off x="4546600" y="3913188"/>
            <a:ext cx="1903413" cy="96837"/>
            <a:chOff x="2358" y="3159"/>
            <a:chExt cx="1215" cy="75"/>
          </a:xfrm>
        </p:grpSpPr>
        <p:sp>
          <p:nvSpPr>
            <p:cNvPr id="2125844" name="Line 20"/>
            <p:cNvSpPr>
              <a:spLocks noChangeShapeType="1"/>
            </p:cNvSpPr>
            <p:nvPr/>
          </p:nvSpPr>
          <p:spPr bwMode="auto">
            <a:xfrm>
              <a:off x="2361" y="3196"/>
              <a:ext cx="12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45" name="Line 21"/>
            <p:cNvSpPr>
              <a:spLocks noChangeShapeType="1"/>
            </p:cNvSpPr>
            <p:nvPr/>
          </p:nvSpPr>
          <p:spPr bwMode="auto">
            <a:xfrm>
              <a:off x="2358" y="3159"/>
              <a:ext cx="0" cy="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46" name="Line 22"/>
            <p:cNvSpPr>
              <a:spLocks noChangeShapeType="1"/>
            </p:cNvSpPr>
            <p:nvPr/>
          </p:nvSpPr>
          <p:spPr bwMode="auto">
            <a:xfrm>
              <a:off x="3573" y="3159"/>
              <a:ext cx="0" cy="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125847" name="Rectangle 23"/>
          <p:cNvSpPr>
            <a:spLocks noChangeArrowheads="1"/>
          </p:cNvSpPr>
          <p:nvPr/>
        </p:nvSpPr>
        <p:spPr bwMode="auto">
          <a:xfrm>
            <a:off x="3716338" y="3675063"/>
            <a:ext cx="1273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  <a:sym typeface="UniversalMath1 BT" pitchFamily="18" charset="2"/>
              </a:rPr>
              <a:t>approx </a:t>
            </a:r>
            <a:r>
              <a:rPr lang="en-US" sz="1200">
                <a:solidFill>
                  <a:schemeClr val="tx1"/>
                </a:solidFill>
              </a:rPr>
              <a:t>10 years</a:t>
            </a: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125848" name="Line 24"/>
          <p:cNvSpPr>
            <a:spLocks noChangeShapeType="1"/>
          </p:cNvSpPr>
          <p:nvPr/>
        </p:nvSpPr>
        <p:spPr bwMode="auto">
          <a:xfrm flipV="1">
            <a:off x="2090738" y="4318000"/>
            <a:ext cx="280987" cy="455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25849" name="Text Box 25"/>
          <p:cNvSpPr txBox="1">
            <a:spLocks noChangeArrowheads="1"/>
          </p:cNvSpPr>
          <p:nvPr/>
        </p:nvSpPr>
        <p:spPr bwMode="auto">
          <a:xfrm>
            <a:off x="2274888" y="3943350"/>
            <a:ext cx="1265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Lifecycle 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announcement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25850" name="Line 26"/>
          <p:cNvSpPr>
            <a:spLocks noChangeShapeType="1"/>
          </p:cNvSpPr>
          <p:nvPr/>
        </p:nvSpPr>
        <p:spPr bwMode="auto">
          <a:xfrm>
            <a:off x="2505075" y="3579813"/>
            <a:ext cx="6148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5851" name="Line 27"/>
          <p:cNvSpPr>
            <a:spLocks noChangeShapeType="1"/>
          </p:cNvSpPr>
          <p:nvPr/>
        </p:nvSpPr>
        <p:spPr bwMode="auto">
          <a:xfrm flipV="1">
            <a:off x="4114800" y="4329113"/>
            <a:ext cx="280988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25852" name="Text Box 28"/>
          <p:cNvSpPr txBox="1">
            <a:spLocks noChangeArrowheads="1"/>
          </p:cNvSpPr>
          <p:nvPr/>
        </p:nvSpPr>
        <p:spPr bwMode="auto">
          <a:xfrm>
            <a:off x="4311650" y="3963988"/>
            <a:ext cx="1265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Lifecycle 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announcement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25853" name="Text Box 29"/>
          <p:cNvSpPr txBox="1">
            <a:spLocks noChangeArrowheads="1"/>
          </p:cNvSpPr>
          <p:nvPr/>
        </p:nvSpPr>
        <p:spPr bwMode="auto">
          <a:xfrm>
            <a:off x="677863" y="3922713"/>
            <a:ext cx="138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Product is</a:t>
            </a:r>
            <a:br>
              <a:rPr lang="en-US" sz="1200" b="1">
                <a:solidFill>
                  <a:schemeClr val="tx1"/>
                </a:solidFill>
              </a:rPr>
            </a:br>
            <a:r>
              <a:rPr lang="en-US" sz="1200" b="1">
                <a:solidFill>
                  <a:schemeClr val="tx1"/>
                </a:solidFill>
              </a:rPr>
              <a:t>released for sale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25854" name="Text Box 30"/>
          <p:cNvSpPr txBox="1">
            <a:spLocks noChangeArrowheads="1"/>
          </p:cNvSpPr>
          <p:nvPr/>
        </p:nvSpPr>
        <p:spPr bwMode="auto">
          <a:xfrm>
            <a:off x="4032250" y="3441700"/>
            <a:ext cx="2438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1200" b="1" i="1">
                <a:cs typeface="Times New Roman" pitchFamily="18" charset="0"/>
                <a:sym typeface="Symbol" pitchFamily="18" charset="2"/>
              </a:rPr>
              <a:t>Annual lifecycle status review</a:t>
            </a:r>
            <a:endParaRPr lang="en-GB" sz="1600" b="1" i="1">
              <a:solidFill>
                <a:schemeClr val="tx1"/>
              </a:solidFill>
            </a:endParaRPr>
          </a:p>
        </p:txBody>
      </p:sp>
      <p:sp>
        <p:nvSpPr>
          <p:cNvPr id="2125855" name="Line 31"/>
          <p:cNvSpPr>
            <a:spLocks noChangeShapeType="1"/>
          </p:cNvSpPr>
          <p:nvPr/>
        </p:nvSpPr>
        <p:spPr bwMode="auto">
          <a:xfrm flipV="1">
            <a:off x="6338888" y="4330700"/>
            <a:ext cx="280987" cy="455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25856" name="Text Box 32"/>
          <p:cNvSpPr txBox="1">
            <a:spLocks noChangeArrowheads="1"/>
          </p:cNvSpPr>
          <p:nvPr/>
        </p:nvSpPr>
        <p:spPr bwMode="auto">
          <a:xfrm>
            <a:off x="6535738" y="3965575"/>
            <a:ext cx="1265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Lifecycle 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announcement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25857" name="Text Box 33"/>
          <p:cNvSpPr txBox="1">
            <a:spLocks noChangeArrowheads="1"/>
          </p:cNvSpPr>
          <p:nvPr/>
        </p:nvSpPr>
        <p:spPr bwMode="auto">
          <a:xfrm>
            <a:off x="2217738" y="4510088"/>
            <a:ext cx="890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</a:rPr>
              <a:t>12 months</a:t>
            </a:r>
          </a:p>
        </p:txBody>
      </p:sp>
      <p:grpSp>
        <p:nvGrpSpPr>
          <p:cNvPr id="2125858" name="Group 34"/>
          <p:cNvGrpSpPr>
            <a:grpSpLocks/>
          </p:cNvGrpSpPr>
          <p:nvPr/>
        </p:nvGrpSpPr>
        <p:grpSpPr bwMode="auto">
          <a:xfrm>
            <a:off x="2165350" y="4686300"/>
            <a:ext cx="328613" cy="107950"/>
            <a:chOff x="2358" y="3159"/>
            <a:chExt cx="1215" cy="75"/>
          </a:xfrm>
        </p:grpSpPr>
        <p:sp>
          <p:nvSpPr>
            <p:cNvPr id="2125859" name="Line 35"/>
            <p:cNvSpPr>
              <a:spLocks noChangeShapeType="1"/>
            </p:cNvSpPr>
            <p:nvPr/>
          </p:nvSpPr>
          <p:spPr bwMode="auto">
            <a:xfrm>
              <a:off x="2361" y="3196"/>
              <a:ext cx="1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60" name="Line 36"/>
            <p:cNvSpPr>
              <a:spLocks noChangeShapeType="1"/>
            </p:cNvSpPr>
            <p:nvPr/>
          </p:nvSpPr>
          <p:spPr bwMode="auto">
            <a:xfrm>
              <a:off x="2358" y="3159"/>
              <a:ext cx="0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61" name="Line 37"/>
            <p:cNvSpPr>
              <a:spLocks noChangeShapeType="1"/>
            </p:cNvSpPr>
            <p:nvPr/>
          </p:nvSpPr>
          <p:spPr bwMode="auto">
            <a:xfrm>
              <a:off x="3573" y="3159"/>
              <a:ext cx="0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125862" name="Text Box 38"/>
          <p:cNvSpPr txBox="1">
            <a:spLocks noChangeArrowheads="1"/>
          </p:cNvSpPr>
          <p:nvPr/>
        </p:nvSpPr>
        <p:spPr bwMode="auto">
          <a:xfrm>
            <a:off x="4264025" y="4532313"/>
            <a:ext cx="8905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</a:rPr>
              <a:t>12 months</a:t>
            </a:r>
          </a:p>
        </p:txBody>
      </p:sp>
      <p:grpSp>
        <p:nvGrpSpPr>
          <p:cNvPr id="2125863" name="Group 39"/>
          <p:cNvGrpSpPr>
            <a:grpSpLocks/>
          </p:cNvGrpSpPr>
          <p:nvPr/>
        </p:nvGrpSpPr>
        <p:grpSpPr bwMode="auto">
          <a:xfrm>
            <a:off x="4208463" y="4708525"/>
            <a:ext cx="328612" cy="119063"/>
            <a:chOff x="2358" y="3159"/>
            <a:chExt cx="1215" cy="75"/>
          </a:xfrm>
        </p:grpSpPr>
        <p:sp>
          <p:nvSpPr>
            <p:cNvPr id="2125864" name="Line 40"/>
            <p:cNvSpPr>
              <a:spLocks noChangeShapeType="1"/>
            </p:cNvSpPr>
            <p:nvPr/>
          </p:nvSpPr>
          <p:spPr bwMode="auto">
            <a:xfrm>
              <a:off x="2361" y="3196"/>
              <a:ext cx="1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65" name="Line 41"/>
            <p:cNvSpPr>
              <a:spLocks noChangeShapeType="1"/>
            </p:cNvSpPr>
            <p:nvPr/>
          </p:nvSpPr>
          <p:spPr bwMode="auto">
            <a:xfrm>
              <a:off x="2358" y="3159"/>
              <a:ext cx="0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66" name="Line 42"/>
            <p:cNvSpPr>
              <a:spLocks noChangeShapeType="1"/>
            </p:cNvSpPr>
            <p:nvPr/>
          </p:nvSpPr>
          <p:spPr bwMode="auto">
            <a:xfrm>
              <a:off x="3573" y="3159"/>
              <a:ext cx="0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125867" name="Line 43"/>
          <p:cNvSpPr>
            <a:spLocks noChangeShapeType="1"/>
          </p:cNvSpPr>
          <p:nvPr/>
        </p:nvSpPr>
        <p:spPr bwMode="auto">
          <a:xfrm flipH="1">
            <a:off x="2501900" y="3506788"/>
            <a:ext cx="1588" cy="13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25868" name="Text Box 44"/>
          <p:cNvSpPr txBox="1">
            <a:spLocks noChangeArrowheads="1"/>
          </p:cNvSpPr>
          <p:nvPr/>
        </p:nvSpPr>
        <p:spPr bwMode="auto">
          <a:xfrm>
            <a:off x="6407150" y="4513263"/>
            <a:ext cx="806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200">
                <a:solidFill>
                  <a:schemeClr val="tx1"/>
                </a:solidFill>
              </a:rPr>
              <a:t>6 months</a:t>
            </a:r>
          </a:p>
        </p:txBody>
      </p:sp>
      <p:sp>
        <p:nvSpPr>
          <p:cNvPr id="2125869" name="Line 45"/>
          <p:cNvSpPr>
            <a:spLocks noChangeShapeType="1"/>
          </p:cNvSpPr>
          <p:nvPr/>
        </p:nvSpPr>
        <p:spPr bwMode="auto">
          <a:xfrm flipV="1">
            <a:off x="398463" y="4314825"/>
            <a:ext cx="280987" cy="455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2125870" name="Group 46"/>
          <p:cNvGrpSpPr>
            <a:grpSpLocks/>
          </p:cNvGrpSpPr>
          <p:nvPr/>
        </p:nvGrpSpPr>
        <p:grpSpPr bwMode="auto">
          <a:xfrm>
            <a:off x="6443663" y="4660900"/>
            <a:ext cx="157162" cy="141288"/>
            <a:chOff x="2358" y="3159"/>
            <a:chExt cx="1215" cy="75"/>
          </a:xfrm>
        </p:grpSpPr>
        <p:sp>
          <p:nvSpPr>
            <p:cNvPr id="2125871" name="Line 47"/>
            <p:cNvSpPr>
              <a:spLocks noChangeShapeType="1"/>
            </p:cNvSpPr>
            <p:nvPr/>
          </p:nvSpPr>
          <p:spPr bwMode="auto">
            <a:xfrm>
              <a:off x="2361" y="3196"/>
              <a:ext cx="1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72" name="Line 48"/>
            <p:cNvSpPr>
              <a:spLocks noChangeShapeType="1"/>
            </p:cNvSpPr>
            <p:nvPr/>
          </p:nvSpPr>
          <p:spPr bwMode="auto">
            <a:xfrm>
              <a:off x="2358" y="3159"/>
              <a:ext cx="0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125873" name="Line 49"/>
            <p:cNvSpPr>
              <a:spLocks noChangeShapeType="1"/>
            </p:cNvSpPr>
            <p:nvPr/>
          </p:nvSpPr>
          <p:spPr bwMode="auto">
            <a:xfrm>
              <a:off x="3573" y="3159"/>
              <a:ext cx="0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125874" name="Text Box 50"/>
          <p:cNvSpPr txBox="1">
            <a:spLocks noChangeArrowheads="1"/>
          </p:cNvSpPr>
          <p:nvPr/>
        </p:nvSpPr>
        <p:spPr bwMode="auto">
          <a:xfrm>
            <a:off x="3373438" y="5330825"/>
            <a:ext cx="8636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1200" b="1" i="1">
                <a:cs typeface="Times New Roman" pitchFamily="18" charset="0"/>
                <a:sym typeface="Symbol" pitchFamily="18" charset="2"/>
              </a:rPr>
              <a:t>Last Buy</a:t>
            </a:r>
            <a:endParaRPr lang="en-GB" sz="1600" b="1" i="1">
              <a:solidFill>
                <a:schemeClr val="tx1"/>
              </a:solidFill>
            </a:endParaRPr>
          </a:p>
        </p:txBody>
      </p:sp>
      <p:sp>
        <p:nvSpPr>
          <p:cNvPr id="2125875" name="Line 51"/>
          <p:cNvSpPr>
            <a:spLocks noChangeShapeType="1"/>
          </p:cNvSpPr>
          <p:nvPr/>
        </p:nvSpPr>
        <p:spPr bwMode="auto">
          <a:xfrm flipH="1">
            <a:off x="4198938" y="5418138"/>
            <a:ext cx="1587" cy="13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25876" name="Line 52"/>
          <p:cNvSpPr>
            <a:spLocks noChangeShapeType="1"/>
          </p:cNvSpPr>
          <p:nvPr/>
        </p:nvSpPr>
        <p:spPr bwMode="auto">
          <a:xfrm flipV="1">
            <a:off x="4537075" y="5224463"/>
            <a:ext cx="14288" cy="8096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5877" name="Line 53"/>
          <p:cNvSpPr>
            <a:spLocks noChangeShapeType="1"/>
          </p:cNvSpPr>
          <p:nvPr/>
        </p:nvSpPr>
        <p:spPr bwMode="auto">
          <a:xfrm>
            <a:off x="4197350" y="5489575"/>
            <a:ext cx="3508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7125"/>
          </a:xfrm>
        </p:spPr>
        <p:txBody>
          <a:bodyPr/>
          <a:lstStyle/>
          <a:p>
            <a:pPr eaLnBrk="1" hangingPunct="1"/>
            <a:r>
              <a:rPr lang="en-US" dirty="0"/>
              <a:t>ABB Low Voltage Breakers Service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1"/>
                </a:solidFill>
              </a:rPr>
              <a:t>Replacement</a:t>
            </a:r>
            <a:endParaRPr lang="en-US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piè di pagina 3"/>
          <p:cNvSpPr txBox="1">
            <a:spLocks noGrp="1"/>
          </p:cNvSpPr>
          <p:nvPr/>
        </p:nvSpPr>
        <p:spPr bwMode="auto">
          <a:xfrm>
            <a:off x="215900" y="6200775"/>
            <a:ext cx="2808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98000" anchor="b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85000"/>
              </a:lnSpc>
            </a:pPr>
            <a:endParaRPr lang="en-US" sz="600">
              <a:solidFill>
                <a:srgbClr val="666666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600">
                <a:solidFill>
                  <a:srgbClr val="666666"/>
                </a:solidFill>
              </a:rPr>
              <a:t>© ABB Group </a:t>
            </a:r>
          </a:p>
          <a:p>
            <a:pPr>
              <a:lnSpc>
                <a:spcPct val="85000"/>
              </a:lnSpc>
            </a:pPr>
            <a:fld id="{160B2541-4F86-4619-8283-C9E7B0708774}" type="datetime4">
              <a:rPr lang="en-US" sz="600">
                <a:solidFill>
                  <a:srgbClr val="666666"/>
                </a:solidFill>
              </a:rPr>
              <a:pPr>
                <a:lnSpc>
                  <a:spcPct val="85000"/>
                </a:lnSpc>
              </a:pPr>
              <a:t>September 5, 2014</a:t>
            </a:fld>
            <a:r>
              <a:rPr lang="en-US" sz="600">
                <a:solidFill>
                  <a:srgbClr val="666666"/>
                </a:solidFill>
              </a:rPr>
              <a:t> | Slide </a:t>
            </a:r>
            <a:fld id="{12D81638-50C3-4E43-BAD3-CACAB4BBA417}" type="slidenum">
              <a:rPr lang="en-US" sz="600">
                <a:solidFill>
                  <a:srgbClr val="666666"/>
                </a:solidFill>
              </a:rPr>
              <a:pPr>
                <a:lnSpc>
                  <a:spcPct val="85000"/>
                </a:lnSpc>
              </a:pPr>
              <a:t>6</a:t>
            </a:fld>
            <a:endParaRPr lang="en-US" sz="600">
              <a:solidFill>
                <a:srgbClr val="666666"/>
              </a:solidFill>
            </a:endParaRPr>
          </a:p>
        </p:txBody>
      </p:sp>
      <p:pic>
        <p:nvPicPr>
          <p:cNvPr id="20483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916832"/>
            <a:ext cx="128746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007" y="1994619"/>
            <a:ext cx="12525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781" y="1980624"/>
            <a:ext cx="12525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07" y="2050071"/>
            <a:ext cx="11303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3" descr="E3_7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48" y="1873721"/>
            <a:ext cx="13922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66" descr="Isomax_S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2" y="4369234"/>
            <a:ext cx="114141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4483534"/>
            <a:ext cx="1049337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4469246"/>
            <a:ext cx="20510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64" descr="T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4385312"/>
            <a:ext cx="104775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Immagine 21" descr="S8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4185084"/>
            <a:ext cx="14986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Immagine 22" descr="E3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8" y="1895440"/>
            <a:ext cx="144462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Title 1"/>
          <p:cNvSpPr txBox="1">
            <a:spLocks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7200" tIns="313200" rIns="216000" bIns="0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0">
                <a:solidFill>
                  <a:schemeClr val="tx2"/>
                </a:solidFill>
              </a:rPr>
              <a:t>ABB LPBS Life Cycle Management </a:t>
            </a:r>
          </a:p>
          <a:p>
            <a:pPr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</a:pPr>
            <a:r>
              <a:rPr lang="en-US" sz="2500" b="0">
                <a:solidFill>
                  <a:schemeClr val="accent1"/>
                </a:solidFill>
              </a:rPr>
              <a:t>Almost 50 years of products</a:t>
            </a:r>
          </a:p>
        </p:txBody>
      </p:sp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186" y="4466538"/>
            <a:ext cx="1025312" cy="180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tint val="15686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0EA62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/>
          <a:srcRect l="19944" r="19090"/>
          <a:stretch/>
        </p:blipFill>
        <p:spPr>
          <a:xfrm>
            <a:off x="7874186" y="1942785"/>
            <a:ext cx="1218686" cy="14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03350" y="1998107"/>
            <a:ext cx="6192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dirty="0" err="1" smtClean="0"/>
              <a:t>Substitute</a:t>
            </a:r>
            <a:r>
              <a:rPr lang="it-IT" dirty="0" smtClean="0"/>
              <a:t> the complete System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dirty="0" err="1" smtClean="0"/>
              <a:t>Change</a:t>
            </a:r>
            <a:r>
              <a:rPr lang="it-IT" dirty="0" smtClean="0"/>
              <a:t> the CB with an </a:t>
            </a:r>
            <a:r>
              <a:rPr lang="it-IT" dirty="0" err="1" smtClean="0"/>
              <a:t>adapter</a:t>
            </a:r>
            <a:r>
              <a:rPr lang="it-IT" dirty="0" smtClean="0"/>
              <a:t> kit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R</a:t>
            </a:r>
            <a:r>
              <a:rPr lang="it-IT" dirty="0" err="1" smtClean="0">
                <a:sym typeface="Wingdings" panose="05000000000000000000" pitchFamily="2" charset="2"/>
              </a:rPr>
              <a:t>etrofitting</a:t>
            </a:r>
            <a:r>
              <a:rPr lang="it-IT" dirty="0" smtClean="0">
                <a:sym typeface="Wingdings" panose="05000000000000000000" pitchFamily="2" charset="2"/>
              </a:rPr>
              <a:t> kit</a:t>
            </a:r>
            <a:endParaRPr lang="it-IT" dirty="0" smtClean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 err="1" smtClean="0"/>
          </a:p>
        </p:txBody>
      </p:sp>
      <p:sp>
        <p:nvSpPr>
          <p:cNvPr id="7" name="Rectangle 6"/>
          <p:cNvSpPr/>
          <p:nvPr/>
        </p:nvSpPr>
        <p:spPr>
          <a:xfrm>
            <a:off x="3256564" y="4391087"/>
            <a:ext cx="1319659" cy="57606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it-IT" dirty="0" smtClean="0">
                <a:solidFill>
                  <a:schemeClr val="tx1"/>
                </a:solidFill>
              </a:rPr>
              <a:t>Classic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ABB Low Voltage Breakers Service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Replacement</a:t>
            </a:r>
          </a:p>
        </p:txBody>
      </p:sp>
      <p:sp>
        <p:nvSpPr>
          <p:cNvPr id="2" name="AutoShape 15" descr="data:image/jpeg;base64,/9j/4AAQSkZJRgABAQAAAQABAAD/2wCEAAkGBggQBQkUExQVFRQUDRYaGRcYFRwfGxwaHRwlHRkbGBkgHiYeGBkjHB4cHy8gJicpLC0tHB8xQTAqNSYrLDUBCQoKDQsOGQ8OGjUkHyQtLDUsKTU1LDU1KTU1NCwpNTU1NTU1NTU1NSwpLDQvLzApNCw1LissMjYqNTU2LCk2Kf/AABEIAFAAUAMBIgACEQEDEQH/xAAcAAACAQUBAAAAAAAAAAAAAAAGBwMAAgQFCAH/xABCEAABAgMEBgUGCwkAAAAAAAABAgMABBEFEiExBgc0QXKxIjJRYYEmNnOhstITFCMkQlJUcZHB0TNidIKDkuLw8f/EABgBAQEBAQEAAAAAAAAAAAAAAAECAAME/8QAJBEBAQABAgQHAQAAAAAAAAAAAAERAiESQZHRAyIxMmGhwRT/2gAMAwEAAhEDEQA/AHPLSzJlWuinqD6I7IitKYs6XklOOhKUAjG6MzkMoypTZGeBPKBjWcQNCH/St+1GZrLS1gymUu02f3nLvqSMT4kRgI0+m6gXJY4fV/yhcIdTRs1HVMRpfRdRiM+0R0xE5NAaeTePyMuf5T70SJ08eNfm7PrhXB1NxdKZnfFrjmKPvgxBk1hp+rfKt+FfdiNWsxkOUEoFKpgErFa7h1IVSnV3XM8u09kMzQ2z0JsCQWlISpTCCVnFRNPo/VEFkMtMWXZaVLtktpSSkEigwJGIy3RUzLMiVdolPUO4dkZCK3E/dFk1sjvArlEqVKbIzwJ5QNazD5Fvelb9qCWU2RngTygX1oeZD3pW/ahgpfWLMvosBRSF0Sq8pYBITlmaEA5duYiRFsytxAVdIBFSQCSa94plUQMuWnONlKUOLSm4OiFED8MogdtmeuH5Q+KUnmmKvFyddF8HHnl+uwrctSy1FzotYnO63XL1bjh2RYXbJK0GjQAz+RbIJ/H/AGkBCrem72aDjvab92NlYukziJpV8toBQcUspz3A4HlB5l3+fG11dJ3ZdqizlTrobDeCMQlIFM6YCGNoea6HWXgR81SMR3cjCDE66dLHlYArqSEigx7BuEdA6It+SFk1+yt8o1efEzsO2f2KOEcotmtkd4FcokAiOa2R3gVyiSqU2RngTygX1onyHf8ASt+1BRKbIzwJ5QLa0vMd/wBM37UM9RSRnT85TwJggsfRduYYs1RuXFzSErovplJNKXd2O+B2bbWXEncG041HKCjV5oo1N28yv4Qj4FQWoJFD2JAUDUVPqBg8WarJw3G/X4OjXwcs52bfTbV1o7KWEHkpdFHkA0XXA1yCsIV0wloTCwmt3dXPx74bOuWZZTZ0lKpUEF14LUtxw0SE1u7ziTCicbKXVCoVQ9YZHvHdFQXVfbt+9Wtb84vCOidFXfJKyQPsbVTuHR9ZjnVs+UA4Y6F0TWlOhVlE/ZUeJpkBvMatDBBwiOa2R3gVyj2XPzdvhHKPJrZHeBXKJKpTZGeBPKBfWl5jP+lb9oQUSmyM8CeUC+tHzGmPSt+0IZ6tSNmWHVLbIBPyQyjMsi2rVk1LLKii+U3uiDUA94wOJxjWT8i66pi6KlLjRPcm8qsbJ5lxJwKyFNk1qaDDAXR374upabTu2ZmdnG1uBZUlF0E0pSu4ADHv+6MKw7YnWHLzTim13SLyTQkHMHugldkFqLqb4JSL9KVF0YdHok3u6sVMWG41LqJQlV1QSo3aY0BJAA6Qp2Y490SwObJNvg90dBaIpA0Ssok1PxRFO4UyH5mEi/JUtRSgAO4eMObRh2mh9lfwqOUamGQxs7fCOUeTWyO8CuUVLV+KtVzuDlFTWyO8CuUSVSmyM8CeUCOttVNA3fTt84KZaZZEq10k9Qbx2RZPNWc/LFDobcQT1VXSMMsDGZzY24QE0ww/5EgmnUpbAUQKZAn9Yer2g+iK82GfA05ERgvastEFHq3eF5XvRfEnBK4VUd5B/P8AUx7MPvXEgKIFKUFOdKmG47qk0aIN151P9VJ5pMYMxqcs0joTixj9JKDyKY2Y2KVNXLxrQ4dkH9lz8wdH7Fl2E35h2WSEpOQFOk4vsbTv7chE7+pt290J1k8SCOSzBloJojJWbZvScS4+tIC3K7h1UIr1UDs3nGC1pBPIsuIkWEqVeUltIKqUqQACabqnGkXTWyO8CuUV8aY+sn+4RFMzLJlXeknqHeOyJU//2Q=="/>
          <p:cNvSpPr>
            <a:spLocks noChangeAspect="1" noChangeArrowheads="1"/>
          </p:cNvSpPr>
          <p:nvPr/>
        </p:nvSpPr>
        <p:spPr bwMode="auto">
          <a:xfrm>
            <a:off x="63500" y="-384175"/>
            <a:ext cx="781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64735" y="4384162"/>
            <a:ext cx="1486484" cy="576064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it-IT" dirty="0" smtClean="0">
                <a:solidFill>
                  <a:schemeClr val="bg1"/>
                </a:solidFill>
              </a:rPr>
              <a:t>Active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9449" y="4391087"/>
            <a:ext cx="1224136" cy="576064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it-IT" dirty="0" smtClean="0">
                <a:solidFill>
                  <a:schemeClr val="tx1"/>
                </a:solidFill>
              </a:rPr>
              <a:t>Limited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3625" y="4384162"/>
            <a:ext cx="1368152" cy="57606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it-IT" dirty="0" smtClean="0">
                <a:solidFill>
                  <a:schemeClr val="bg1"/>
                </a:solidFill>
              </a:rPr>
              <a:t>Obsolete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2661177" y="4456170"/>
            <a:ext cx="795998" cy="432048"/>
          </a:xfrm>
          <a:prstGeom prst="notchedRightArrow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4458300" y="4496983"/>
            <a:ext cx="795998" cy="432048"/>
          </a:xfrm>
          <a:prstGeom prst="notchedRightArrow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6117561" y="4464848"/>
            <a:ext cx="795998" cy="432048"/>
          </a:xfrm>
          <a:prstGeom prst="notchedRightArrow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56682" y="5445224"/>
            <a:ext cx="2599167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it-IT" dirty="0">
                <a:solidFill>
                  <a:schemeClr val="tx1"/>
                </a:solidFill>
              </a:rPr>
              <a:t>New </a:t>
            </a:r>
            <a:r>
              <a:rPr lang="it-IT" dirty="0" smtClean="0">
                <a:solidFill>
                  <a:schemeClr val="tx1"/>
                </a:solidFill>
              </a:rPr>
              <a:t>CB + </a:t>
            </a:r>
          </a:p>
          <a:p>
            <a:pPr algn="ctr">
              <a:buClr>
                <a:schemeClr val="accent1"/>
              </a:buClr>
            </a:pPr>
            <a:r>
              <a:rPr lang="it-IT" dirty="0" err="1" smtClean="0">
                <a:solidFill>
                  <a:schemeClr val="tx1"/>
                </a:solidFill>
              </a:rPr>
              <a:t>Retrofitting</a:t>
            </a:r>
            <a:r>
              <a:rPr lang="it-IT" dirty="0" smtClean="0">
                <a:solidFill>
                  <a:schemeClr val="tx1"/>
                </a:solidFill>
              </a:rPr>
              <a:t> kit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Bent Arrow 5"/>
          <p:cNvSpPr/>
          <p:nvPr/>
        </p:nvSpPr>
        <p:spPr>
          <a:xfrm rot="10800000">
            <a:off x="6055849" y="4977171"/>
            <a:ext cx="1512569" cy="936105"/>
          </a:xfrm>
          <a:prstGeom prst="ben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rot="16200000">
            <a:off x="2213263" y="4599604"/>
            <a:ext cx="828094" cy="1583228"/>
          </a:xfrm>
          <a:prstGeom prst="ben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4735" y="1628775"/>
            <a:ext cx="620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it-IT" dirty="0" err="1" smtClean="0"/>
              <a:t>What</a:t>
            </a:r>
            <a:r>
              <a:rPr lang="it-IT" dirty="0" smtClean="0"/>
              <a:t> can </a:t>
            </a:r>
            <a:r>
              <a:rPr lang="it-IT" dirty="0" err="1" smtClean="0"/>
              <a:t>customer</a:t>
            </a:r>
            <a:r>
              <a:rPr lang="it-IT" dirty="0" smtClean="0"/>
              <a:t> do?</a:t>
            </a:r>
            <a:endParaRPr lang="en-US" dirty="0" err="1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9"/>
          <a:stretch/>
        </p:blipFill>
        <p:spPr bwMode="auto">
          <a:xfrm>
            <a:off x="4060961" y="2348880"/>
            <a:ext cx="1807183" cy="130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90" y="2417521"/>
            <a:ext cx="1448127" cy="117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Notched Right Arrow 14"/>
          <p:cNvSpPr/>
          <p:nvPr/>
        </p:nvSpPr>
        <p:spPr>
          <a:xfrm>
            <a:off x="3256564" y="2708920"/>
            <a:ext cx="1027403" cy="443349"/>
          </a:xfrm>
          <a:prstGeom prst="notchedRightArrow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352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Retrofit Concept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The aim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403350" y="1535113"/>
            <a:ext cx="3456682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5000"/>
              </a:spcBef>
              <a:buFont typeface="Wingdings" pitchFamily="2" charset="2"/>
              <a:buNone/>
            </a:pPr>
            <a:r>
              <a:rPr lang="en-US" sz="1600" dirty="0"/>
              <a:t>The retrofitting concept consists in the implementation of the new technology of circuit breakers on the existing switchboard</a:t>
            </a:r>
            <a:r>
              <a:rPr lang="en-US" dirty="0"/>
              <a:t>:</a:t>
            </a:r>
          </a:p>
          <a:p>
            <a:pPr marL="287337" lvl="1" indent="-28575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1600" dirty="0"/>
              <a:t>Cheaper than a new switchboard</a:t>
            </a:r>
          </a:p>
          <a:p>
            <a:pPr marL="287337" lvl="1" indent="-28575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1600" dirty="0"/>
              <a:t>Shorter time for installation</a:t>
            </a:r>
          </a:p>
          <a:p>
            <a:pPr marL="287337" lvl="1" indent="-28575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1600" dirty="0"/>
              <a:t>Minimum shutdown of the switchboard</a:t>
            </a:r>
          </a:p>
          <a:p>
            <a:pPr marL="287337" lvl="1" indent="-28575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1600" dirty="0" smtClean="0"/>
              <a:t>Circuit breaker’s life </a:t>
            </a:r>
            <a:r>
              <a:rPr lang="en-US" sz="1600" dirty="0"/>
              <a:t>extension</a:t>
            </a:r>
          </a:p>
          <a:p>
            <a:pPr marL="287337" lvl="1" indent="-28575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1600" dirty="0"/>
              <a:t>Improved Trip Unit protections</a:t>
            </a:r>
          </a:p>
          <a:p>
            <a:pPr marL="287337" lvl="1" indent="-28575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1600" dirty="0"/>
              <a:t>Reducing of further </a:t>
            </a:r>
            <a:r>
              <a:rPr lang="en-US" sz="1600" dirty="0" smtClean="0"/>
              <a:t>maintenance costs</a:t>
            </a:r>
            <a:endParaRPr lang="en-US" sz="1600" dirty="0"/>
          </a:p>
          <a:p>
            <a:pPr marL="287337" lvl="1" indent="-28575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1600" dirty="0" smtClean="0"/>
              <a:t>Increasing of safety </a:t>
            </a:r>
            <a:r>
              <a:rPr lang="it-IT" sz="1600" dirty="0" smtClean="0"/>
              <a:t>and </a:t>
            </a:r>
            <a:r>
              <a:rPr lang="it-IT" sz="1600" dirty="0"/>
              <a:t>reliability </a:t>
            </a:r>
          </a:p>
          <a:p>
            <a:pPr marL="287337" lvl="1" indent="-28575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1600" dirty="0"/>
              <a:t>Spare parts availability </a:t>
            </a:r>
            <a:r>
              <a:rPr lang="en-US" sz="1600" dirty="0" smtClean="0"/>
              <a:t>for a longer </a:t>
            </a:r>
            <a:r>
              <a:rPr lang="en-US" sz="1600" dirty="0"/>
              <a:t>time</a:t>
            </a: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r="14137"/>
          <a:stretch/>
        </p:blipFill>
        <p:spPr bwMode="auto">
          <a:xfrm>
            <a:off x="5125310" y="5247081"/>
            <a:ext cx="598818" cy="84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92" y="5895153"/>
            <a:ext cx="790907" cy="95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87041"/>
            <a:ext cx="764544" cy="10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96515868"/>
              </p:ext>
            </p:extLst>
          </p:nvPr>
        </p:nvGraphicFramePr>
        <p:xfrm>
          <a:off x="4860032" y="4166961"/>
          <a:ext cx="2804616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26590"/>
            <a:ext cx="857374" cy="113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10" y="1556792"/>
            <a:ext cx="862121" cy="110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68" y="3056006"/>
            <a:ext cx="763786" cy="108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28486"/>
            <a:ext cx="876899" cy="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68618"/>
            <a:ext cx="792088" cy="90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029168973"/>
              </p:ext>
            </p:extLst>
          </p:nvPr>
        </p:nvGraphicFramePr>
        <p:xfrm>
          <a:off x="5004048" y="1621851"/>
          <a:ext cx="2804616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64857"/>
            <a:ext cx="840541" cy="10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90" y="4077072"/>
            <a:ext cx="607494" cy="112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566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Retrofit Concepts</a:t>
            </a:r>
            <a:br>
              <a:rPr lang="en-US" dirty="0" smtClean="0"/>
            </a:br>
            <a:r>
              <a:rPr lang="en-US" dirty="0">
                <a:solidFill>
                  <a:schemeClr val="accent1"/>
                </a:solidFill>
              </a:rPr>
              <a:t>Scenarios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2229522" y="1491590"/>
            <a:ext cx="407067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en-US" sz="2000" b="1" u="sng" dirty="0" err="1"/>
              <a:t>Retrofill</a:t>
            </a:r>
            <a:endParaRPr lang="en-US" sz="2000" b="1" u="sng" dirty="0"/>
          </a:p>
          <a:p>
            <a:pPr algn="just">
              <a:buFont typeface="Wingdings" pitchFamily="2" charset="2"/>
              <a:buNone/>
            </a:pPr>
            <a:r>
              <a:rPr lang="en-US" dirty="0"/>
              <a:t>The simplest solution where the existing fixed part is removed from the switchboard and the new one is installed using a pre-designed bus bar connection and protection shields. </a:t>
            </a:r>
            <a:endParaRPr lang="en-US" dirty="0" smtClean="0"/>
          </a:p>
          <a:p>
            <a:pPr algn="just">
              <a:buFont typeface="Wingdings" pitchFamily="2" charset="2"/>
              <a:buNone/>
            </a:pPr>
            <a:endParaRPr lang="it-IT" dirty="0"/>
          </a:p>
          <a:p>
            <a:pPr algn="just">
              <a:buFont typeface="Wingdings" pitchFamily="2" charset="2"/>
              <a:buNone/>
            </a:pPr>
            <a:r>
              <a:rPr lang="en-US" sz="2000" b="1" u="sng" dirty="0"/>
              <a:t>Cradle in Cradle</a:t>
            </a:r>
          </a:p>
          <a:p>
            <a:pPr algn="just">
              <a:buFont typeface="Wingdings" pitchFamily="2" charset="2"/>
              <a:buNone/>
            </a:pPr>
            <a:r>
              <a:rPr lang="it-IT" dirty="0"/>
              <a:t>La </a:t>
            </a:r>
            <a:r>
              <a:rPr lang="it-IT" dirty="0" err="1"/>
              <a:t>fixed</a:t>
            </a:r>
            <a:r>
              <a:rPr lang="it-IT" dirty="0"/>
              <a:t> part of the new CB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modified</a:t>
            </a:r>
            <a:r>
              <a:rPr lang="it-IT" dirty="0"/>
              <a:t> to be </a:t>
            </a:r>
            <a:r>
              <a:rPr lang="it-IT" dirty="0" err="1"/>
              <a:t>inserted</a:t>
            </a:r>
            <a:r>
              <a:rPr lang="it-IT" dirty="0"/>
              <a:t> in the </a:t>
            </a:r>
            <a:r>
              <a:rPr lang="it-IT" dirty="0" err="1"/>
              <a:t>old</a:t>
            </a:r>
            <a:r>
              <a:rPr lang="it-IT" dirty="0"/>
              <a:t> </a:t>
            </a:r>
            <a:r>
              <a:rPr lang="it-IT" dirty="0" err="1"/>
              <a:t>fixed</a:t>
            </a:r>
            <a:r>
              <a:rPr lang="it-IT" dirty="0"/>
              <a:t> part. </a:t>
            </a:r>
            <a:endParaRPr lang="en-US" dirty="0"/>
          </a:p>
          <a:p>
            <a:pPr algn="just">
              <a:buFont typeface="Wingdings" pitchFamily="2" charset="2"/>
              <a:buNone/>
            </a:pPr>
            <a:endParaRPr lang="en-US" dirty="0"/>
          </a:p>
          <a:p>
            <a:pPr algn="just">
              <a:buFont typeface="Wingdings" pitchFamily="2" charset="2"/>
              <a:buNone/>
            </a:pPr>
            <a:r>
              <a:rPr lang="en-US" sz="2000" b="1" u="sng" dirty="0" smtClean="0"/>
              <a:t>Direct Replacement</a:t>
            </a:r>
            <a:endParaRPr lang="en-US" sz="2000" b="1" u="sng" dirty="0"/>
          </a:p>
          <a:p>
            <a:pPr algn="just">
              <a:buFont typeface="Wingdings" pitchFamily="2" charset="2"/>
              <a:buNone/>
            </a:pPr>
            <a:r>
              <a:rPr lang="it-IT" dirty="0"/>
              <a:t>The </a:t>
            </a:r>
            <a:r>
              <a:rPr lang="it-IT" dirty="0" err="1"/>
              <a:t>moving</a:t>
            </a:r>
            <a:r>
              <a:rPr lang="it-IT" dirty="0"/>
              <a:t> part of the new CB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modified</a:t>
            </a:r>
            <a:r>
              <a:rPr lang="it-IT" dirty="0"/>
              <a:t> to simulate the </a:t>
            </a:r>
            <a:r>
              <a:rPr lang="it-IT" dirty="0" err="1"/>
              <a:t>moving</a:t>
            </a:r>
            <a:r>
              <a:rPr lang="it-IT" dirty="0"/>
              <a:t> part of the </a:t>
            </a:r>
            <a:r>
              <a:rPr lang="it-IT" dirty="0" err="1"/>
              <a:t>old</a:t>
            </a:r>
            <a:r>
              <a:rPr lang="it-IT" dirty="0"/>
              <a:t> CB.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requires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short </a:t>
            </a:r>
            <a:r>
              <a:rPr lang="it-IT" dirty="0" err="1"/>
              <a:t>shutdown</a:t>
            </a:r>
            <a:r>
              <a:rPr lang="it-IT" dirty="0" smtClean="0"/>
              <a:t>.</a:t>
            </a:r>
          </a:p>
        </p:txBody>
      </p:sp>
      <p:sp>
        <p:nvSpPr>
          <p:cNvPr id="7173" name="Line 7"/>
          <p:cNvSpPr>
            <a:spLocks noChangeShapeType="1"/>
          </p:cNvSpPr>
          <p:nvPr/>
        </p:nvSpPr>
        <p:spPr bwMode="auto">
          <a:xfrm flipV="1">
            <a:off x="-2273300" y="5502275"/>
            <a:ext cx="1254125" cy="3524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324464" y="1497013"/>
            <a:ext cx="1624986" cy="1463675"/>
            <a:chOff x="148" y="981"/>
            <a:chExt cx="2699" cy="2133"/>
          </a:xfrm>
        </p:grpSpPr>
        <p:pic>
          <p:nvPicPr>
            <p:cNvPr id="7177" name="Picture 7" descr="ABB SACE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" y="981"/>
              <a:ext cx="2699" cy="21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Rectangle 8"/>
            <p:cNvSpPr>
              <a:spLocks noChangeArrowheads="1"/>
            </p:cNvSpPr>
            <p:nvPr/>
          </p:nvSpPr>
          <p:spPr bwMode="auto">
            <a:xfrm>
              <a:off x="431" y="1593"/>
              <a:ext cx="1860" cy="499"/>
            </a:xfrm>
            <a:prstGeom prst="rect">
              <a:avLst/>
            </a:prstGeom>
            <a:noFill/>
            <a:ln w="28575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176" name="Picture 2" descr="ABB SACE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6" y="2963233"/>
            <a:ext cx="1410662" cy="1421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6"/>
          <a:stretch/>
        </p:blipFill>
        <p:spPr bwMode="auto">
          <a:xfrm>
            <a:off x="488359" y="4447419"/>
            <a:ext cx="1415081" cy="140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54" y="2228850"/>
            <a:ext cx="2300697" cy="163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itvacor\AppData\Local\Temp\wz5b80\Pics\3-ESTRATTO SENZA FIANCATA.bmp"/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3826" r="11435" b="8202"/>
          <a:stretch/>
        </p:blipFill>
        <p:spPr bwMode="auto">
          <a:xfrm>
            <a:off x="6387782" y="4522671"/>
            <a:ext cx="2429211" cy="172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2" t="7055" r="8935"/>
          <a:stretch/>
        </p:blipFill>
        <p:spPr bwMode="auto">
          <a:xfrm>
            <a:off x="7779639" y="3847974"/>
            <a:ext cx="1024963" cy="119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92586"/>
            <a:ext cx="1319047" cy="132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57015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TITLEIMAGE" val="SPREhorizontal"/>
  <p:tag name="VARSLIDECATEGORYID" val="SPREtitle"/>
  <p:tag name="VARSLIDEID" val="SPREtitle_slide_horizontal_pictur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3b0d5349-584c-477c-8306-9bf1f28f73a5"/>
</p:tagLst>
</file>

<file path=ppt/theme/theme1.xml><?xml version="1.0" encoding="utf-8"?>
<a:theme xmlns:a="http://schemas.openxmlformats.org/drawingml/2006/main" name="blank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ABB Design 2 Green">
  <a:themeElements>
    <a:clrScheme name="ABB Green 2">
      <a:dk1>
        <a:srgbClr val="000000"/>
      </a:dk1>
      <a:lt1>
        <a:srgbClr val="FFFFFF"/>
      </a:lt1>
      <a:dk2>
        <a:srgbClr val="084C07"/>
      </a:dk2>
      <a:lt2>
        <a:srgbClr val="666666"/>
      </a:lt2>
      <a:accent1>
        <a:srgbClr val="028208"/>
      </a:accent1>
      <a:accent2>
        <a:srgbClr val="3AB200"/>
      </a:accent2>
      <a:accent3>
        <a:srgbClr val="98DB38"/>
      </a:accent3>
      <a:accent4>
        <a:srgbClr val="999999"/>
      </a:accent4>
      <a:accent5>
        <a:srgbClr val="666666"/>
      </a:accent5>
      <a:accent6>
        <a:srgbClr val="666666"/>
      </a:accent6>
      <a:hlink>
        <a:srgbClr val="98DB38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ABB Design 3 Violet">
  <a:themeElements>
    <a:clrScheme name="ABB Violet 2">
      <a:dk1>
        <a:srgbClr val="000000"/>
      </a:dk1>
      <a:lt1>
        <a:srgbClr val="FFFFFF"/>
      </a:lt1>
      <a:dk2>
        <a:srgbClr val="601F69"/>
      </a:dk2>
      <a:lt2>
        <a:srgbClr val="666666"/>
      </a:lt2>
      <a:accent1>
        <a:srgbClr val="904AB0"/>
      </a:accent1>
      <a:accent2>
        <a:srgbClr val="9868EF"/>
      </a:accent2>
      <a:accent3>
        <a:srgbClr val="B4A0E8"/>
      </a:accent3>
      <a:accent4>
        <a:srgbClr val="999999"/>
      </a:accent4>
      <a:accent5>
        <a:srgbClr val="666666"/>
      </a:accent5>
      <a:accent6>
        <a:srgbClr val="666666"/>
      </a:accent6>
      <a:hlink>
        <a:srgbClr val="B4A0E8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ABB Design 4 Orange">
  <a:themeElements>
    <a:clrScheme name="ABB Orange 2">
      <a:dk1>
        <a:srgbClr val="000000"/>
      </a:dk1>
      <a:lt1>
        <a:srgbClr val="FFFFFF"/>
      </a:lt1>
      <a:dk2>
        <a:srgbClr val="9A2801"/>
      </a:dk2>
      <a:lt2>
        <a:srgbClr val="666666"/>
      </a:lt2>
      <a:accent1>
        <a:srgbClr val="BF4500"/>
      </a:accent1>
      <a:accent2>
        <a:srgbClr val="FF6C00"/>
      </a:accent2>
      <a:accent3>
        <a:srgbClr val="FDAC25"/>
      </a:accent3>
      <a:accent4>
        <a:srgbClr val="999999"/>
      </a:accent4>
      <a:accent5>
        <a:srgbClr val="666666"/>
      </a:accent5>
      <a:accent6>
        <a:srgbClr val="666666"/>
      </a:accent6>
      <a:hlink>
        <a:srgbClr val="FDAC25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document xmlns="b88c8439-f77b-4b75-ae9b-a6ac71d69932" xsi:nil="true"/>
    <DocLibStandard.Keywords xmlns="http://schemas.microsoft.com/sharepoint/v3/fields">ppt</DocLibStandard.Keywords>
    <Classic_x0020_Family xmlns="b88c8439-f77b-4b75-ae9b-a6ac71d69932" xsi:nil="true"/>
    <Link xmlns="b88c8439-f77b-4b75-ae9b-a6ac71d69932">
      <Url xsi:nil="true"/>
      <Description xsi:nil="true"/>
    </Link>
    <Standards xmlns="b88c8439-f77b-4b75-ae9b-a6ac71d69932" xsi:nil="true"/>
    <Type_x0020_of_x0020_product xmlns="b88c8439-f77b-4b75-ae9b-a6ac71d6993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BB PMHome DocLib Standard" ma:contentTypeID="0x01010020224EFF7B7D45C68DE4FB9F303290C3003E9DFE13AC859B43A1794BA542BCD7BD" ma:contentTypeVersion="6" ma:contentTypeDescription="Content type for document library definition ABB PMHome DocLib Standard." ma:contentTypeScope="" ma:versionID="7ce79f27e8368de048b145c85101e72e">
  <xsd:schema xmlns:xsd="http://www.w3.org/2001/XMLSchema" xmlns:xs="http://www.w3.org/2001/XMLSchema" xmlns:p="http://schemas.microsoft.com/office/2006/metadata/properties" xmlns:ns2="b88c8439-f77b-4b75-ae9b-a6ac71d69932" xmlns:ns3="http://schemas.microsoft.com/sharepoint/v3/fields" targetNamespace="http://schemas.microsoft.com/office/2006/metadata/properties" ma:root="true" ma:fieldsID="407f289906762325176d8c9a812ffe9d" ns2:_="" ns3:_="">
    <xsd:import namespace="b88c8439-f77b-4b75-ae9b-a6ac71d69932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Type_x0020_of_x0020_product" minOccurs="0"/>
                <xsd:element ref="ns2:Classic_x0020_Family" minOccurs="0"/>
                <xsd:element ref="ns2:Standards" minOccurs="0"/>
                <xsd:element ref="ns2:Type_x0020_of_x0020_document" minOccurs="0"/>
                <xsd:element ref="ns3:DocLibStandard.Keywords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c8439-f77b-4b75-ae9b-a6ac71d69932" elementFormDefault="qualified">
    <xsd:import namespace="http://schemas.microsoft.com/office/2006/documentManagement/types"/>
    <xsd:import namespace="http://schemas.microsoft.com/office/infopath/2007/PartnerControls"/>
    <xsd:element name="Type_x0020_of_x0020_product" ma:index="1" nillable="true" ma:displayName="Type of product" ma:format="Dropdown" ma:internalName="Type_x0020_of_x0020_product">
      <xsd:simpleType>
        <xsd:restriction base="dms:Choice">
          <xsd:enumeration value="mccbs"/>
          <xsd:enumeration value="acbs"/>
          <xsd:enumeration value="other product"/>
        </xsd:restriction>
      </xsd:simpleType>
    </xsd:element>
    <xsd:element name="Classic_x0020_Family" ma:index="2" nillable="true" ma:displayName="Classic Family" ma:default="" ma:format="Dropdown" ma:internalName="Classic_x0020_Family">
      <xsd:simpleType>
        <xsd:restriction base="dms:Choice">
          <xsd:enumeration value="Isomax"/>
          <xsd:enumeration value="Limitor"/>
          <xsd:enumeration value="Emax"/>
          <xsd:enumeration value="Megamax"/>
        </xsd:restriction>
      </xsd:simpleType>
    </xsd:element>
    <xsd:element name="Standards" ma:index="3" nillable="true" ma:displayName="Standards" ma:default="" ma:format="Dropdown" ma:internalName="Standards">
      <xsd:simpleType>
        <xsd:restriction base="dms:Choice">
          <xsd:enumeration value="IEC"/>
          <xsd:enumeration value="UL"/>
        </xsd:restriction>
      </xsd:simpleType>
    </xsd:element>
    <xsd:element name="Type_x0020_of_x0020_document" ma:index="4" nillable="true" ma:displayName="Type of document" ma:default="" ma:format="Dropdown" ma:internalName="Type_x0020_of_x0020_document">
      <xsd:simpleType>
        <xsd:restriction base="dms:Choice">
          <xsd:enumeration value="catalog"/>
          <xsd:enumeration value="brochure"/>
          <xsd:enumeration value="presentation"/>
          <xsd:enumeration value="codes"/>
          <xsd:enumeration value="other"/>
        </xsd:restriction>
      </xsd:simpleType>
    </xsd:element>
    <xsd:element name="Link" ma:index="6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LibStandard.Keywords" ma:index="5" ma:displayName="Keywords" ma:internalName="DocLibStandard.Keyword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0646D5-2739-4646-B1F1-726C20F1DC1A}">
  <ds:schemaRefs>
    <ds:schemaRef ds:uri="http://schemas.microsoft.com/office/2006/metadata/properties"/>
    <ds:schemaRef ds:uri="http://purl.org/dc/elements/1.1/"/>
    <ds:schemaRef ds:uri="b88c8439-f77b-4b75-ae9b-a6ac71d69932"/>
    <ds:schemaRef ds:uri="http://www.w3.org/XML/1998/namespace"/>
    <ds:schemaRef ds:uri="http://schemas.microsoft.com/office/infopath/2007/PartnerControls"/>
    <ds:schemaRef ds:uri="http://schemas.microsoft.com/sharepoint/v3/field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73B3857-8601-422A-A469-BE673582B9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c8439-f77b-4b75-ae9b-a6ac71d69932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F294A5-5248-429D-B4A1-DD0F22E070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7152</TotalTime>
  <Words>1306</Words>
  <Application>Microsoft Office PowerPoint</Application>
  <PresentationFormat>On-screen Show (4:3)</PresentationFormat>
  <Paragraphs>385</Paragraphs>
  <Slides>34</Slides>
  <Notes>9</Notes>
  <HiddenSlides>9</HiddenSlides>
  <MMClips>0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  <vt:variant>
        <vt:lpstr>Custom Shows</vt:lpstr>
      </vt:variant>
      <vt:variant>
        <vt:i4>1</vt:i4>
      </vt:variant>
    </vt:vector>
  </HeadingPairs>
  <TitlesOfParts>
    <vt:vector size="47" baseType="lpstr">
      <vt:lpstr>Arial</vt:lpstr>
      <vt:lpstr>Calibri</vt:lpstr>
      <vt:lpstr>HelveticaNeueLT-Medium</vt:lpstr>
      <vt:lpstr>Symbol</vt:lpstr>
      <vt:lpstr>Times New Roman</vt:lpstr>
      <vt:lpstr>UniversalMath1 BT</vt:lpstr>
      <vt:lpstr>Wingdings</vt:lpstr>
      <vt:lpstr>blank</vt:lpstr>
      <vt:lpstr>ABB Design 2 Green</vt:lpstr>
      <vt:lpstr>ABB Design 3 Violet</vt:lpstr>
      <vt:lpstr>ABB Design 4 Orange</vt:lpstr>
      <vt:lpstr>Equation</vt:lpstr>
      <vt:lpstr>Low Voltage Breakers and Switches Service   Retrofitting kit 2014</vt:lpstr>
      <vt:lpstr>PowerPoint Presentation</vt:lpstr>
      <vt:lpstr>PowerPoint Presentation</vt:lpstr>
      <vt:lpstr>ABB Low Voltage Breakers Service Replacement</vt:lpstr>
      <vt:lpstr>ABB Low Voltage Breakers Service Replacement</vt:lpstr>
      <vt:lpstr>PowerPoint Presentation</vt:lpstr>
      <vt:lpstr>ABB Low Voltage Breakers Service Replacement</vt:lpstr>
      <vt:lpstr>Retrofit Concept The aim</vt:lpstr>
      <vt:lpstr>Retrofit Concepts Scenarios</vt:lpstr>
      <vt:lpstr>ABB Low Voltage Breakers Service Retrofit solutions for ACBs  </vt:lpstr>
      <vt:lpstr>ABB Low Voltage Breakers Service Retrofit solutions for MCCBs  </vt:lpstr>
      <vt:lpstr>ABB Low Voltage Breakers Service Retrofit solutions vs Competitors </vt:lpstr>
      <vt:lpstr>Retrofill Otomax  - Emax</vt:lpstr>
      <vt:lpstr>Retrofill Otomax  - Emax</vt:lpstr>
      <vt:lpstr>Retrofill Otomax  - Emax</vt:lpstr>
      <vt:lpstr>Direct Replacement Novomax G30 – Emax X1</vt:lpstr>
      <vt:lpstr>Direct  Replacement Novomax G30 – Emax X1</vt:lpstr>
      <vt:lpstr>Direct Replacement Novomax G30 – Emax X1</vt:lpstr>
      <vt:lpstr>Direct Replacement Novomax G30 – Emax X1 </vt:lpstr>
      <vt:lpstr>Direct Replacement Modul – Tmax/ Tmax XT</vt:lpstr>
      <vt:lpstr>Cradle in Cradle Isol/ Fusol - Isomax</vt:lpstr>
      <vt:lpstr>Cradle in Cradle Otomax-New Emax</vt:lpstr>
      <vt:lpstr>Direct Replacement Megamax-New Emax</vt:lpstr>
      <vt:lpstr>Direct Replacement</vt:lpstr>
      <vt:lpstr>Direct Replacement Megamax-New Emax Open Door</vt:lpstr>
      <vt:lpstr>Direct Replacement Megamax-New Emax Open Door</vt:lpstr>
      <vt:lpstr>Direct Replacement Megamax-New Emax Open Door</vt:lpstr>
      <vt:lpstr>Direct Replacement Megamax-New Emax Closed Door</vt:lpstr>
      <vt:lpstr>Certifications Type Test</vt:lpstr>
      <vt:lpstr>Certifications Driving Factors</vt:lpstr>
      <vt:lpstr>Manufacture Process Retrofitting kit customization / Routine and special test</vt:lpstr>
      <vt:lpstr>Retrofitting kits  Next solutions (2014) </vt:lpstr>
      <vt:lpstr>Retrofitting kits  Next solutions (during 2014-2015) </vt:lpstr>
      <vt:lpstr>PowerPoint Presentation</vt:lpstr>
      <vt:lpstr>Maintenance General Outline</vt:lpstr>
    </vt:vector>
  </TitlesOfParts>
  <Company>ABB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itvacor</dc:creator>
  <cp:lastModifiedBy>Valeria Cornelli</cp:lastModifiedBy>
  <cp:revision>243</cp:revision>
  <cp:lastPrinted>2013-12-20T16:48:35Z</cp:lastPrinted>
  <dcterms:created xsi:type="dcterms:W3CDTF">2011-04-21T07:15:39Z</dcterms:created>
  <dcterms:modified xsi:type="dcterms:W3CDTF">2014-09-05T12:54:41Z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0x01010020224EFF7B7D45C68DE4FB9F303290C3003E9DFE13AC859B43A1794BA542BCD7BD</vt:lpwstr>
  </property>
</Properties>
</file>