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84" r:id="rId2"/>
    <p:sldMasterId id="2147483803" r:id="rId3"/>
    <p:sldMasterId id="2147483822" r:id="rId4"/>
  </p:sldMasterIdLst>
  <p:notesMasterIdLst>
    <p:notesMasterId r:id="rId19"/>
  </p:notesMasterIdLst>
  <p:handoutMasterIdLst>
    <p:handoutMasterId r:id="rId20"/>
  </p:handoutMasterIdLst>
  <p:sldIdLst>
    <p:sldId id="338" r:id="rId5"/>
    <p:sldId id="336" r:id="rId6"/>
    <p:sldId id="362" r:id="rId7"/>
    <p:sldId id="360" r:id="rId8"/>
    <p:sldId id="361" r:id="rId9"/>
    <p:sldId id="372" r:id="rId10"/>
    <p:sldId id="371" r:id="rId11"/>
    <p:sldId id="370" r:id="rId12"/>
    <p:sldId id="373" r:id="rId13"/>
    <p:sldId id="374" r:id="rId14"/>
    <p:sldId id="347" r:id="rId15"/>
    <p:sldId id="351" r:id="rId16"/>
    <p:sldId id="309" r:id="rId17"/>
    <p:sldId id="258" r:id="rId18"/>
  </p:sldIdLst>
  <p:sldSz cx="9144000" cy="6858000" type="screen4x3"/>
  <p:notesSz cx="6858000" cy="9144000"/>
  <p:custShowLst>
    <p:custShow name="Rapid Response" id="0">
      <p:sldLst/>
    </p:custShow>
    <p:custShow name="Lifecycle management" id="1">
      <p:sldLst/>
    </p:custShow>
    <p:custShow name="Operational Efficiency" id="2">
      <p:sldLst/>
    </p:custShow>
    <p:custShow name="Performance improvement" id="3">
      <p:sldLst/>
    </p:custShow>
  </p:custShowLst>
  <p:custDataLst>
    <p:tags r:id="rId2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>
          <p15:clr>
            <a:srgbClr val="A4A3A4"/>
          </p15:clr>
        </p15:guide>
        <p15:guide id="2" orient="horz" pos="240">
          <p15:clr>
            <a:srgbClr val="A4A3A4"/>
          </p15:clr>
        </p15:guide>
        <p15:guide id="3" orient="horz" pos="1008">
          <p15:clr>
            <a:srgbClr val="A4A3A4"/>
          </p15:clr>
        </p15:guide>
        <p15:guide id="4" orient="horz" pos="2400">
          <p15:clr>
            <a:srgbClr val="A4A3A4"/>
          </p15:clr>
        </p15:guide>
        <p15:guide id="5" orient="horz" pos="3984">
          <p15:clr>
            <a:srgbClr val="A4A3A4"/>
          </p15:clr>
        </p15:guide>
        <p15:guide id="6" orient="horz" pos="2496">
          <p15:clr>
            <a:srgbClr val="A4A3A4"/>
          </p15:clr>
        </p15:guide>
        <p15:guide id="7" pos="136">
          <p15:clr>
            <a:srgbClr val="A4A3A4"/>
          </p15:clr>
        </p15:guide>
        <p15:guide id="8" pos="816">
          <p15:clr>
            <a:srgbClr val="A4A3A4"/>
          </p15:clr>
        </p15:guide>
        <p15:guide id="9" pos="912">
          <p15:clr>
            <a:srgbClr val="A4A3A4"/>
          </p15:clr>
        </p15:guide>
        <p15:guide id="10" pos="2832">
          <p15:clr>
            <a:srgbClr val="A4A3A4"/>
          </p15:clr>
        </p15:guide>
        <p15:guide id="11" pos="3216" userDrawn="1">
          <p15:clr>
            <a:srgbClr val="A4A3A4"/>
          </p15:clr>
        </p15:guide>
        <p15:guide id="12" pos="4830">
          <p15:clr>
            <a:srgbClr val="A4A3A4"/>
          </p15:clr>
        </p15:guide>
        <p15:guide id="13" pos="56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orient="horz" pos="158">
          <p15:clr>
            <a:srgbClr val="A4A3A4"/>
          </p15:clr>
        </p15:guide>
        <p15:guide id="3" orient="horz" pos="5602">
          <p15:clr>
            <a:srgbClr val="A4A3A4"/>
          </p15:clr>
        </p15:guide>
        <p15:guide id="4" orient="horz" pos="317">
          <p15:clr>
            <a:srgbClr val="A4A3A4"/>
          </p15:clr>
        </p15:guide>
        <p15:guide id="5" orient="horz" pos="3061">
          <p15:clr>
            <a:srgbClr val="A4A3A4"/>
          </p15:clr>
        </p15:guide>
        <p15:guide id="6" orient="horz" pos="5488">
          <p15:clr>
            <a:srgbClr val="A4A3A4"/>
          </p15:clr>
        </p15:guide>
        <p15:guide id="7" pos="2160">
          <p15:clr>
            <a:srgbClr val="A4A3A4"/>
          </p15:clr>
        </p15:guide>
        <p15:guide id="8" pos="482">
          <p15:clr>
            <a:srgbClr val="A4A3A4"/>
          </p15:clr>
        </p15:guide>
        <p15:guide id="9" pos="406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uija Elomaa-Maenpaa" initials="TEM" lastIdx="4" clrIdx="0"/>
  <p:cmAuthor id="1" name="Jari Kaija" initials="JK" lastIdx="5" clrIdx="1">
    <p:extLst>
      <p:ext uri="{19B8F6BF-5375-455C-9EA6-DF929625EA0E}">
        <p15:presenceInfo xmlns:p15="http://schemas.microsoft.com/office/powerpoint/2012/main" userId="S-1-5-21-1832937852-2116575123-337272265-6463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92" autoAdjust="0"/>
    <p:restoredTop sz="93238" autoAdjust="0"/>
  </p:normalViewPr>
  <p:slideViewPr>
    <p:cSldViewPr snapToObjects="1" showGuides="1">
      <p:cViewPr varScale="1">
        <p:scale>
          <a:sx n="75" d="100"/>
          <a:sy n="75" d="100"/>
        </p:scale>
        <p:origin x="1186" y="48"/>
      </p:cViewPr>
      <p:guideLst>
        <p:guide orient="horz" pos="142"/>
        <p:guide orient="horz" pos="240"/>
        <p:guide orient="horz" pos="1008"/>
        <p:guide orient="horz" pos="2400"/>
        <p:guide orient="horz" pos="3984"/>
        <p:guide orient="horz" pos="2496"/>
        <p:guide pos="136"/>
        <p:guide pos="816"/>
        <p:guide pos="912"/>
        <p:guide pos="2832"/>
        <p:guide pos="3216"/>
        <p:guide pos="4830"/>
        <p:guide pos="5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>
        <p:scale>
          <a:sx n="100" d="100"/>
          <a:sy n="100" d="100"/>
        </p:scale>
        <p:origin x="-864" y="-58"/>
      </p:cViewPr>
      <p:guideLst>
        <p:guide orient="horz" pos="2880"/>
        <p:guide orient="horz" pos="158"/>
        <p:guide orient="horz" pos="5602"/>
        <p:guide orient="horz" pos="317"/>
        <p:guide orient="horz" pos="3061"/>
        <p:guide orient="horz" pos="5488"/>
        <p:guide pos="2160"/>
        <p:guide pos="482"/>
        <p:guide pos="406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08A75B-439E-4918-8947-9FFD527D5527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</dgm:pt>
    <dgm:pt modelId="{E7BE363C-6F33-4522-B34F-74E30693229F}">
      <dgm:prSet phldrT="[Text]"/>
      <dgm:spPr/>
      <dgm:t>
        <a:bodyPr/>
        <a:lstStyle/>
        <a:p>
          <a:r>
            <a:rPr lang="en-US" dirty="0" smtClean="0"/>
            <a:t>Responsive services</a:t>
          </a:r>
          <a:endParaRPr lang="en-US" dirty="0"/>
        </a:p>
      </dgm:t>
    </dgm:pt>
    <dgm:pt modelId="{23705443-6BA3-436E-898C-AAD978AFD3AB}" type="parTrans" cxnId="{EBBF8253-1E9C-4832-B3B1-C06CFCDB48DD}">
      <dgm:prSet/>
      <dgm:spPr/>
      <dgm:t>
        <a:bodyPr/>
        <a:lstStyle/>
        <a:p>
          <a:endParaRPr lang="en-US"/>
        </a:p>
      </dgm:t>
    </dgm:pt>
    <dgm:pt modelId="{F67F1A1C-195B-4066-BA51-424532F21CCE}" type="sibTrans" cxnId="{EBBF8253-1E9C-4832-B3B1-C06CFCDB48DD}">
      <dgm:prSet/>
      <dgm:spPr/>
      <dgm:t>
        <a:bodyPr/>
        <a:lstStyle/>
        <a:p>
          <a:endParaRPr lang="en-US"/>
        </a:p>
      </dgm:t>
    </dgm:pt>
    <dgm:pt modelId="{2F736006-C794-4904-B2CC-E092F2A6D7B1}">
      <dgm:prSet phldrT="[Text]"/>
      <dgm:spPr/>
      <dgm:t>
        <a:bodyPr/>
        <a:lstStyle/>
        <a:p>
          <a:r>
            <a:rPr lang="en-US" dirty="0" smtClean="0"/>
            <a:t>Advanced services</a:t>
          </a:r>
          <a:endParaRPr lang="en-US" dirty="0"/>
        </a:p>
      </dgm:t>
    </dgm:pt>
    <dgm:pt modelId="{9E548944-C0D9-4F0F-9A3C-2F7510C369D1}" type="parTrans" cxnId="{6683FB85-FF28-43A9-B6D3-33681BBC540B}">
      <dgm:prSet/>
      <dgm:spPr/>
      <dgm:t>
        <a:bodyPr/>
        <a:lstStyle/>
        <a:p>
          <a:endParaRPr lang="en-US"/>
        </a:p>
      </dgm:t>
    </dgm:pt>
    <dgm:pt modelId="{6D6FD2F6-CE44-4AC3-B8EC-22BB4CE88D55}" type="sibTrans" cxnId="{6683FB85-FF28-43A9-B6D3-33681BBC540B}">
      <dgm:prSet/>
      <dgm:spPr/>
      <dgm:t>
        <a:bodyPr/>
        <a:lstStyle/>
        <a:p>
          <a:endParaRPr lang="en-US"/>
        </a:p>
      </dgm:t>
    </dgm:pt>
    <dgm:pt modelId="{E1B54AAF-50E3-440D-A294-EC549274D343}">
      <dgm:prSet phldrT="[Text]"/>
      <dgm:spPr/>
      <dgm:t>
        <a:bodyPr/>
        <a:lstStyle/>
        <a:p>
          <a:r>
            <a:rPr lang="en-US" smtClean="0"/>
            <a:t>Value creating </a:t>
          </a:r>
          <a:r>
            <a:rPr lang="en-US" dirty="0" smtClean="0"/>
            <a:t>services</a:t>
          </a:r>
          <a:endParaRPr lang="en-US" dirty="0"/>
        </a:p>
      </dgm:t>
    </dgm:pt>
    <dgm:pt modelId="{269DC4B4-8CA2-48EC-A5B3-9E954E353F42}" type="parTrans" cxnId="{9E3852EC-AD95-425E-80AD-13967EE4F629}">
      <dgm:prSet/>
      <dgm:spPr/>
      <dgm:t>
        <a:bodyPr/>
        <a:lstStyle/>
        <a:p>
          <a:endParaRPr lang="en-US"/>
        </a:p>
      </dgm:t>
    </dgm:pt>
    <dgm:pt modelId="{14EE426D-CB1D-4438-B72C-C4AEEC239C66}" type="sibTrans" cxnId="{9E3852EC-AD95-425E-80AD-13967EE4F629}">
      <dgm:prSet/>
      <dgm:spPr/>
      <dgm:t>
        <a:bodyPr/>
        <a:lstStyle/>
        <a:p>
          <a:endParaRPr lang="en-US"/>
        </a:p>
      </dgm:t>
    </dgm:pt>
    <dgm:pt modelId="{3BCEB155-1A9B-4650-8F38-1F26C952299B}" type="pres">
      <dgm:prSet presAssocID="{1F08A75B-439E-4918-8947-9FFD527D5527}" presName="compositeShape" presStyleCnt="0">
        <dgm:presLayoutVars>
          <dgm:chMax val="7"/>
          <dgm:dir/>
          <dgm:resizeHandles val="exact"/>
        </dgm:presLayoutVars>
      </dgm:prSet>
      <dgm:spPr/>
    </dgm:pt>
    <dgm:pt modelId="{EB106C87-4DE1-4539-8D7C-5094917EA756}" type="pres">
      <dgm:prSet presAssocID="{1F08A75B-439E-4918-8947-9FFD527D5527}" presName="wedge1" presStyleLbl="node1" presStyleIdx="0" presStyleCnt="3"/>
      <dgm:spPr/>
      <dgm:t>
        <a:bodyPr/>
        <a:lstStyle/>
        <a:p>
          <a:endParaRPr lang="en-US"/>
        </a:p>
      </dgm:t>
    </dgm:pt>
    <dgm:pt modelId="{22B5F34E-DB44-497B-9201-BF97D47029F0}" type="pres">
      <dgm:prSet presAssocID="{1F08A75B-439E-4918-8947-9FFD527D5527}" presName="dummy1a" presStyleCnt="0"/>
      <dgm:spPr/>
    </dgm:pt>
    <dgm:pt modelId="{C208AAE5-1A35-49C6-9ACF-D944FDF8BA02}" type="pres">
      <dgm:prSet presAssocID="{1F08A75B-439E-4918-8947-9FFD527D5527}" presName="dummy1b" presStyleCnt="0"/>
      <dgm:spPr/>
    </dgm:pt>
    <dgm:pt modelId="{DF84249B-4E5A-450C-80BB-9917881EFA1A}" type="pres">
      <dgm:prSet presAssocID="{1F08A75B-439E-4918-8947-9FFD527D552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8526D-9B05-4711-B519-F5DFD2299145}" type="pres">
      <dgm:prSet presAssocID="{1F08A75B-439E-4918-8947-9FFD527D5527}" presName="wedge2" presStyleLbl="node1" presStyleIdx="1" presStyleCnt="3"/>
      <dgm:spPr/>
      <dgm:t>
        <a:bodyPr/>
        <a:lstStyle/>
        <a:p>
          <a:endParaRPr lang="en-US"/>
        </a:p>
      </dgm:t>
    </dgm:pt>
    <dgm:pt modelId="{C6A08653-91F4-4963-99C9-5FF72352C665}" type="pres">
      <dgm:prSet presAssocID="{1F08A75B-439E-4918-8947-9FFD527D5527}" presName="dummy2a" presStyleCnt="0"/>
      <dgm:spPr/>
    </dgm:pt>
    <dgm:pt modelId="{5D97B86F-E8D1-495B-A374-37A8CFF7A683}" type="pres">
      <dgm:prSet presAssocID="{1F08A75B-439E-4918-8947-9FFD527D5527}" presName="dummy2b" presStyleCnt="0"/>
      <dgm:spPr/>
    </dgm:pt>
    <dgm:pt modelId="{ABA3923B-B5F7-4E59-B0E7-5836BEFA9DB7}" type="pres">
      <dgm:prSet presAssocID="{1F08A75B-439E-4918-8947-9FFD527D552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3FC5F-F728-4946-8796-074850494EE9}" type="pres">
      <dgm:prSet presAssocID="{1F08A75B-439E-4918-8947-9FFD527D5527}" presName="wedge3" presStyleLbl="node1" presStyleIdx="2" presStyleCnt="3"/>
      <dgm:spPr/>
      <dgm:t>
        <a:bodyPr/>
        <a:lstStyle/>
        <a:p>
          <a:endParaRPr lang="en-US"/>
        </a:p>
      </dgm:t>
    </dgm:pt>
    <dgm:pt modelId="{0215556A-AE4D-40C2-8A86-053464649A24}" type="pres">
      <dgm:prSet presAssocID="{1F08A75B-439E-4918-8947-9FFD527D5527}" presName="dummy3a" presStyleCnt="0"/>
      <dgm:spPr/>
    </dgm:pt>
    <dgm:pt modelId="{475169B6-625C-4A00-936C-A1D295E2E7BF}" type="pres">
      <dgm:prSet presAssocID="{1F08A75B-439E-4918-8947-9FFD527D5527}" presName="dummy3b" presStyleCnt="0"/>
      <dgm:spPr/>
    </dgm:pt>
    <dgm:pt modelId="{F68629B8-F0A8-4F31-89A2-3ABF3BD9B326}" type="pres">
      <dgm:prSet presAssocID="{1F08A75B-439E-4918-8947-9FFD527D552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BF3B9-6399-4801-A27D-CB4510A198A6}" type="pres">
      <dgm:prSet presAssocID="{F67F1A1C-195B-4066-BA51-424532F21CCE}" presName="arrowWedge1" presStyleLbl="fgSibTrans2D1" presStyleIdx="0" presStyleCnt="3"/>
      <dgm:spPr/>
    </dgm:pt>
    <dgm:pt modelId="{041D191A-AE85-4921-9758-6FA501385121}" type="pres">
      <dgm:prSet presAssocID="{6D6FD2F6-CE44-4AC3-B8EC-22BB4CE88D55}" presName="arrowWedge2" presStyleLbl="fgSibTrans2D1" presStyleIdx="1" presStyleCnt="3"/>
      <dgm:spPr/>
    </dgm:pt>
    <dgm:pt modelId="{E33DAFC8-45FB-4251-A6AD-E5AC04D5C0E0}" type="pres">
      <dgm:prSet presAssocID="{14EE426D-CB1D-4438-B72C-C4AEEC239C66}" presName="arrowWedge3" presStyleLbl="fgSibTrans2D1" presStyleIdx="2" presStyleCnt="3"/>
      <dgm:spPr/>
    </dgm:pt>
  </dgm:ptLst>
  <dgm:cxnLst>
    <dgm:cxn modelId="{83AE746F-F02C-4B9F-81E8-459AAEFF5D72}" type="presOf" srcId="{2F736006-C794-4904-B2CC-E092F2A6D7B1}" destId="{9DE8526D-9B05-4711-B519-F5DFD2299145}" srcOrd="0" destOrd="0" presId="urn:microsoft.com/office/officeart/2005/8/layout/cycle8"/>
    <dgm:cxn modelId="{8A71B952-B54A-470F-9F76-6C2D01ED9CA3}" type="presOf" srcId="{2F736006-C794-4904-B2CC-E092F2A6D7B1}" destId="{ABA3923B-B5F7-4E59-B0E7-5836BEFA9DB7}" srcOrd="1" destOrd="0" presId="urn:microsoft.com/office/officeart/2005/8/layout/cycle8"/>
    <dgm:cxn modelId="{1A4B68D9-C050-43D6-B2DE-967A25244B25}" type="presOf" srcId="{E1B54AAF-50E3-440D-A294-EC549274D343}" destId="{F68629B8-F0A8-4F31-89A2-3ABF3BD9B326}" srcOrd="1" destOrd="0" presId="urn:microsoft.com/office/officeart/2005/8/layout/cycle8"/>
    <dgm:cxn modelId="{9C330EBA-2AC3-4845-B266-4017DBA93A68}" type="presOf" srcId="{E7BE363C-6F33-4522-B34F-74E30693229F}" destId="{DF84249B-4E5A-450C-80BB-9917881EFA1A}" srcOrd="1" destOrd="0" presId="urn:microsoft.com/office/officeart/2005/8/layout/cycle8"/>
    <dgm:cxn modelId="{9E3852EC-AD95-425E-80AD-13967EE4F629}" srcId="{1F08A75B-439E-4918-8947-9FFD527D5527}" destId="{E1B54AAF-50E3-440D-A294-EC549274D343}" srcOrd="2" destOrd="0" parTransId="{269DC4B4-8CA2-48EC-A5B3-9E954E353F42}" sibTransId="{14EE426D-CB1D-4438-B72C-C4AEEC239C66}"/>
    <dgm:cxn modelId="{FA6FAE4C-D77C-446A-BD02-3DE187C39EF2}" type="presOf" srcId="{1F08A75B-439E-4918-8947-9FFD527D5527}" destId="{3BCEB155-1A9B-4650-8F38-1F26C952299B}" srcOrd="0" destOrd="0" presId="urn:microsoft.com/office/officeart/2005/8/layout/cycle8"/>
    <dgm:cxn modelId="{F621EFE5-D8AA-4C4E-9563-AE2265E8B306}" type="presOf" srcId="{E7BE363C-6F33-4522-B34F-74E30693229F}" destId="{EB106C87-4DE1-4539-8D7C-5094917EA756}" srcOrd="0" destOrd="0" presId="urn:microsoft.com/office/officeart/2005/8/layout/cycle8"/>
    <dgm:cxn modelId="{6683FB85-FF28-43A9-B6D3-33681BBC540B}" srcId="{1F08A75B-439E-4918-8947-9FFD527D5527}" destId="{2F736006-C794-4904-B2CC-E092F2A6D7B1}" srcOrd="1" destOrd="0" parTransId="{9E548944-C0D9-4F0F-9A3C-2F7510C369D1}" sibTransId="{6D6FD2F6-CE44-4AC3-B8EC-22BB4CE88D55}"/>
    <dgm:cxn modelId="{A6FAE62E-C6D8-409F-95AC-3C6D0F9A3EF8}" type="presOf" srcId="{E1B54AAF-50E3-440D-A294-EC549274D343}" destId="{5603FC5F-F728-4946-8796-074850494EE9}" srcOrd="0" destOrd="0" presId="urn:microsoft.com/office/officeart/2005/8/layout/cycle8"/>
    <dgm:cxn modelId="{EBBF8253-1E9C-4832-B3B1-C06CFCDB48DD}" srcId="{1F08A75B-439E-4918-8947-9FFD527D5527}" destId="{E7BE363C-6F33-4522-B34F-74E30693229F}" srcOrd="0" destOrd="0" parTransId="{23705443-6BA3-436E-898C-AAD978AFD3AB}" sibTransId="{F67F1A1C-195B-4066-BA51-424532F21CCE}"/>
    <dgm:cxn modelId="{1FAAAFCD-DC97-46FA-8E3D-E3AF6CBE5669}" type="presParOf" srcId="{3BCEB155-1A9B-4650-8F38-1F26C952299B}" destId="{EB106C87-4DE1-4539-8D7C-5094917EA756}" srcOrd="0" destOrd="0" presId="urn:microsoft.com/office/officeart/2005/8/layout/cycle8"/>
    <dgm:cxn modelId="{9F3FC142-7DAA-4649-B1F9-0088D846519D}" type="presParOf" srcId="{3BCEB155-1A9B-4650-8F38-1F26C952299B}" destId="{22B5F34E-DB44-497B-9201-BF97D47029F0}" srcOrd="1" destOrd="0" presId="urn:microsoft.com/office/officeart/2005/8/layout/cycle8"/>
    <dgm:cxn modelId="{77972FB5-DE7F-4CF9-9C00-2C8F4E0D2C80}" type="presParOf" srcId="{3BCEB155-1A9B-4650-8F38-1F26C952299B}" destId="{C208AAE5-1A35-49C6-9ACF-D944FDF8BA02}" srcOrd="2" destOrd="0" presId="urn:microsoft.com/office/officeart/2005/8/layout/cycle8"/>
    <dgm:cxn modelId="{A2E26FC9-3A58-4411-95EF-D108BABD1DE0}" type="presParOf" srcId="{3BCEB155-1A9B-4650-8F38-1F26C952299B}" destId="{DF84249B-4E5A-450C-80BB-9917881EFA1A}" srcOrd="3" destOrd="0" presId="urn:microsoft.com/office/officeart/2005/8/layout/cycle8"/>
    <dgm:cxn modelId="{12F40D88-DD41-4595-ABFB-F8FDDB861B7A}" type="presParOf" srcId="{3BCEB155-1A9B-4650-8F38-1F26C952299B}" destId="{9DE8526D-9B05-4711-B519-F5DFD2299145}" srcOrd="4" destOrd="0" presId="urn:microsoft.com/office/officeart/2005/8/layout/cycle8"/>
    <dgm:cxn modelId="{99C26005-3633-4ABE-ACAC-AA3B498EB861}" type="presParOf" srcId="{3BCEB155-1A9B-4650-8F38-1F26C952299B}" destId="{C6A08653-91F4-4963-99C9-5FF72352C665}" srcOrd="5" destOrd="0" presId="urn:microsoft.com/office/officeart/2005/8/layout/cycle8"/>
    <dgm:cxn modelId="{492C48E6-5B56-44DC-B7C7-0BA35C575F95}" type="presParOf" srcId="{3BCEB155-1A9B-4650-8F38-1F26C952299B}" destId="{5D97B86F-E8D1-495B-A374-37A8CFF7A683}" srcOrd="6" destOrd="0" presId="urn:microsoft.com/office/officeart/2005/8/layout/cycle8"/>
    <dgm:cxn modelId="{95799F40-99F1-4A3A-9CA5-21ACA8AB24A8}" type="presParOf" srcId="{3BCEB155-1A9B-4650-8F38-1F26C952299B}" destId="{ABA3923B-B5F7-4E59-B0E7-5836BEFA9DB7}" srcOrd="7" destOrd="0" presId="urn:microsoft.com/office/officeart/2005/8/layout/cycle8"/>
    <dgm:cxn modelId="{D289BC09-B325-44DA-BAFC-216F5F535C45}" type="presParOf" srcId="{3BCEB155-1A9B-4650-8F38-1F26C952299B}" destId="{5603FC5F-F728-4946-8796-074850494EE9}" srcOrd="8" destOrd="0" presId="urn:microsoft.com/office/officeart/2005/8/layout/cycle8"/>
    <dgm:cxn modelId="{F5008816-E191-49B6-AF33-96D44EB4D0F2}" type="presParOf" srcId="{3BCEB155-1A9B-4650-8F38-1F26C952299B}" destId="{0215556A-AE4D-40C2-8A86-053464649A24}" srcOrd="9" destOrd="0" presId="urn:microsoft.com/office/officeart/2005/8/layout/cycle8"/>
    <dgm:cxn modelId="{B898630C-3D76-4703-81FF-03BFFDE9ADCD}" type="presParOf" srcId="{3BCEB155-1A9B-4650-8F38-1F26C952299B}" destId="{475169B6-625C-4A00-936C-A1D295E2E7BF}" srcOrd="10" destOrd="0" presId="urn:microsoft.com/office/officeart/2005/8/layout/cycle8"/>
    <dgm:cxn modelId="{2BCD5086-D169-4E1A-BAF5-9E49D048874B}" type="presParOf" srcId="{3BCEB155-1A9B-4650-8F38-1F26C952299B}" destId="{F68629B8-F0A8-4F31-89A2-3ABF3BD9B326}" srcOrd="11" destOrd="0" presId="urn:microsoft.com/office/officeart/2005/8/layout/cycle8"/>
    <dgm:cxn modelId="{3E96DA8F-92A6-44FF-9206-CE7F35DD8839}" type="presParOf" srcId="{3BCEB155-1A9B-4650-8F38-1F26C952299B}" destId="{F92BF3B9-6399-4801-A27D-CB4510A198A6}" srcOrd="12" destOrd="0" presId="urn:microsoft.com/office/officeart/2005/8/layout/cycle8"/>
    <dgm:cxn modelId="{0340AE91-EA81-4DDF-9B35-7967BEE9C158}" type="presParOf" srcId="{3BCEB155-1A9B-4650-8F38-1F26C952299B}" destId="{041D191A-AE85-4921-9758-6FA501385121}" srcOrd="13" destOrd="0" presId="urn:microsoft.com/office/officeart/2005/8/layout/cycle8"/>
    <dgm:cxn modelId="{06E9D665-EDA1-412D-B8DF-681B2B42A2D7}" type="presParOf" srcId="{3BCEB155-1A9B-4650-8F38-1F26C952299B}" destId="{E33DAFC8-45FB-4251-A6AD-E5AC04D5C0E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06C87-4DE1-4539-8D7C-5094917EA756}">
      <dsp:nvSpPr>
        <dsp:cNvPr id="0" name=""/>
        <dsp:cNvSpPr/>
      </dsp:nvSpPr>
      <dsp:spPr>
        <a:xfrm>
          <a:off x="1239777" y="299553"/>
          <a:ext cx="3871150" cy="3871150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Responsive services</a:t>
          </a:r>
          <a:endParaRPr lang="en-US" sz="2000" kern="1200" dirty="0"/>
        </a:p>
      </dsp:txBody>
      <dsp:txXfrm>
        <a:off x="3279965" y="1119868"/>
        <a:ext cx="1382553" cy="1152128"/>
      </dsp:txXfrm>
    </dsp:sp>
    <dsp:sp modelId="{9DE8526D-9B05-4711-B519-F5DFD2299145}">
      <dsp:nvSpPr>
        <dsp:cNvPr id="0" name=""/>
        <dsp:cNvSpPr/>
      </dsp:nvSpPr>
      <dsp:spPr>
        <a:xfrm>
          <a:off x="1160049" y="437808"/>
          <a:ext cx="3871150" cy="3871150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Advanced services</a:t>
          </a:r>
          <a:endParaRPr lang="en-US" sz="2000" kern="1200" dirty="0"/>
        </a:p>
      </dsp:txBody>
      <dsp:txXfrm>
        <a:off x="2081752" y="2949447"/>
        <a:ext cx="2073830" cy="1013872"/>
      </dsp:txXfrm>
    </dsp:sp>
    <dsp:sp modelId="{5603FC5F-F728-4946-8796-074850494EE9}">
      <dsp:nvSpPr>
        <dsp:cNvPr id="0" name=""/>
        <dsp:cNvSpPr/>
      </dsp:nvSpPr>
      <dsp:spPr>
        <a:xfrm>
          <a:off x="1080322" y="299553"/>
          <a:ext cx="3871150" cy="3871150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Value creating </a:t>
          </a:r>
          <a:r>
            <a:rPr lang="en-US" sz="2000" kern="1200" dirty="0" smtClean="0"/>
            <a:t>services</a:t>
          </a:r>
          <a:endParaRPr lang="en-US" sz="2000" kern="1200" dirty="0"/>
        </a:p>
      </dsp:txBody>
      <dsp:txXfrm>
        <a:off x="1528730" y="1119868"/>
        <a:ext cx="1382553" cy="1152128"/>
      </dsp:txXfrm>
    </dsp:sp>
    <dsp:sp modelId="{F92BF3B9-6399-4801-A27D-CB4510A198A6}">
      <dsp:nvSpPr>
        <dsp:cNvPr id="0" name=""/>
        <dsp:cNvSpPr/>
      </dsp:nvSpPr>
      <dsp:spPr>
        <a:xfrm>
          <a:off x="1000454" y="59910"/>
          <a:ext cx="4350435" cy="435043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D191A-AE85-4921-9758-6FA501385121}">
      <dsp:nvSpPr>
        <dsp:cNvPr id="0" name=""/>
        <dsp:cNvSpPr/>
      </dsp:nvSpPr>
      <dsp:spPr>
        <a:xfrm>
          <a:off x="920407" y="197921"/>
          <a:ext cx="4350435" cy="435043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DAFC8-45FB-4251-A6AD-E5AC04D5C0E0}">
      <dsp:nvSpPr>
        <dsp:cNvPr id="0" name=""/>
        <dsp:cNvSpPr/>
      </dsp:nvSpPr>
      <dsp:spPr>
        <a:xfrm>
          <a:off x="840360" y="59910"/>
          <a:ext cx="4350435" cy="435043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3B4F8-66DA-4759-BBCF-21143B03512C}" type="datetimeFigureOut">
              <a:rPr lang="de-DE" smtClean="0"/>
              <a:pPr/>
              <a:t>15.09.2015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F87EB-03CB-4160-AE11-2ACD444D5857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285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765175" y="250824"/>
            <a:ext cx="3101981" cy="2317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67156" y="250824"/>
            <a:ext cx="2586032" cy="2317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01B32B9-094B-402B-98EB-989925ADEEAB}" type="datetimeFigureOut">
              <a:rPr lang="de-DE" smtClean="0"/>
              <a:pPr/>
              <a:t>15.09.2015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65174" y="482544"/>
            <a:ext cx="5688013" cy="426601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65174" y="4864103"/>
            <a:ext cx="5688013" cy="3833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765174" y="8685213"/>
            <a:ext cx="2663826" cy="207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429001" y="8685213"/>
            <a:ext cx="3024188" cy="207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20CE3404-78B9-4819-95A6-F9D07B45CDE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76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482600"/>
            <a:ext cx="5688013" cy="42656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175BF-D7F5-40CD-844F-A2421065051F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4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238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482600"/>
            <a:ext cx="5688013" cy="42656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175BF-D7F5-40CD-844F-A2421065051F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5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61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955675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955675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955675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955675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13DB98-A28F-407E-8439-6DC1E8741230}" type="slidenum">
              <a:rPr lang="de-CH">
                <a:solidFill>
                  <a:schemeClr val="tx1"/>
                </a:solidFill>
              </a:rPr>
              <a:pPr eaLnBrk="1" hangingPunct="1"/>
              <a:t>10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171011" name="Rectangle 7"/>
          <p:cNvSpPr txBox="1">
            <a:spLocks noGrp="1" noChangeArrowheads="1"/>
          </p:cNvSpPr>
          <p:nvPr/>
        </p:nvSpPr>
        <p:spPr bwMode="auto">
          <a:xfrm>
            <a:off x="3678238" y="9431338"/>
            <a:ext cx="27638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55675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955675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955675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955675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955675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9E220B6-4F81-43B6-8091-960F74350409}" type="slidenum">
              <a:rPr lang="de-CH" sz="1000">
                <a:solidFill>
                  <a:schemeClr val="tx1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de-CH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1012" name="Rectangle 7"/>
          <p:cNvSpPr txBox="1">
            <a:spLocks noGrp="1" noChangeArrowheads="1"/>
          </p:cNvSpPr>
          <p:nvPr/>
        </p:nvSpPr>
        <p:spPr bwMode="auto">
          <a:xfrm>
            <a:off x="3678238" y="9431338"/>
            <a:ext cx="27638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55675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955675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955675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955675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955675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fld id="{7B44BB9E-E1FD-40FA-85B4-135B3A32E9EF}" type="slidenum">
              <a:rPr lang="de-CH" sz="1000">
                <a:solidFill>
                  <a:schemeClr val="tx1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t>10</a:t>
            </a:fld>
            <a:endParaRPr lang="de-CH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1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2687"/>
          </a:xfrm>
          <a:ln/>
        </p:spPr>
      </p:sp>
      <p:sp>
        <p:nvSpPr>
          <p:cNvPr id="171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8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62025" y="454025"/>
            <a:ext cx="5281613" cy="3960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Source: ABB Annual Report 2013:</a:t>
            </a:r>
          </a:p>
          <a:p>
            <a:endParaRPr lang="en-US" sz="10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 2013 Life-cycle services continued to be strong and recorded a moderate growth and we continued to refocus our portfolio towards higher value-added activities. Service revenues continued to grow but represented the same share of total division revenues as in 2012.</a:t>
            </a:r>
          </a:p>
          <a:p>
            <a:endParaRPr lang="en-US" sz="10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Revenues from service transactions are recognized as services are performed. For long-term service contracts, revenues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are recognized on a straight-line basis over the term of the contract or, if the performance pattern is other than </a:t>
            </a:r>
            <a:r>
              <a:rPr lang="en-US" sz="10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straightline</a:t>
            </a:r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as the services are provided. Service revenues reflect revenues earned from the Company’s activities in providing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services to customers primarily subsequent to the sale and delivery of a product or complete system. Such revenues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consist of maintenance-type contracts, field service activities that include personnel and accompanying spare parts, and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installation and commissioning of products as a stand-alone service or as part of a service contract.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175BF-D7F5-40CD-844F-A242106505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43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482600"/>
            <a:ext cx="5688013" cy="42656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89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28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3" y="6568154"/>
            <a:ext cx="720000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8B7D7155-0BFF-475F-BD39-F01AB8DE391B}" type="datetime4">
              <a:rPr lang="en-US" smtClean="0"/>
              <a:t>September 15, 2015</a:t>
            </a:fld>
            <a:endParaRPr lang="en-US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36000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0824"/>
            <a:ext cx="8709045" cy="3717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28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19" name="Datumsplatzhalter 6"/>
          <p:cNvSpPr>
            <a:spLocks noGrp="1"/>
          </p:cNvSpPr>
          <p:nvPr>
            <p:ph type="dt" sz="half" idx="16"/>
          </p:nvPr>
        </p:nvSpPr>
        <p:spPr>
          <a:xfrm>
            <a:off x="207943" y="6568154"/>
            <a:ext cx="720000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8B7D7155-0BFF-475F-BD39-F01AB8DE391B}" type="datetime4">
              <a:rPr lang="en-US" smtClean="0"/>
              <a:t>September 15, 2015</a:t>
            </a:fld>
            <a:endParaRPr lang="en-US" dirty="0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36000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28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23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3" y="6568154"/>
            <a:ext cx="720000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8B7D7155-0BFF-475F-BD39-F01AB8DE391B}" type="datetime4">
              <a:rPr lang="en-US" smtClean="0"/>
              <a:t>September 15, 2015</a:t>
            </a:fld>
            <a:endParaRPr lang="en-US" dirty="0"/>
          </a:p>
        </p:txBody>
      </p:sp>
      <p:sp>
        <p:nvSpPr>
          <p:cNvPr id="24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36000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28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1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3" y="6568154"/>
            <a:ext cx="720000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8B7D7155-0BFF-475F-BD39-F01AB8DE391B}" type="datetime4">
              <a:rPr lang="en-US" smtClean="0"/>
              <a:t>September 15, 2015</a:t>
            </a:fld>
            <a:endParaRPr lang="en-US" dirty="0"/>
          </a:p>
        </p:txBody>
      </p:sp>
      <p:sp>
        <p:nvSpPr>
          <p:cNvPr id="1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36000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5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28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19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3" y="6568154"/>
            <a:ext cx="720000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8B7D7155-0BFF-475F-BD39-F01AB8DE391B}" type="datetime4">
              <a:rPr lang="en-US" smtClean="0"/>
              <a:t>September 15, 2015</a:t>
            </a:fld>
            <a:endParaRPr lang="en-US" dirty="0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36000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>
              <a:buClr>
                <a:schemeClr val="accent1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</a:endParaRPr>
          </a:p>
        </p:txBody>
      </p:sp>
      <p:grpSp>
        <p:nvGrpSpPr>
          <p:cNvPr id="512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October 24, 2013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800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938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28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12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3" y="6568154"/>
            <a:ext cx="720000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8B7D7155-0BFF-475F-BD39-F01AB8DE391B}" type="datetime4">
              <a:rPr lang="en-US" smtClean="0"/>
              <a:t>September 15, 2015</a:t>
            </a:fld>
            <a:endParaRPr lang="en-US" dirty="0"/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36000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October 24, 2013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800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938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October 24, 2013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800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49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476376" y="1592264"/>
            <a:ext cx="6191250" cy="460851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© PA Service </a:t>
            </a:r>
          </a:p>
          <a:p>
            <a:pPr>
              <a:defRPr/>
            </a:pPr>
            <a:r>
              <a:rPr lang="en-US" dirty="0"/>
              <a:t>Slide </a:t>
            </a:r>
            <a:fld id="{FC8B1106-D55A-4107-B0E5-6C60F4C3DA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columns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2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73" tIns="71973" rIns="71973" bIns="71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80" fontAlgn="auto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5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C4CB54C4-F29A-4AC9-A36A-025D1E76F49D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September 15, 2015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696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9141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8" name="Rectangle 1"/>
          <p:cNvSpPr/>
          <p:nvPr userDrawn="1"/>
        </p:nvSpPr>
        <p:spPr bwMode="auto">
          <a:xfrm>
            <a:off x="336391" y="1720736"/>
            <a:ext cx="1993392" cy="3685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 fontAlgn="auto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9" name="Rectangle 1"/>
          <p:cNvSpPr/>
          <p:nvPr userDrawn="1"/>
        </p:nvSpPr>
        <p:spPr bwMode="auto">
          <a:xfrm>
            <a:off x="2495667" y="1720736"/>
            <a:ext cx="1993392" cy="3685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 fontAlgn="auto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0" name="Rectangle 1"/>
          <p:cNvSpPr/>
          <p:nvPr userDrawn="1"/>
        </p:nvSpPr>
        <p:spPr bwMode="auto">
          <a:xfrm>
            <a:off x="4654943" y="1720736"/>
            <a:ext cx="1993392" cy="3685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 fontAlgn="auto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1" name="Rectangle 1"/>
          <p:cNvSpPr/>
          <p:nvPr userDrawn="1"/>
        </p:nvSpPr>
        <p:spPr bwMode="auto">
          <a:xfrm>
            <a:off x="6814218" y="1720736"/>
            <a:ext cx="1993392" cy="3685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 fontAlgn="auto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7" name="Pentagon 44"/>
          <p:cNvSpPr/>
          <p:nvPr userDrawn="1"/>
        </p:nvSpPr>
        <p:spPr bwMode="gray">
          <a:xfrm>
            <a:off x="336391" y="5531911"/>
            <a:ext cx="8483610" cy="539875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6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336391" y="5530417"/>
            <a:ext cx="8485632" cy="541369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algn="ctr" defTabSz="914180" rtl="0" eaLnBrk="1" latinLnBrk="0" hangingPunct="1">
              <a:defRPr lang="en-US" sz="16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/>
            <a:r>
              <a:rPr lang="en-US" noProof="0" dirty="0" smtClean="0"/>
              <a:t>Take away message</a:t>
            </a:r>
            <a:endParaRPr lang="en-US" noProof="0" dirty="0"/>
          </a:p>
        </p:txBody>
      </p:sp>
      <p:sp>
        <p:nvSpPr>
          <p:cNvPr id="37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36392" y="1720737"/>
            <a:ext cx="1993391" cy="3685032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8" name="Textplatzhalter 5"/>
          <p:cNvSpPr>
            <a:spLocks noGrp="1"/>
          </p:cNvSpPr>
          <p:nvPr>
            <p:ph type="body" sz="quarter" idx="26" hasCustomPrompt="1"/>
          </p:nvPr>
        </p:nvSpPr>
        <p:spPr>
          <a:xfrm>
            <a:off x="2495668" y="1720737"/>
            <a:ext cx="1993391" cy="3685032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9" name="Textplatzhalt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654944" y="1720737"/>
            <a:ext cx="1993391" cy="3685032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4" name="Textplatzhalt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814219" y="1720737"/>
            <a:ext cx="1993391" cy="3685032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cxnSp>
        <p:nvCxnSpPr>
          <p:cNvPr id="32" name="Gerade Verbindung 38"/>
          <p:cNvCxnSpPr/>
          <p:nvPr userDrawn="1"/>
        </p:nvCxnSpPr>
        <p:spPr bwMode="gray">
          <a:xfrm>
            <a:off x="578709" y="2259992"/>
            <a:ext cx="1508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8"/>
          <p:cNvCxnSpPr/>
          <p:nvPr userDrawn="1"/>
        </p:nvCxnSpPr>
        <p:spPr bwMode="gray">
          <a:xfrm>
            <a:off x="2737984" y="2260736"/>
            <a:ext cx="1508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8"/>
          <p:cNvCxnSpPr/>
          <p:nvPr userDrawn="1"/>
        </p:nvCxnSpPr>
        <p:spPr bwMode="gray">
          <a:xfrm>
            <a:off x="4897260" y="2260736"/>
            <a:ext cx="1508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8"/>
          <p:cNvCxnSpPr/>
          <p:nvPr userDrawn="1"/>
        </p:nvCxnSpPr>
        <p:spPr bwMode="gray">
          <a:xfrm>
            <a:off x="7056535" y="2260736"/>
            <a:ext cx="1508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6391" y="1720736"/>
            <a:ext cx="19933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6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41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495667" y="1720736"/>
            <a:ext cx="19933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6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42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54943" y="1720736"/>
            <a:ext cx="19933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6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43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814218" y="1720736"/>
            <a:ext cx="19933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6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7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2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73" tIns="71973" rIns="71973" bIns="71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80" fontAlgn="auto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5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C4CB54C4-F29A-4AC9-A36A-025D1E76F49D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September 15, 2015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696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9141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8" name="Rectangle 1"/>
          <p:cNvSpPr/>
          <p:nvPr userDrawn="1"/>
        </p:nvSpPr>
        <p:spPr bwMode="auto">
          <a:xfrm>
            <a:off x="336391" y="1720736"/>
            <a:ext cx="1993392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 fontAlgn="auto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9" name="Rectangle 1"/>
          <p:cNvSpPr/>
          <p:nvPr userDrawn="1"/>
        </p:nvSpPr>
        <p:spPr bwMode="auto">
          <a:xfrm>
            <a:off x="2495667" y="1720736"/>
            <a:ext cx="1993392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 fontAlgn="auto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0" name="Rectangle 1"/>
          <p:cNvSpPr/>
          <p:nvPr userDrawn="1"/>
        </p:nvSpPr>
        <p:spPr bwMode="auto">
          <a:xfrm>
            <a:off x="4654943" y="1720736"/>
            <a:ext cx="1993392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 fontAlgn="auto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1" name="Rectangle 1"/>
          <p:cNvSpPr/>
          <p:nvPr userDrawn="1"/>
        </p:nvSpPr>
        <p:spPr bwMode="auto">
          <a:xfrm>
            <a:off x="6814218" y="1720736"/>
            <a:ext cx="1993392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 fontAlgn="auto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36392" y="1720736"/>
            <a:ext cx="1993391" cy="43510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6" name="Textplatzhalter 5"/>
          <p:cNvSpPr>
            <a:spLocks noGrp="1"/>
          </p:cNvSpPr>
          <p:nvPr>
            <p:ph type="body" sz="quarter" idx="26" hasCustomPrompt="1"/>
          </p:nvPr>
        </p:nvSpPr>
        <p:spPr>
          <a:xfrm>
            <a:off x="2495668" y="1720736"/>
            <a:ext cx="1993391" cy="43510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7" name="Textplatzhalt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654944" y="1720736"/>
            <a:ext cx="1993391" cy="43510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8" name="Textplatzhalt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814219" y="1720736"/>
            <a:ext cx="1993391" cy="43510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cxnSp>
        <p:nvCxnSpPr>
          <p:cNvPr id="32" name="Gerade Verbindung 38"/>
          <p:cNvCxnSpPr/>
          <p:nvPr userDrawn="1"/>
        </p:nvCxnSpPr>
        <p:spPr bwMode="gray">
          <a:xfrm>
            <a:off x="578709" y="2259992"/>
            <a:ext cx="1508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8"/>
          <p:cNvCxnSpPr/>
          <p:nvPr userDrawn="1"/>
        </p:nvCxnSpPr>
        <p:spPr bwMode="gray">
          <a:xfrm>
            <a:off x="2737984" y="2260736"/>
            <a:ext cx="1508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8"/>
          <p:cNvCxnSpPr/>
          <p:nvPr userDrawn="1"/>
        </p:nvCxnSpPr>
        <p:spPr bwMode="gray">
          <a:xfrm>
            <a:off x="4897260" y="2260736"/>
            <a:ext cx="1508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8"/>
          <p:cNvCxnSpPr/>
          <p:nvPr userDrawn="1"/>
        </p:nvCxnSpPr>
        <p:spPr bwMode="gray">
          <a:xfrm>
            <a:off x="7056535" y="2260736"/>
            <a:ext cx="1508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6391" y="1720736"/>
            <a:ext cx="19933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6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41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495667" y="1720736"/>
            <a:ext cx="19933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6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42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54943" y="1720736"/>
            <a:ext cx="19933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6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43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814218" y="1720736"/>
            <a:ext cx="19933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6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23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9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72669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lue title-boxes &amp; 3 text boxes &amp; image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3"/>
          <p:cNvSpPr/>
          <p:nvPr userDrawn="1"/>
        </p:nvSpPr>
        <p:spPr bwMode="gray">
          <a:xfrm>
            <a:off x="215900" y="1592263"/>
            <a:ext cx="8712200" cy="46085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anchor="ctr"/>
          <a:lstStyle/>
          <a:p>
            <a:pPr algn="ctr" defTabSz="914180" eaLnBrk="1" fontAlgn="auto" hangingPunct="1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defRPr/>
            </a:pPr>
            <a:endParaRPr lang="en-US" sz="15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" name="Rectangle 1"/>
          <p:cNvSpPr/>
          <p:nvPr userDrawn="1"/>
        </p:nvSpPr>
        <p:spPr bwMode="auto">
          <a:xfrm>
            <a:off x="336550" y="4257675"/>
            <a:ext cx="1014413" cy="11509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180" eaLnBrk="1" fontAlgn="auto" hangingPunct="1"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defRPr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16" name="Rectangle 1"/>
          <p:cNvSpPr/>
          <p:nvPr userDrawn="1"/>
        </p:nvSpPr>
        <p:spPr bwMode="auto">
          <a:xfrm>
            <a:off x="336550" y="2989263"/>
            <a:ext cx="1014413" cy="11509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180" eaLnBrk="1" fontAlgn="auto" hangingPunct="1"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defRPr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17" name="Rectangle 1"/>
          <p:cNvSpPr/>
          <p:nvPr userDrawn="1"/>
        </p:nvSpPr>
        <p:spPr bwMode="auto">
          <a:xfrm>
            <a:off x="336550" y="1720850"/>
            <a:ext cx="1014413" cy="11525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180" eaLnBrk="1" fontAlgn="auto" hangingPunct="1"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defRPr/>
            </a:pPr>
            <a:endParaRPr lang="en-US" sz="1600" dirty="0">
              <a:solidFill>
                <a:srgbClr val="002897"/>
              </a:solidFill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1566863" y="1720850"/>
            <a:ext cx="4343400" cy="1152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872" tIns="60437" rIns="60437" bIns="60437" anchor="ctr"/>
          <a:lstStyle/>
          <a:p>
            <a:pPr defTabSz="914180" eaLnBrk="1" fontAlgn="auto" hangingPunct="1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defRPr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9" name="Rectangle 1"/>
          <p:cNvSpPr/>
          <p:nvPr userDrawn="1"/>
        </p:nvSpPr>
        <p:spPr bwMode="auto">
          <a:xfrm>
            <a:off x="1566863" y="2990850"/>
            <a:ext cx="4343400" cy="11493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872" tIns="60437" rIns="60437" bIns="60437" anchor="ctr"/>
          <a:lstStyle/>
          <a:p>
            <a:pPr defTabSz="914180" eaLnBrk="1" fontAlgn="auto" hangingPunct="1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defRPr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0" name="Rectangle 1"/>
          <p:cNvSpPr/>
          <p:nvPr userDrawn="1"/>
        </p:nvSpPr>
        <p:spPr bwMode="auto">
          <a:xfrm>
            <a:off x="1566863" y="4257675"/>
            <a:ext cx="4343400" cy="11509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872" tIns="60437" rIns="60437" bIns="60437" anchor="ctr"/>
          <a:lstStyle/>
          <a:p>
            <a:pPr defTabSz="914180" eaLnBrk="1" fontAlgn="auto" hangingPunct="1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defRPr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21" name="Pentagon 20"/>
          <p:cNvSpPr/>
          <p:nvPr userDrawn="1"/>
        </p:nvSpPr>
        <p:spPr bwMode="gray">
          <a:xfrm>
            <a:off x="336550" y="5532438"/>
            <a:ext cx="8483600" cy="539750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437" tIns="60437" rIns="60437" bIns="60437" anchor="ctr"/>
          <a:lstStyle/>
          <a:p>
            <a:pPr algn="ctr" defTabSz="9141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2" name="Rectangle 1"/>
          <p:cNvSpPr/>
          <p:nvPr userDrawn="1"/>
        </p:nvSpPr>
        <p:spPr bwMode="auto">
          <a:xfrm>
            <a:off x="6129338" y="1720850"/>
            <a:ext cx="2678112" cy="368458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1983" anchor="ctr"/>
          <a:lstStyle/>
          <a:p>
            <a:pPr algn="ctr" defTabSz="914180" eaLnBrk="1" fontAlgn="auto" hangingPunct="1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defRPr/>
            </a:pPr>
            <a:endParaRPr lang="de-DE" sz="1600" dirty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36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36388" y="1716430"/>
            <a:ext cx="1014127" cy="1152144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914180" rtl="0" eaLnBrk="1" latinLnBrk="0" hangingPunct="1">
              <a:buClr>
                <a:schemeClr val="tx2"/>
              </a:buClr>
              <a:buSzPct val="70000"/>
              <a:defRPr lang="en-US" sz="1600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336391" y="2988771"/>
            <a:ext cx="1014127" cy="1152144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914180" rtl="0" eaLnBrk="1" latinLnBrk="0" hangingPunct="1">
              <a:buClr>
                <a:schemeClr val="tx2"/>
              </a:buClr>
              <a:buSzPct val="70000"/>
              <a:defRPr lang="en-US" sz="1600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platzhalter 3"/>
          <p:cNvSpPr>
            <a:spLocks noGrp="1"/>
          </p:cNvSpPr>
          <p:nvPr>
            <p:ph type="body" sz="quarter" idx="21"/>
          </p:nvPr>
        </p:nvSpPr>
        <p:spPr>
          <a:xfrm>
            <a:off x="336391" y="4256951"/>
            <a:ext cx="1014127" cy="1152144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914180" rtl="0" eaLnBrk="1" latinLnBrk="0" hangingPunct="1">
              <a:buClr>
                <a:schemeClr val="tx2"/>
              </a:buClr>
              <a:buSzPct val="70000"/>
              <a:defRPr lang="en-US" sz="1600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0" y="692696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9141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3" name="Textplatzhalter 10"/>
          <p:cNvSpPr>
            <a:spLocks noGrp="1"/>
          </p:cNvSpPr>
          <p:nvPr>
            <p:ph type="body" sz="quarter" idx="22"/>
          </p:nvPr>
        </p:nvSpPr>
        <p:spPr>
          <a:xfrm>
            <a:off x="336391" y="5530417"/>
            <a:ext cx="8485632" cy="541369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algn="ctr" defTabSz="914180" rtl="0" eaLnBrk="1" latinLnBrk="0" hangingPunct="1">
              <a:defRPr lang="en-US" sz="16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0" name="Bildplatzhalter 27"/>
          <p:cNvSpPr>
            <a:spLocks noGrp="1"/>
          </p:cNvSpPr>
          <p:nvPr>
            <p:ph type="pic" sz="quarter" idx="20"/>
          </p:nvPr>
        </p:nvSpPr>
        <p:spPr>
          <a:xfrm>
            <a:off x="6129209" y="1720736"/>
            <a:ext cx="2681430" cy="3685032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31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1566514" y="1720737"/>
            <a:ext cx="4343400" cy="115199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platzhalter 5"/>
          <p:cNvSpPr>
            <a:spLocks noGrp="1"/>
          </p:cNvSpPr>
          <p:nvPr>
            <p:ph type="body" sz="quarter" idx="23"/>
          </p:nvPr>
        </p:nvSpPr>
        <p:spPr>
          <a:xfrm>
            <a:off x="1566514" y="2987584"/>
            <a:ext cx="4343400" cy="115199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platzhalter 5"/>
          <p:cNvSpPr>
            <a:spLocks noGrp="1"/>
          </p:cNvSpPr>
          <p:nvPr>
            <p:ph type="body" sz="quarter" idx="24"/>
          </p:nvPr>
        </p:nvSpPr>
        <p:spPr>
          <a:xfrm>
            <a:off x="1566514" y="4257096"/>
            <a:ext cx="4343400" cy="115199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9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3" name="Date Placeholder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C398CB-2E4B-480F-8FCD-A94A7ABBFE63}" type="datetime4">
              <a:rPr lang="en-US"/>
              <a:pPr>
                <a:defRPr/>
              </a:pPr>
              <a:t>September 15,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2520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&amp; image &amp; small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3"/>
          <p:cNvSpPr/>
          <p:nvPr userDrawn="1"/>
        </p:nvSpPr>
        <p:spPr bwMode="gray">
          <a:xfrm>
            <a:off x="215900" y="1592263"/>
            <a:ext cx="8712200" cy="46085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anchor="ctr"/>
          <a:lstStyle/>
          <a:p>
            <a:pPr algn="ctr" defTabSz="914180" eaLnBrk="1" fontAlgn="auto" hangingPunct="1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defRPr/>
            </a:pPr>
            <a:endParaRPr lang="en-US" sz="15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Rectangle 1"/>
          <p:cNvSpPr/>
          <p:nvPr userDrawn="1"/>
        </p:nvSpPr>
        <p:spPr bwMode="auto">
          <a:xfrm>
            <a:off x="4679950" y="1720850"/>
            <a:ext cx="4127500" cy="4351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1142" tIns="611853" rIns="241142" bIns="71983"/>
          <a:lstStyle/>
          <a:p>
            <a:pPr defTabSz="914180" eaLnBrk="1" fontAlgn="auto" hangingPunct="1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defRPr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1" name="Rectangle 1"/>
          <p:cNvSpPr/>
          <p:nvPr userDrawn="1"/>
        </p:nvSpPr>
        <p:spPr bwMode="auto">
          <a:xfrm>
            <a:off x="336550" y="1720850"/>
            <a:ext cx="4127500" cy="368458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1142" tIns="611853" rIns="241142" bIns="71983"/>
          <a:lstStyle/>
          <a:p>
            <a:pPr defTabSz="914180" eaLnBrk="1" fontAlgn="auto" hangingPunct="1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defRPr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2" name="Pentagon 44"/>
          <p:cNvSpPr/>
          <p:nvPr userDrawn="1"/>
        </p:nvSpPr>
        <p:spPr bwMode="gray">
          <a:xfrm>
            <a:off x="336550" y="5532438"/>
            <a:ext cx="4124325" cy="539750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437" tIns="60437" rIns="60437" bIns="60437" anchor="ctr"/>
          <a:lstStyle/>
          <a:p>
            <a:pPr algn="ctr" defTabSz="9141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FFFF"/>
              </a:solidFill>
            </a:endParaRPr>
          </a:p>
        </p:txBody>
      </p:sp>
      <p:cxnSp>
        <p:nvCxnSpPr>
          <p:cNvPr id="13" name="Gerade Verbindung 38"/>
          <p:cNvCxnSpPr/>
          <p:nvPr userDrawn="1"/>
        </p:nvCxnSpPr>
        <p:spPr bwMode="gray">
          <a:xfrm>
            <a:off x="569913" y="2260600"/>
            <a:ext cx="3657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0" y="692696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9141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Bildplatzhalter 27"/>
          <p:cNvSpPr>
            <a:spLocks noGrp="1"/>
          </p:cNvSpPr>
          <p:nvPr>
            <p:ph type="pic" sz="quarter" idx="20"/>
          </p:nvPr>
        </p:nvSpPr>
        <p:spPr>
          <a:xfrm>
            <a:off x="4683665" y="1720736"/>
            <a:ext cx="4123944" cy="4352544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19"/>
          </p:nvPr>
        </p:nvSpPr>
        <p:spPr>
          <a:xfrm>
            <a:off x="336391" y="5530417"/>
            <a:ext cx="4123944" cy="541369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algn="ctr" defTabSz="914180" rtl="0" eaLnBrk="1" latinLnBrk="0" hangingPunct="1">
              <a:defRPr lang="en-US" sz="16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25"/>
          </p:nvPr>
        </p:nvSpPr>
        <p:spPr>
          <a:xfrm>
            <a:off x="336391" y="1720737"/>
            <a:ext cx="4127609" cy="3685032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36391" y="1720736"/>
            <a:ext cx="4123944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6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9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5BA908F-B5DD-4761-BCA2-14ED9B9427D5}" type="datetime4">
              <a:rPr lang="en-US"/>
              <a:pPr>
                <a:defRPr/>
              </a:pPr>
              <a:t>September 15,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8500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smtClean="0"/>
          </a:p>
          <a:p>
            <a:r>
              <a:rPr lang="en-US" smtClean="0"/>
              <a:t>© ABB LPCP – For internal use only </a:t>
            </a:r>
          </a:p>
          <a:p>
            <a:fld id="{BBDF4EA6-94AB-4F3F-A24A-C9EE181163B4}" type="datetime4">
              <a:rPr lang="en-US" smtClean="0"/>
              <a:pPr/>
              <a:t>September 15, 2015</a:t>
            </a:fld>
            <a:r>
              <a:rPr lang="en-US" smtClean="0"/>
              <a:t> | Slide </a:t>
            </a:r>
            <a:fld id="{A60371AE-EBF8-4F90-BD42-25153ADCF0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580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5425"/>
            <a:ext cx="8713787" cy="3602038"/>
          </a:xfrm>
          <a:prstGeom prst="rect">
            <a:avLst/>
          </a:prstGeom>
          <a:noFill/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5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28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3" y="6568154"/>
            <a:ext cx="720000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8B7D7155-0BFF-475F-BD39-F01AB8DE391B}" type="datetime4">
              <a:rPr lang="en-US" smtClean="0"/>
              <a:t>September 15, 2015</a:t>
            </a:fld>
            <a:endParaRPr lang="en-US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36000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5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54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de-DE" dirty="0" smtClean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28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3" y="6568154"/>
            <a:ext cx="720000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8B7D7155-0BFF-475F-BD39-F01AB8DE391B}" type="datetime4">
              <a:rPr lang="en-US" smtClean="0"/>
              <a:t>September 15, 2015</a:t>
            </a:fld>
            <a:endParaRPr lang="en-US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36000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5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endParaRPr lang="de-DE" dirty="0"/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>
              <a:buClr>
                <a:schemeClr val="accent1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5425"/>
            <a:ext cx="8713787" cy="3602038"/>
          </a:xfrm>
          <a:prstGeom prst="rect">
            <a:avLst/>
          </a:prstGeom>
          <a:noFill/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5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54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28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6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3" y="6568154"/>
            <a:ext cx="720000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8B7D7155-0BFF-475F-BD39-F01AB8DE391B}" type="datetime4">
              <a:rPr lang="en-US" smtClean="0"/>
              <a:t>September 15, 2015</a:t>
            </a:fld>
            <a:endParaRPr lang="en-US" dirty="0"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36000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54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de-DE" dirty="0" smtClean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28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13" name="Datumsplatzhalter 6"/>
          <p:cNvSpPr>
            <a:spLocks noGrp="1"/>
          </p:cNvSpPr>
          <p:nvPr>
            <p:ph type="dt" sz="half" idx="12"/>
          </p:nvPr>
        </p:nvSpPr>
        <p:spPr>
          <a:xfrm>
            <a:off x="207943" y="6568154"/>
            <a:ext cx="720000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8B7D7155-0BFF-475F-BD39-F01AB8DE391B}" type="datetime4">
              <a:rPr lang="en-US" smtClean="0"/>
              <a:t>September 15, 2015</a:t>
            </a:fld>
            <a:endParaRPr lang="en-US" dirty="0"/>
          </a:p>
        </p:txBody>
      </p:sp>
      <p:sp>
        <p:nvSpPr>
          <p:cNvPr id="14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36000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5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endParaRPr lang="de-DE" dirty="0"/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>
              <a:buClr>
                <a:schemeClr val="accent1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5425"/>
            <a:ext cx="8713787" cy="3602038"/>
          </a:xfrm>
          <a:prstGeom prst="rect">
            <a:avLst/>
          </a:prstGeom>
          <a:noFill/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5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54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de-DE" dirty="0" smtClean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Click to edit Master text styles</a:t>
            </a:r>
          </a:p>
          <a:p>
            <a:pPr marL="179388" marR="0" lvl="1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Second level</a:t>
            </a:r>
          </a:p>
          <a:p>
            <a:pPr marL="179388" marR="0" lvl="2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Third level</a:t>
            </a:r>
          </a:p>
          <a:p>
            <a:pPr marL="179388" marR="0" lvl="3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Fourth level</a:t>
            </a:r>
          </a:p>
          <a:p>
            <a:pPr marL="179388" marR="0" lvl="4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28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19" name="Datumsplatzhalter 6"/>
          <p:cNvSpPr>
            <a:spLocks noGrp="1"/>
          </p:cNvSpPr>
          <p:nvPr>
            <p:ph type="dt" sz="half" idx="15"/>
          </p:nvPr>
        </p:nvSpPr>
        <p:spPr>
          <a:xfrm>
            <a:off x="207943" y="6568154"/>
            <a:ext cx="720000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8B7D7155-0BFF-475F-BD39-F01AB8DE391B}" type="datetime4">
              <a:rPr lang="en-US" smtClean="0"/>
              <a:t>September 15, 2015</a:t>
            </a:fld>
            <a:endParaRPr lang="en-US" dirty="0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36000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5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endParaRPr lang="de-DE" dirty="0"/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0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28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21" name="Datumsplatzhalter 6"/>
          <p:cNvSpPr>
            <a:spLocks noGrp="1"/>
          </p:cNvSpPr>
          <p:nvPr>
            <p:ph type="dt" sz="half" idx="15"/>
          </p:nvPr>
        </p:nvSpPr>
        <p:spPr>
          <a:xfrm>
            <a:off x="207943" y="6568154"/>
            <a:ext cx="720000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8B7D7155-0BFF-475F-BD39-F01AB8DE391B}" type="datetime4">
              <a:rPr lang="en-US" smtClean="0"/>
              <a:t>September 15, 2015</a:t>
            </a:fld>
            <a:endParaRPr lang="en-US" dirty="0"/>
          </a:p>
        </p:txBody>
      </p:sp>
      <p:sp>
        <p:nvSpPr>
          <p:cNvPr id="22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36000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>
              <a:buClr>
                <a:schemeClr val="accent1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28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23" name="Datumsplatzhalter 6"/>
          <p:cNvSpPr>
            <a:spLocks noGrp="1"/>
          </p:cNvSpPr>
          <p:nvPr>
            <p:ph type="dt" sz="half" idx="15"/>
          </p:nvPr>
        </p:nvSpPr>
        <p:spPr>
          <a:xfrm>
            <a:off x="207943" y="6568154"/>
            <a:ext cx="720000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8B7D7155-0BFF-475F-BD39-F01AB8DE391B}" type="datetime4">
              <a:rPr lang="en-US" smtClean="0"/>
              <a:t>September 15, 2015</a:t>
            </a:fld>
            <a:endParaRPr lang="en-US" dirty="0"/>
          </a:p>
        </p:txBody>
      </p:sp>
      <p:sp>
        <p:nvSpPr>
          <p:cNvPr id="24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36000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/>
        </p:nvPicPr>
        <p:blipFill>
          <a:blip r:embed="rId29"/>
          <a:srcRect l="62511"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umsplatzhalter 8"/>
          <p:cNvSpPr txBox="1">
            <a:spLocks/>
          </p:cNvSpPr>
          <p:nvPr userDrawn="1"/>
        </p:nvSpPr>
        <p:spPr>
          <a:xfrm>
            <a:off x="4131511" y="6645275"/>
            <a:ext cx="1050089" cy="1365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www.abb.com/service</a:t>
            </a:r>
            <a:endParaRPr lang="en-US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28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13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3" y="6568154"/>
            <a:ext cx="720000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8B7D7155-0BFF-475F-BD39-F01AB8DE391B}" type="datetime4">
              <a:rPr lang="en-US" smtClean="0"/>
              <a:t>September 15, 2015</a:t>
            </a:fld>
            <a:endParaRPr lang="en-US" dirty="0"/>
          </a:p>
        </p:txBody>
      </p:sp>
      <p:sp>
        <p:nvSpPr>
          <p:cNvPr id="14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36000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8" r:id="rId3"/>
    <p:sldLayoutId id="2147483782" r:id="rId4"/>
    <p:sldLayoutId id="2147483783" r:id="rId5"/>
    <p:sldLayoutId id="2147483664" r:id="rId6"/>
    <p:sldLayoutId id="2147483662" r:id="rId7"/>
    <p:sldLayoutId id="2147483663" r:id="rId8"/>
    <p:sldLayoutId id="2147483661" r:id="rId9"/>
    <p:sldLayoutId id="2147483652" r:id="rId10"/>
    <p:sldLayoutId id="2147483659" r:id="rId11"/>
    <p:sldLayoutId id="2147483669" r:id="rId12"/>
    <p:sldLayoutId id="2147483660" r:id="rId13"/>
    <p:sldLayoutId id="2147483777" r:id="rId14"/>
    <p:sldLayoutId id="2147483722" r:id="rId15"/>
    <p:sldLayoutId id="2147483665" r:id="rId16"/>
    <p:sldLayoutId id="2147483666" r:id="rId17"/>
    <p:sldLayoutId id="2147483657" r:id="rId18"/>
    <p:sldLayoutId id="2147483861" r:id="rId19"/>
    <p:sldLayoutId id="2147483862" r:id="rId20"/>
    <p:sldLayoutId id="2147483866" r:id="rId21"/>
    <p:sldLayoutId id="2147483868" r:id="rId22"/>
    <p:sldLayoutId id="2147483874" r:id="rId23"/>
    <p:sldLayoutId id="2147483875" r:id="rId24"/>
    <p:sldLayoutId id="2147483876" r:id="rId25"/>
    <p:sldLayoutId id="2147483878" r:id="rId26"/>
    <p:sldLayoutId id="2147483879" r:id="rId2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marR="0" indent="-1524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/>
        </p:nvPicPr>
        <p:blipFill>
          <a:blip r:embed="rId20"/>
          <a:srcRect l="62511"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marR="0" indent="-1524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/>
        </p:nvPicPr>
        <p:blipFill>
          <a:blip r:embed="rId20"/>
          <a:srcRect l="62511"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marR="0" indent="-1524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/>
        </p:nvPicPr>
        <p:blipFill>
          <a:blip r:embed="rId20"/>
          <a:srcRect l="62511"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marR="0" indent="-1524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Across the entire value chain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ABB, your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partner for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Services LPCP-July-2015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7D7155-0BFF-475F-BD39-F01AB8DE391B}" type="datetime4">
              <a:rPr lang="en-US" smtClean="0"/>
              <a:t>September 15, 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/>
          <a:srcRect t="15110" b="15110"/>
          <a:stretch>
            <a:fillRect/>
          </a:stretch>
        </p:blipFill>
        <p:spPr bwMode="auto">
          <a:xfrm>
            <a:off x="214314" y="188913"/>
            <a:ext cx="8702674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331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dirty="0" smtClean="0">
              <a:solidFill>
                <a:srgbClr val="666666"/>
              </a:solidFill>
            </a:endParaRPr>
          </a:p>
          <a:p>
            <a:r>
              <a:rPr lang="en-US" dirty="0" smtClean="0">
                <a:solidFill>
                  <a:srgbClr val="666666"/>
                </a:solidFill>
              </a:rPr>
              <a:t>© ABB Group </a:t>
            </a:r>
          </a:p>
          <a:p>
            <a:fld id="{0786983D-AB16-4C70-B13F-61630C47E900}" type="datetime4">
              <a:rPr lang="en-US" smtClean="0">
                <a:solidFill>
                  <a:srgbClr val="666666"/>
                </a:solidFill>
              </a:rPr>
              <a:pPr/>
              <a:t>September 15, 2015</a:t>
            </a:fld>
            <a:endParaRPr lang="en-US" dirty="0" smtClean="0">
              <a:solidFill>
                <a:srgbClr val="666666"/>
              </a:solidFill>
            </a:endParaRPr>
          </a:p>
        </p:txBody>
      </p:sp>
      <p:sp>
        <p:nvSpPr>
          <p:cNvPr id="80899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59721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cs typeface="Arial" panose="020B0604020202020204" pitchFamily="34" charset="0"/>
            </a:endParaRPr>
          </a:p>
        </p:txBody>
      </p:sp>
      <p:sp>
        <p:nvSpPr>
          <p:cNvPr id="80900" name="Rectangle 3"/>
          <p:cNvSpPr>
            <a:spLocks noChangeArrowheads="1"/>
          </p:cNvSpPr>
          <p:nvPr/>
        </p:nvSpPr>
        <p:spPr bwMode="auto">
          <a:xfrm>
            <a:off x="381000" y="268288"/>
            <a:ext cx="8535988" cy="74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5400" dirty="0">
                <a:solidFill>
                  <a:schemeClr val="accent1"/>
                </a:solidFill>
                <a:cs typeface="Arial" panose="020B0604020202020204" pitchFamily="34" charset="0"/>
              </a:rPr>
              <a:t>Service </a:t>
            </a:r>
            <a:r>
              <a:rPr lang="en-GB" sz="5400" dirty="0" smtClean="0">
                <a:solidFill>
                  <a:schemeClr val="accent1"/>
                </a:solidFill>
                <a:cs typeface="Arial" panose="020B0604020202020204" pitchFamily="34" charset="0"/>
              </a:rPr>
              <a:t>contracts</a:t>
            </a:r>
            <a:endParaRPr lang="en-US" sz="54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99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business requires services contracts?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Ready-to-use services packages and tailor-made contracts are </a:t>
            </a:r>
            <a:r>
              <a:rPr lang="en-US" dirty="0">
                <a:solidFill>
                  <a:schemeClr val="accent1"/>
                </a:solidFill>
              </a:rPr>
              <a:t>designed </a:t>
            </a:r>
            <a:r>
              <a:rPr lang="en-US" dirty="0" smtClean="0">
                <a:solidFill>
                  <a:schemeClr val="accent1"/>
                </a:solidFill>
              </a:rPr>
              <a:t>to fit your needs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8368166"/>
              </p:ext>
            </p:extLst>
          </p:nvPr>
        </p:nvGraphicFramePr>
        <p:xfrm>
          <a:off x="1476375" y="1592263"/>
          <a:ext cx="619125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B7D7155-0BFF-475F-BD39-F01AB8DE391B}" type="datetime4">
              <a:rPr lang="en-US" smtClean="0"/>
              <a:t>September 15, 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Freeform 178"/>
          <p:cNvSpPr>
            <a:spLocks noChangeAspect="1"/>
          </p:cNvSpPr>
          <p:nvPr/>
        </p:nvSpPr>
        <p:spPr bwMode="auto">
          <a:xfrm rot="2700000">
            <a:off x="4245318" y="3537761"/>
            <a:ext cx="653362" cy="653359"/>
          </a:xfrm>
          <a:custGeom>
            <a:avLst/>
            <a:gdLst>
              <a:gd name="T0" fmla="*/ 12 w 1243"/>
              <a:gd name="T1" fmla="*/ 936 h 1243"/>
              <a:gd name="T2" fmla="*/ 326 w 1243"/>
              <a:gd name="T3" fmla="*/ 621 h 1243"/>
              <a:gd name="T4" fmla="*/ 0 w 1243"/>
              <a:gd name="T5" fmla="*/ 296 h 1243"/>
              <a:gd name="T6" fmla="*/ 296 w 1243"/>
              <a:gd name="T7" fmla="*/ 0 h 1243"/>
              <a:gd name="T8" fmla="*/ 622 w 1243"/>
              <a:gd name="T9" fmla="*/ 326 h 1243"/>
              <a:gd name="T10" fmla="*/ 936 w 1243"/>
              <a:gd name="T11" fmla="*/ 12 h 1243"/>
              <a:gd name="T12" fmla="*/ 1232 w 1243"/>
              <a:gd name="T13" fmla="*/ 307 h 1243"/>
              <a:gd name="T14" fmla="*/ 918 w 1243"/>
              <a:gd name="T15" fmla="*/ 621 h 1243"/>
              <a:gd name="T16" fmla="*/ 1243 w 1243"/>
              <a:gd name="T17" fmla="*/ 947 h 1243"/>
              <a:gd name="T18" fmla="*/ 947 w 1243"/>
              <a:gd name="T19" fmla="*/ 1243 h 1243"/>
              <a:gd name="T20" fmla="*/ 622 w 1243"/>
              <a:gd name="T21" fmla="*/ 917 h 1243"/>
              <a:gd name="T22" fmla="*/ 308 w 1243"/>
              <a:gd name="T23" fmla="*/ 1231 h 1243"/>
              <a:gd name="T24" fmla="*/ 12 w 1243"/>
              <a:gd name="T25" fmla="*/ 936 h 1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43" h="1243">
                <a:moveTo>
                  <a:pt x="12" y="936"/>
                </a:moveTo>
                <a:lnTo>
                  <a:pt x="326" y="621"/>
                </a:lnTo>
                <a:lnTo>
                  <a:pt x="0" y="296"/>
                </a:lnTo>
                <a:lnTo>
                  <a:pt x="296" y="0"/>
                </a:lnTo>
                <a:lnTo>
                  <a:pt x="622" y="326"/>
                </a:lnTo>
                <a:lnTo>
                  <a:pt x="936" y="12"/>
                </a:lnTo>
                <a:lnTo>
                  <a:pt x="1232" y="307"/>
                </a:lnTo>
                <a:lnTo>
                  <a:pt x="918" y="621"/>
                </a:lnTo>
                <a:lnTo>
                  <a:pt x="1243" y="947"/>
                </a:lnTo>
                <a:lnTo>
                  <a:pt x="947" y="1243"/>
                </a:lnTo>
                <a:lnTo>
                  <a:pt x="622" y="917"/>
                </a:lnTo>
                <a:lnTo>
                  <a:pt x="308" y="1231"/>
                </a:lnTo>
                <a:lnTo>
                  <a:pt x="12" y="936"/>
                </a:lnTo>
                <a:close/>
              </a:path>
            </a:pathLst>
          </a:custGeom>
          <a:solidFill>
            <a:schemeClr val="bg1"/>
          </a:solidFill>
          <a:ln w="19050" cap="flat">
            <a:solidFill>
              <a:schemeClr val="tx2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defTabSz="914180">
              <a:buClr>
                <a:srgbClr val="002897"/>
              </a:buClr>
            </a:pPr>
            <a:endParaRPr lang="de-DE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6210" y="2830977"/>
            <a:ext cx="687974" cy="6879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8963" y="1592263"/>
            <a:ext cx="857250" cy="857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3093" y="1656573"/>
            <a:ext cx="787141" cy="7871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3026" y="4125404"/>
            <a:ext cx="857250" cy="8572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78642" y="2753828"/>
            <a:ext cx="857250" cy="8572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99810" y="5355043"/>
            <a:ext cx="857250" cy="8572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10375" y="4112793"/>
            <a:ext cx="857250" cy="857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92947" y="5326468"/>
            <a:ext cx="857250" cy="857250"/>
          </a:xfrm>
          <a:prstGeom prst="rect">
            <a:avLst/>
          </a:prstGeom>
        </p:spPr>
      </p:pic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7745890" y="3060316"/>
            <a:ext cx="1264822" cy="50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ts val="300"/>
              </a:spcBef>
              <a:buClr>
                <a:schemeClr val="tx2"/>
              </a:buClr>
            </a:pPr>
            <a:r>
              <a:rPr lang="en-US" sz="1100" dirty="0">
                <a:solidFill>
                  <a:schemeClr val="tx2"/>
                </a:solidFill>
              </a:rPr>
              <a:t>Installation and commissioning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251292" y="1678655"/>
            <a:ext cx="1677409" cy="52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ts val="300"/>
              </a:spcBef>
              <a:buClr>
                <a:schemeClr val="tx2"/>
              </a:buClr>
            </a:pPr>
            <a:r>
              <a:rPr lang="en-US" sz="1100" dirty="0" smtClean="0">
                <a:solidFill>
                  <a:schemeClr val="tx2"/>
                </a:solidFill>
              </a:rPr>
              <a:t>Strategic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tx2"/>
                </a:solidFill>
              </a:rPr>
              <a:t>partnerships</a:t>
            </a:r>
          </a:p>
          <a:p>
            <a:pPr marL="0" indent="0" eaLnBrk="1" hangingPunct="1">
              <a:spcBef>
                <a:spcPts val="300"/>
              </a:spcBef>
              <a:buClr>
                <a:schemeClr val="tx2"/>
              </a:buClr>
            </a:pPr>
            <a:r>
              <a:rPr lang="en-US" sz="1100" dirty="0" smtClean="0">
                <a:solidFill>
                  <a:schemeClr val="tx2"/>
                </a:solidFill>
              </a:rPr>
              <a:t>Consulting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7667625" y="1768134"/>
            <a:ext cx="1703987" cy="49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ts val="300"/>
              </a:spcBef>
              <a:buClr>
                <a:schemeClr val="tx2"/>
              </a:buClr>
            </a:pPr>
            <a:r>
              <a:rPr lang="en-US" sz="1100" dirty="0">
                <a:solidFill>
                  <a:schemeClr val="tx2"/>
                </a:solidFill>
              </a:rPr>
              <a:t>Break and fix</a:t>
            </a:r>
          </a:p>
          <a:p>
            <a:pPr marL="0" indent="0" eaLnBrk="1" hangingPunct="1">
              <a:spcBef>
                <a:spcPts val="300"/>
              </a:spcBef>
              <a:buClr>
                <a:schemeClr val="tx2"/>
              </a:buClr>
            </a:pPr>
            <a:r>
              <a:rPr lang="en-US" sz="1100" dirty="0">
                <a:solidFill>
                  <a:schemeClr val="tx2"/>
                </a:solidFill>
              </a:rPr>
              <a:t>Technical support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7730650" y="4371667"/>
            <a:ext cx="998119" cy="49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ts val="300"/>
              </a:spcBef>
              <a:buClr>
                <a:schemeClr val="tx2"/>
              </a:buClr>
            </a:pPr>
            <a:r>
              <a:rPr lang="en-US" sz="1100" dirty="0">
                <a:solidFill>
                  <a:schemeClr val="tx2"/>
                </a:solidFill>
              </a:rPr>
              <a:t>Spare parts</a:t>
            </a:r>
          </a:p>
          <a:p>
            <a:pPr marL="0" indent="0" eaLnBrk="1" hangingPunct="1">
              <a:spcBef>
                <a:spcPts val="300"/>
              </a:spcBef>
              <a:buClr>
                <a:schemeClr val="tx2"/>
              </a:buClr>
            </a:pPr>
            <a:r>
              <a:rPr lang="en-US" sz="1100" dirty="0">
                <a:solidFill>
                  <a:schemeClr val="tx2"/>
                </a:solidFill>
              </a:rPr>
              <a:t>Training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232991" y="3104475"/>
            <a:ext cx="1372432" cy="45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ts val="300"/>
              </a:spcBef>
              <a:buClr>
                <a:schemeClr val="tx2"/>
              </a:buClr>
            </a:pPr>
            <a:r>
              <a:rPr lang="en-US" sz="1100" dirty="0">
                <a:solidFill>
                  <a:schemeClr val="tx2"/>
                </a:solidFill>
              </a:rPr>
              <a:t>Productivity and energy efficiency solutions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207943" y="4340617"/>
            <a:ext cx="1587376" cy="61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ts val="300"/>
              </a:spcBef>
              <a:buClr>
                <a:schemeClr val="tx2"/>
              </a:buClr>
            </a:pPr>
            <a:r>
              <a:rPr lang="en-US" sz="1100" dirty="0">
                <a:solidFill>
                  <a:schemeClr val="tx2"/>
                </a:solidFill>
              </a:rPr>
              <a:t>Co-develop solutions</a:t>
            </a:r>
          </a:p>
          <a:p>
            <a:pPr marL="0" indent="0" eaLnBrk="1" hangingPunct="1">
              <a:spcBef>
                <a:spcPts val="300"/>
              </a:spcBef>
              <a:buClr>
                <a:schemeClr val="tx2"/>
              </a:buClr>
            </a:pPr>
            <a:r>
              <a:rPr lang="en-US" sz="1100" dirty="0">
                <a:solidFill>
                  <a:schemeClr val="tx2"/>
                </a:solidFill>
              </a:rPr>
              <a:t>Value-based offerings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7284396" y="5625600"/>
            <a:ext cx="1496502" cy="61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ts val="300"/>
              </a:spcBef>
              <a:buClr>
                <a:schemeClr val="tx2"/>
              </a:buClr>
            </a:pPr>
            <a:r>
              <a:rPr lang="en-US" sz="1100" dirty="0">
                <a:solidFill>
                  <a:schemeClr val="tx2"/>
                </a:solidFill>
              </a:rPr>
              <a:t>Process improvement</a:t>
            </a:r>
          </a:p>
          <a:p>
            <a:pPr marL="0" indent="0" eaLnBrk="1" hangingPunct="1">
              <a:spcBef>
                <a:spcPts val="300"/>
              </a:spcBef>
              <a:buClr>
                <a:schemeClr val="tx2"/>
              </a:buClr>
            </a:pPr>
            <a:r>
              <a:rPr lang="en-US" sz="1100" dirty="0">
                <a:solidFill>
                  <a:schemeClr val="tx2"/>
                </a:solidFill>
              </a:rPr>
              <a:t>Software </a:t>
            </a:r>
            <a:r>
              <a:rPr lang="en-US" sz="1100" dirty="0" smtClean="0">
                <a:solidFill>
                  <a:schemeClr val="tx2"/>
                </a:solidFill>
              </a:rPr>
              <a:t>services</a:t>
            </a:r>
          </a:p>
          <a:p>
            <a:pPr marL="0" indent="0" eaLnBrk="1" hangingPunct="1">
              <a:spcBef>
                <a:spcPts val="300"/>
              </a:spcBef>
              <a:buClr>
                <a:schemeClr val="tx2"/>
              </a:buClr>
            </a:pPr>
            <a:r>
              <a:rPr lang="en-US" sz="1100" dirty="0" smtClean="0">
                <a:solidFill>
                  <a:schemeClr val="tx2"/>
                </a:solidFill>
              </a:rPr>
              <a:t>Remote </a:t>
            </a:r>
            <a:r>
              <a:rPr lang="en-US" sz="1100" dirty="0">
                <a:solidFill>
                  <a:schemeClr val="tx2"/>
                </a:solidFill>
              </a:rPr>
              <a:t>solutions</a:t>
            </a:r>
          </a:p>
          <a:p>
            <a:pPr marL="0" indent="0" eaLnBrk="1" hangingPunct="1">
              <a:spcBef>
                <a:spcPts val="300"/>
              </a:spcBef>
              <a:buClr>
                <a:schemeClr val="tx2"/>
              </a:buClr>
            </a:pP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592914" y="5595420"/>
            <a:ext cx="1726779" cy="61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ts val="300"/>
              </a:spcBef>
              <a:buClr>
                <a:schemeClr val="tx2"/>
              </a:buClr>
            </a:pPr>
            <a:r>
              <a:rPr lang="en-US" sz="1100" dirty="0">
                <a:solidFill>
                  <a:schemeClr val="tx2"/>
                </a:solidFill>
              </a:rPr>
              <a:t>Lifecycle </a:t>
            </a:r>
            <a:r>
              <a:rPr lang="en-US" sz="1100" dirty="0" smtClean="0">
                <a:solidFill>
                  <a:schemeClr val="tx2"/>
                </a:solidFill>
              </a:rPr>
              <a:t>management</a:t>
            </a:r>
          </a:p>
          <a:p>
            <a:pPr marL="0" indent="0" eaLnBrk="1" hangingPunct="1">
              <a:spcBef>
                <a:spcPts val="300"/>
              </a:spcBef>
              <a:buClr>
                <a:schemeClr val="tx2"/>
              </a:buClr>
            </a:pPr>
            <a:r>
              <a:rPr lang="en-US" sz="1100" dirty="0">
                <a:solidFill>
                  <a:schemeClr val="tx2"/>
                </a:solidFill>
              </a:rPr>
              <a:t>Optimization </a:t>
            </a:r>
            <a:r>
              <a:rPr lang="en-US" sz="1100" dirty="0" smtClean="0">
                <a:solidFill>
                  <a:schemeClr val="tx2"/>
                </a:solidFill>
              </a:rPr>
              <a:t>solutions</a:t>
            </a:r>
          </a:p>
          <a:p>
            <a:pPr marL="0" indent="0" eaLnBrk="1" hangingPunct="1">
              <a:spcBef>
                <a:spcPts val="300"/>
              </a:spcBef>
              <a:buClr>
                <a:schemeClr val="tx2"/>
              </a:buClr>
            </a:pPr>
            <a:r>
              <a:rPr lang="en-US" sz="1100" dirty="0" smtClean="0">
                <a:solidFill>
                  <a:schemeClr val="tx2"/>
                </a:solidFill>
              </a:rPr>
              <a:t>Evolution </a:t>
            </a:r>
            <a:r>
              <a:rPr lang="en-US" sz="1100" dirty="0">
                <a:solidFill>
                  <a:schemeClr val="tx2"/>
                </a:solidFill>
              </a:rPr>
              <a:t>programs</a:t>
            </a:r>
          </a:p>
          <a:p>
            <a:pPr marL="0" indent="0" eaLnBrk="1" hangingPunct="1">
              <a:spcBef>
                <a:spcPts val="300"/>
              </a:spcBef>
              <a:buClr>
                <a:schemeClr val="tx2"/>
              </a:buClr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ts val="300"/>
              </a:spcBef>
              <a:buClr>
                <a:schemeClr val="tx2"/>
              </a:buClr>
            </a:pPr>
            <a:endParaRPr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6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3"/>
          <p:cNvSpPr/>
          <p:nvPr/>
        </p:nvSpPr>
        <p:spPr bwMode="gray">
          <a:xfrm>
            <a:off x="162294" y="1578313"/>
            <a:ext cx="8712200" cy="46085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anchor="ctr"/>
          <a:lstStyle/>
          <a:p>
            <a:pPr algn="ctr" defTabSz="914180" eaLnBrk="1" fontAlgn="auto" hangingPunct="1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defRPr/>
            </a:pPr>
            <a:endParaRPr lang="en-US" sz="1500" dirty="0" err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334" y="6545448"/>
            <a:ext cx="393845" cy="108871"/>
          </a:xfrm>
        </p:spPr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2886089" y="2172000"/>
            <a:ext cx="1498110" cy="7293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ctr">
              <a:spcAft>
                <a:spcPts val="0"/>
              </a:spcAft>
            </a:pPr>
            <a:r>
              <a:rPr lang="en-US" sz="1100" dirty="0" smtClean="0">
                <a:solidFill>
                  <a:schemeClr val="tx2"/>
                </a:solidFill>
              </a:rPr>
              <a:t>Product </a:t>
            </a:r>
            <a:r>
              <a:rPr lang="en-US" sz="1100" dirty="0">
                <a:solidFill>
                  <a:schemeClr val="tx2"/>
                </a:solidFill>
              </a:rPr>
              <a:t>Training List</a:t>
            </a:r>
            <a:endParaRPr lang="en-US" sz="1100" dirty="0">
              <a:solidFill>
                <a:schemeClr val="tx2"/>
              </a:solidFill>
              <a:ea typeface="Times New Roman"/>
              <a:cs typeface="Times New Roman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33208" y="2158556"/>
            <a:ext cx="1284644" cy="7293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ctr">
              <a:spcAft>
                <a:spcPts val="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Product </a:t>
            </a:r>
            <a:r>
              <a:rPr lang="en-US" sz="1100" dirty="0">
                <a:solidFill>
                  <a:schemeClr val="bg1"/>
                </a:solidFill>
              </a:rPr>
              <a:t>Training</a:t>
            </a:r>
            <a:endParaRPr lang="en-US" sz="11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140356" y="2158556"/>
            <a:ext cx="1376704" cy="7293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dirty="0" smtClean="0">
                <a:solidFill>
                  <a:schemeClr val="bg1"/>
                </a:solidFill>
              </a:rPr>
              <a:t>Coaching </a:t>
            </a:r>
            <a:r>
              <a:rPr lang="en-US" sz="1100" dirty="0">
                <a:solidFill>
                  <a:schemeClr val="bg1"/>
                </a:solidFill>
              </a:rPr>
              <a:t>Services</a:t>
            </a:r>
            <a:endParaRPr lang="it-IT" sz="1100" dirty="0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99525" y="2158556"/>
            <a:ext cx="1284644" cy="7293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ctr"/>
            <a:r>
              <a:rPr lang="it-IT" sz="1100" dirty="0">
                <a:solidFill>
                  <a:schemeClr val="bg1"/>
                </a:solidFill>
              </a:rPr>
              <a:t>A</a:t>
            </a:r>
            <a:r>
              <a:rPr lang="en-US" sz="1100" dirty="0" err="1" smtClean="0">
                <a:solidFill>
                  <a:schemeClr val="bg1"/>
                </a:solidFill>
              </a:rPr>
              <a:t>pplication</a:t>
            </a:r>
            <a:r>
              <a:rPr lang="en-US" sz="1100" dirty="0" smtClean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Training</a:t>
            </a:r>
            <a:endParaRPr lang="it-IT" sz="1100" dirty="0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19" name="Rounded Rectangle 18">
            <a:hlinkClick r:id="rId2" action="ppaction://hlinksldjump"/>
          </p:cNvPr>
          <p:cNvSpPr/>
          <p:nvPr/>
        </p:nvSpPr>
        <p:spPr>
          <a:xfrm>
            <a:off x="1273408" y="2155572"/>
            <a:ext cx="1567272" cy="729384"/>
          </a:xfrm>
          <a:prstGeom prst="roundRect">
            <a:avLst/>
          </a:prstGeom>
          <a:solidFill>
            <a:schemeClr val="bg1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rmAutofit/>
          </a:bodyPr>
          <a:lstStyle/>
          <a:p>
            <a:pPr marL="173038" indent="-173038" fontAlgn="ctr"/>
            <a:r>
              <a:rPr lang="en-US" sz="1200" b="1" dirty="0" smtClean="0">
                <a:solidFill>
                  <a:schemeClr val="tx2"/>
                </a:solidFill>
              </a:rPr>
              <a:t>Skills </a:t>
            </a:r>
            <a:r>
              <a:rPr lang="en-US" sz="1200" b="1" dirty="0">
                <a:solidFill>
                  <a:schemeClr val="tx2"/>
                </a:solidFill>
              </a:rPr>
              <a:t>Development Services</a:t>
            </a:r>
            <a:endParaRPr lang="en-US" sz="1050" b="1" dirty="0">
              <a:solidFill>
                <a:schemeClr val="tx2"/>
              </a:solidFill>
              <a:ea typeface="Times New Roman"/>
              <a:cs typeface="Times New Roman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900714" y="2938389"/>
            <a:ext cx="149811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ctr">
              <a:spcAft>
                <a:spcPts val="0"/>
              </a:spcAft>
            </a:pPr>
            <a:r>
              <a:rPr lang="en-US" sz="1100" dirty="0" smtClean="0">
                <a:solidFill>
                  <a:schemeClr val="tx2"/>
                </a:solidFill>
              </a:rPr>
              <a:t>Single </a:t>
            </a:r>
            <a:r>
              <a:rPr lang="en-US" sz="1100" dirty="0">
                <a:solidFill>
                  <a:schemeClr val="tx2"/>
                </a:solidFill>
              </a:rPr>
              <a:t>Point of Contact</a:t>
            </a:r>
            <a:endParaRPr lang="en-US" sz="1100" dirty="0">
              <a:solidFill>
                <a:schemeClr val="tx2"/>
              </a:solidFill>
              <a:ea typeface="Times New Roman"/>
              <a:cs typeface="Times New Roman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454911" y="2924945"/>
            <a:ext cx="1284644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ctr">
              <a:spcAft>
                <a:spcPts val="0"/>
              </a:spcAft>
            </a:pPr>
            <a:r>
              <a:rPr lang="en-US" sz="1100" dirty="0">
                <a:solidFill>
                  <a:schemeClr val="bg1"/>
                </a:solidFill>
              </a:rPr>
              <a:t>Technical</a:t>
            </a:r>
            <a:r>
              <a:rPr lang="en-US" sz="1100" dirty="0" smtClean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Support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24/7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with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agreed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response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140356" y="2938388"/>
            <a:ext cx="1376704" cy="7920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ctr">
              <a:spcAft>
                <a:spcPts val="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Emergency </a:t>
            </a:r>
            <a:r>
              <a:rPr lang="en-US" sz="1100" dirty="0">
                <a:solidFill>
                  <a:schemeClr val="bg1"/>
                </a:solidFill>
              </a:rPr>
              <a:t>Spare Parts Assessment and  Purchasing</a:t>
            </a:r>
            <a:endParaRPr lang="en-US" sz="11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806107" y="2924945"/>
            <a:ext cx="1284644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ctr">
              <a:spcAft>
                <a:spcPts val="0"/>
              </a:spcAft>
            </a:pPr>
            <a:r>
              <a:rPr lang="en-US" sz="1100" dirty="0">
                <a:solidFill>
                  <a:schemeClr val="bg1"/>
                </a:solidFill>
              </a:rPr>
              <a:t>Call-out</a:t>
            </a:r>
            <a:r>
              <a:rPr lang="en-US" sz="1100" dirty="0" smtClean="0">
                <a:solidFill>
                  <a:schemeClr val="tx2"/>
                </a:solidFill>
              </a:rPr>
              <a:t>  </a:t>
            </a:r>
            <a:r>
              <a:rPr lang="en-US" sz="1100" dirty="0">
                <a:solidFill>
                  <a:schemeClr val="bg1"/>
                </a:solidFill>
              </a:rPr>
              <a:t>Support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with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agreed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response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24" name="Rounded Rectangle 23">
            <a:hlinkClick r:id="" action="ppaction://noaction"/>
          </p:cNvPr>
          <p:cNvSpPr/>
          <p:nvPr/>
        </p:nvSpPr>
        <p:spPr>
          <a:xfrm>
            <a:off x="1273409" y="2925096"/>
            <a:ext cx="1567272" cy="792088"/>
          </a:xfrm>
          <a:prstGeom prst="roundRect">
            <a:avLst/>
          </a:prstGeom>
          <a:solidFill>
            <a:schemeClr val="bg1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-173038" fontAlgn="ctr">
              <a:spcAft>
                <a:spcPts val="0"/>
              </a:spcAft>
            </a:pPr>
            <a:r>
              <a:rPr lang="en-US" sz="1200" b="1" dirty="0" smtClean="0">
                <a:solidFill>
                  <a:schemeClr val="tx2"/>
                </a:solidFill>
              </a:rPr>
              <a:t>Emergency </a:t>
            </a:r>
            <a:r>
              <a:rPr lang="en-US" sz="1200" b="1" dirty="0">
                <a:solidFill>
                  <a:schemeClr val="tx2"/>
                </a:solidFill>
              </a:rPr>
              <a:t>Maintenance Services</a:t>
            </a:r>
            <a:endParaRPr lang="en-US" sz="1050" b="1" dirty="0">
              <a:solidFill>
                <a:schemeClr val="tx2"/>
              </a:solidFill>
              <a:ea typeface="Times New Roman"/>
              <a:cs typeface="Times New Roman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903841" y="3782786"/>
            <a:ext cx="1498110" cy="769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ctr">
              <a:spcAft>
                <a:spcPts val="0"/>
              </a:spcAft>
            </a:pPr>
            <a:r>
              <a:rPr lang="en-US" sz="1100" dirty="0" smtClean="0">
                <a:solidFill>
                  <a:schemeClr val="tx2"/>
                </a:solidFill>
              </a:rPr>
              <a:t>Technical </a:t>
            </a:r>
            <a:r>
              <a:rPr lang="en-US" sz="1100" dirty="0">
                <a:solidFill>
                  <a:schemeClr val="tx2"/>
                </a:solidFill>
              </a:rPr>
              <a:t>preliminary Survey</a:t>
            </a:r>
            <a:endParaRPr lang="en-US" sz="1100" dirty="0">
              <a:solidFill>
                <a:schemeClr val="tx2"/>
              </a:solidFill>
              <a:ea typeface="Times New Roman"/>
              <a:cs typeface="Times New Roman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458038" y="3769342"/>
            <a:ext cx="1284644" cy="7697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ctr">
              <a:spcAft>
                <a:spcPts val="0"/>
              </a:spcAft>
            </a:pPr>
            <a:r>
              <a:rPr lang="en-US" sz="1100" dirty="0">
                <a:solidFill>
                  <a:schemeClr val="bg1"/>
                </a:solidFill>
              </a:rPr>
              <a:t>Asset</a:t>
            </a:r>
            <a:r>
              <a:rPr lang="en-US" sz="1100" dirty="0" smtClean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and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Risk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Assessment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143482" y="3782785"/>
            <a:ext cx="1373579" cy="76971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ctr">
              <a:spcAft>
                <a:spcPts val="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Remote  </a:t>
            </a:r>
            <a:r>
              <a:rPr lang="en-US" sz="1100" dirty="0">
                <a:solidFill>
                  <a:schemeClr val="bg1"/>
                </a:solidFill>
              </a:rPr>
              <a:t>Asset Monitoring</a:t>
            </a:r>
            <a:endParaRPr lang="en-US" sz="11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809234" y="3769342"/>
            <a:ext cx="1284644" cy="7697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88265">
              <a:spcAft>
                <a:spcPts val="0"/>
              </a:spcAft>
              <a:tabLst>
                <a:tab pos="990600" algn="l"/>
              </a:tabLst>
            </a:pPr>
            <a:r>
              <a:rPr lang="en-US" sz="1100" dirty="0">
                <a:solidFill>
                  <a:schemeClr val="bg1"/>
                </a:solidFill>
              </a:rPr>
              <a:t>Local</a:t>
            </a:r>
            <a:r>
              <a:rPr lang="en-US" sz="1100" dirty="0" smtClean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Asset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Monitoring</a:t>
            </a:r>
          </a:p>
        </p:txBody>
      </p:sp>
      <p:sp>
        <p:nvSpPr>
          <p:cNvPr id="29" name="Rounded Rectangle 28">
            <a:hlinkClick r:id="" action="ppaction://noaction"/>
          </p:cNvPr>
          <p:cNvSpPr/>
          <p:nvPr/>
        </p:nvSpPr>
        <p:spPr>
          <a:xfrm>
            <a:off x="1276536" y="3757386"/>
            <a:ext cx="1567272" cy="791766"/>
          </a:xfrm>
          <a:prstGeom prst="roundRect">
            <a:avLst/>
          </a:prstGeom>
          <a:solidFill>
            <a:schemeClr val="bg1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-173038" fontAlgn="ctr">
              <a:spcAft>
                <a:spcPts val="0"/>
              </a:spcAft>
            </a:pPr>
            <a:r>
              <a:rPr lang="en-US" sz="1200" b="1" dirty="0" smtClean="0">
                <a:solidFill>
                  <a:schemeClr val="tx2"/>
                </a:solidFill>
              </a:rPr>
              <a:t>Diagnosis </a:t>
            </a:r>
            <a:r>
              <a:rPr lang="en-US" sz="1200" b="1" dirty="0">
                <a:solidFill>
                  <a:schemeClr val="tx2"/>
                </a:solidFill>
              </a:rPr>
              <a:t>&amp; Condition Assessment</a:t>
            </a:r>
            <a:endParaRPr lang="en-US" sz="1050" b="1" dirty="0">
              <a:solidFill>
                <a:schemeClr val="tx2"/>
              </a:solidFill>
              <a:ea typeface="Times New Roman"/>
              <a:cs typeface="Times New Roman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910594" y="4609122"/>
            <a:ext cx="1498110" cy="7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88265">
              <a:spcAft>
                <a:spcPts val="0"/>
              </a:spcAft>
              <a:tabLst>
                <a:tab pos="451485" algn="l"/>
                <a:tab pos="578485" algn="ctr"/>
              </a:tabLst>
            </a:pPr>
            <a:r>
              <a:rPr lang="en-US" sz="1100" dirty="0" smtClean="0">
                <a:solidFill>
                  <a:schemeClr val="tx2"/>
                </a:solidFill>
              </a:rPr>
              <a:t>Documentation of </a:t>
            </a:r>
            <a:r>
              <a:rPr lang="en-US" sz="1100" dirty="0">
                <a:solidFill>
                  <a:schemeClr val="tx2"/>
                </a:solidFill>
              </a:rPr>
              <a:t>Installed Base </a:t>
            </a:r>
            <a:r>
              <a:rPr lang="en-US" sz="1100" dirty="0" smtClean="0">
                <a:solidFill>
                  <a:schemeClr val="tx2"/>
                </a:solidFill>
              </a:rPr>
              <a:t>&amp; Cycle Status Report</a:t>
            </a:r>
            <a:endParaRPr lang="en-US" sz="1100" b="1" dirty="0">
              <a:solidFill>
                <a:schemeClr val="tx2"/>
              </a:solidFill>
              <a:ea typeface="Times New Roman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464791" y="4595678"/>
            <a:ext cx="1284644" cy="7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88265">
              <a:spcAft>
                <a:spcPts val="0"/>
              </a:spcAft>
            </a:pPr>
            <a:r>
              <a:rPr lang="en-US" sz="1100" dirty="0">
                <a:solidFill>
                  <a:schemeClr val="bg1"/>
                </a:solidFill>
              </a:rPr>
              <a:t>Manuals</a:t>
            </a:r>
            <a:r>
              <a:rPr lang="en-US" sz="1100" dirty="0" smtClean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and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instructions</a:t>
            </a:r>
            <a:r>
              <a:rPr lang="en-US" sz="1100" dirty="0" smtClean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On-line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150235" y="4609121"/>
            <a:ext cx="1366825" cy="7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ctr">
              <a:spcAft>
                <a:spcPts val="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File Storage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815987" y="4595678"/>
            <a:ext cx="1284644" cy="764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ctr">
              <a:spcAft>
                <a:spcPts val="0"/>
              </a:spcAft>
            </a:pPr>
            <a:r>
              <a:rPr lang="en-US" sz="1100" dirty="0">
                <a:solidFill>
                  <a:schemeClr val="bg1"/>
                </a:solidFill>
              </a:rPr>
              <a:t>On-Line</a:t>
            </a:r>
            <a:r>
              <a:rPr lang="en-US" sz="1100" dirty="0" smtClean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Support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for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Self-maintenance</a:t>
            </a:r>
          </a:p>
        </p:txBody>
      </p:sp>
      <p:sp>
        <p:nvSpPr>
          <p:cNvPr id="34" name="Rounded Rectangle 33">
            <a:hlinkClick r:id="" action="ppaction://noaction"/>
          </p:cNvPr>
          <p:cNvSpPr/>
          <p:nvPr/>
        </p:nvSpPr>
        <p:spPr>
          <a:xfrm>
            <a:off x="1289443" y="4606969"/>
            <a:ext cx="1567271" cy="764096"/>
          </a:xfrm>
          <a:prstGeom prst="roundRect">
            <a:avLst/>
          </a:prstGeom>
          <a:solidFill>
            <a:schemeClr val="bg1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-173038" fontAlgn="ctr">
              <a:spcAft>
                <a:spcPts val="0"/>
              </a:spcAft>
            </a:pPr>
            <a:r>
              <a:rPr lang="en-US" sz="1200" b="1" dirty="0" smtClean="0">
                <a:solidFill>
                  <a:schemeClr val="tx2"/>
                </a:solidFill>
              </a:rPr>
              <a:t>Self-Maintenance Services</a:t>
            </a:r>
            <a:endParaRPr lang="en-US" sz="1050" b="1" dirty="0">
              <a:solidFill>
                <a:schemeClr val="tx2"/>
              </a:solidFill>
              <a:ea typeface="Times New Roman"/>
              <a:cs typeface="Times New Roman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910594" y="5428915"/>
            <a:ext cx="1498110" cy="7813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ctr">
              <a:spcAft>
                <a:spcPts val="0"/>
              </a:spcAft>
            </a:pPr>
            <a:r>
              <a:rPr lang="en-US" sz="1100" dirty="0" smtClean="0">
                <a:solidFill>
                  <a:schemeClr val="tx2"/>
                </a:solidFill>
              </a:rPr>
              <a:t>Technical Assessment on </a:t>
            </a:r>
            <a:r>
              <a:rPr lang="en-US" sz="1100" dirty="0">
                <a:solidFill>
                  <a:schemeClr val="tx2"/>
                </a:solidFill>
              </a:rPr>
              <a:t>Yearly Basis</a:t>
            </a:r>
            <a:endParaRPr lang="en-US" sz="1100" dirty="0">
              <a:solidFill>
                <a:schemeClr val="tx2"/>
              </a:solidFill>
              <a:ea typeface="Times New Roman"/>
              <a:cs typeface="Times New Roman"/>
            </a:endParaRPr>
          </a:p>
          <a:p>
            <a:pPr marR="88265">
              <a:spcAft>
                <a:spcPts val="0"/>
              </a:spcAft>
            </a:pPr>
            <a:r>
              <a:rPr lang="en-US" sz="1100" dirty="0" smtClean="0">
                <a:solidFill>
                  <a:schemeClr val="tx2"/>
                </a:solidFill>
              </a:rPr>
              <a:t>Report</a:t>
            </a:r>
            <a:endParaRPr lang="en-US" sz="1100" b="1" dirty="0">
              <a:solidFill>
                <a:schemeClr val="tx2"/>
              </a:solidFill>
              <a:ea typeface="Times New Roman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33208" y="5410492"/>
            <a:ext cx="1284644" cy="7947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ctr">
              <a:spcAft>
                <a:spcPts val="0"/>
              </a:spcAft>
            </a:pPr>
            <a:r>
              <a:rPr lang="en-US" sz="1100" dirty="0">
                <a:solidFill>
                  <a:schemeClr val="bg1"/>
                </a:solidFill>
              </a:rPr>
              <a:t>Stand</a:t>
            </a:r>
            <a:r>
              <a:rPr lang="en-US" sz="1100" dirty="0" smtClean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Alone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Product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Maintenance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150235" y="5417214"/>
            <a:ext cx="1366827" cy="7813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ctr">
              <a:spcAft>
                <a:spcPts val="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Switchgear</a:t>
            </a:r>
            <a:endParaRPr lang="en-US" sz="1100" dirty="0">
              <a:solidFill>
                <a:schemeClr val="bg1"/>
              </a:solidFill>
            </a:endParaRPr>
          </a:p>
          <a:p>
            <a:pPr fontAlgn="ctr">
              <a:spcAft>
                <a:spcPts val="0"/>
              </a:spcAft>
            </a:pPr>
            <a:r>
              <a:rPr lang="en-US" sz="1100" dirty="0">
                <a:solidFill>
                  <a:schemeClr val="bg1"/>
                </a:solidFill>
              </a:rPr>
              <a:t>Maintenance</a:t>
            </a:r>
            <a:endParaRPr lang="en-US" sz="11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798970" y="5415472"/>
            <a:ext cx="1284644" cy="7947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ctr">
              <a:spcAft>
                <a:spcPts val="0"/>
              </a:spcAft>
            </a:pPr>
            <a:r>
              <a:rPr lang="en-US" sz="1100" dirty="0">
                <a:solidFill>
                  <a:schemeClr val="bg1"/>
                </a:solidFill>
              </a:rPr>
              <a:t>Product</a:t>
            </a:r>
            <a:r>
              <a:rPr lang="en-US" sz="1100" dirty="0" smtClean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Advanced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Maintenance</a:t>
            </a:r>
          </a:p>
        </p:txBody>
      </p:sp>
      <p:sp>
        <p:nvSpPr>
          <p:cNvPr id="39" name="Rounded Rectangle 38">
            <a:hlinkClick r:id="" action="ppaction://noaction"/>
          </p:cNvPr>
          <p:cNvSpPr/>
          <p:nvPr/>
        </p:nvSpPr>
        <p:spPr>
          <a:xfrm>
            <a:off x="1283562" y="5405510"/>
            <a:ext cx="1567271" cy="781315"/>
          </a:xfrm>
          <a:prstGeom prst="roundRect">
            <a:avLst/>
          </a:prstGeom>
          <a:solidFill>
            <a:schemeClr val="bg1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-173038" fontAlgn="ctr">
              <a:spcAft>
                <a:spcPts val="0"/>
              </a:spcAft>
            </a:pPr>
            <a:r>
              <a:rPr lang="en-US" sz="1200" b="1" dirty="0" smtClean="0">
                <a:solidFill>
                  <a:schemeClr val="tx2"/>
                </a:solidFill>
              </a:rPr>
              <a:t>Delivered maintenance Services</a:t>
            </a:r>
            <a:endParaRPr lang="en-US" sz="1050" b="1" dirty="0">
              <a:solidFill>
                <a:schemeClr val="tx2"/>
              </a:solidFill>
              <a:ea typeface="Times New Roman"/>
              <a:cs typeface="Times New Roman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454638" y="1690076"/>
            <a:ext cx="1263214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1600" b="1" dirty="0">
                <a:solidFill>
                  <a:schemeClr val="bg1"/>
                </a:solidFill>
              </a:rPr>
              <a:t>Level </a:t>
            </a:r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810240" y="1690076"/>
            <a:ext cx="1263214" cy="360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spcAft>
                <a:spcPts val="0"/>
              </a:spcAft>
            </a:pPr>
            <a:r>
              <a:rPr lang="en-US" sz="1600" b="1" dirty="0">
                <a:solidFill>
                  <a:schemeClr val="bg1"/>
                </a:solidFill>
              </a:rPr>
              <a:t>Level</a:t>
            </a:r>
            <a:r>
              <a:rPr lang="en-US" sz="1600" b="1" dirty="0" smtClean="0">
                <a:solidFill>
                  <a:schemeClr val="bg1"/>
                </a:solidFill>
              </a:rPr>
              <a:t> 2</a:t>
            </a:r>
            <a:endParaRPr lang="en-US" sz="16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140082" y="1690076"/>
            <a:ext cx="1376977" cy="360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Level 3</a:t>
            </a:r>
            <a:endParaRPr lang="en-US" sz="16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2294" y="1302355"/>
            <a:ext cx="8712200" cy="329903"/>
          </a:xfrm>
          <a:prstGeom prst="roundRect">
            <a:avLst/>
          </a:prstGeom>
          <a:solidFill>
            <a:schemeClr val="tx2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it-IT" sz="1600" b="1" dirty="0" smtClean="0">
                <a:solidFill>
                  <a:schemeClr val="bg1"/>
                </a:solidFill>
              </a:rPr>
              <a:t>With Power Care contracts, you combine modules fitting the best to your needs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39310" y="2108068"/>
            <a:ext cx="855745" cy="4078757"/>
          </a:xfrm>
          <a:prstGeom prst="roundRect">
            <a:avLst/>
          </a:prstGeom>
          <a:solidFill>
            <a:schemeClr val="bg1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ctr"/>
            <a:r>
              <a:rPr lang="en-US" sz="2800" b="1" dirty="0" smtClean="0">
                <a:solidFill>
                  <a:schemeClr val="tx2"/>
                </a:solidFill>
              </a:rPr>
              <a:t>Areas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292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Your business requires </a:t>
            </a:r>
            <a:r>
              <a:rPr lang="en-US" sz="2800" dirty="0" smtClean="0">
                <a:solidFill>
                  <a:schemeClr val="tx2"/>
                </a:solidFill>
              </a:rPr>
              <a:t>tailor-made services?</a:t>
            </a:r>
          </a:p>
          <a:p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0" y="632023"/>
            <a:ext cx="9144000" cy="4670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ABB  can design your </a:t>
            </a:r>
            <a:r>
              <a:rPr lang="en-US" sz="2400" dirty="0"/>
              <a:t>service </a:t>
            </a:r>
            <a:r>
              <a:rPr lang="en-US" sz="2400" dirty="0" smtClean="0"/>
              <a:t>contracts </a:t>
            </a:r>
            <a:r>
              <a:rPr lang="en-US" sz="2400" dirty="0"/>
              <a:t>with Power Care</a:t>
            </a:r>
          </a:p>
        </p:txBody>
      </p:sp>
    </p:spTree>
    <p:extLst>
      <p:ext uri="{BB962C8B-B14F-4D97-AF65-F5344CB8AC3E}">
        <p14:creationId xmlns:p14="http://schemas.microsoft.com/office/powerpoint/2010/main" val="298429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Because we understand that every second counts,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solidFill>
                  <a:schemeClr val="accent1"/>
                </a:solidFill>
                <a:latin typeface="Arial" charset="0"/>
              </a:rPr>
              <a:t>Our services are globally developed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solidFill>
                  <a:schemeClr val="accent1"/>
                </a:solidFill>
                <a:latin typeface="Arial" charset="0"/>
              </a:rPr>
              <a:t>and locally executed</a:t>
            </a:r>
            <a:r>
              <a:rPr lang="en-US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n-US" dirty="0">
                <a:solidFill>
                  <a:schemeClr val="accent1"/>
                </a:solidFill>
                <a:latin typeface="Arial" charset="0"/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7200" y="3962400"/>
            <a:ext cx="3733800" cy="2238376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057400"/>
            <a:ext cx="5486400" cy="3183954"/>
          </a:xfrm>
          <a:prstGeom prst="rect">
            <a:avLst/>
          </a:prstGeom>
        </p:spPr>
      </p:pic>
      <p:sp>
        <p:nvSpPr>
          <p:cNvPr id="6" name="Pentagon 44"/>
          <p:cNvSpPr/>
          <p:nvPr/>
        </p:nvSpPr>
        <p:spPr bwMode="gray">
          <a:xfrm>
            <a:off x="336550" y="5631542"/>
            <a:ext cx="8470900" cy="539750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437" tIns="60437" rIns="60437" bIns="60437" anchor="ctr"/>
          <a:lstStyle/>
          <a:p>
            <a:pPr algn="ctr" defTabSz="9141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Wherever you are, you have always someone close to you with offerings for the entire lifecycle</a:t>
            </a:r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0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Month DD, Year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8069"/>
            <a:ext cx="8986124" cy="430204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170"/>
            <a:ext cx="9144000" cy="1161899"/>
          </a:xfrm>
        </p:spPr>
        <p:txBody>
          <a:bodyPr/>
          <a:lstStyle/>
          <a:p>
            <a:r>
              <a:rPr lang="en-US" altLang="fr-FR" dirty="0" smtClean="0"/>
              <a:t>ABB takes care of your installations and systems, </a:t>
            </a:r>
            <a:r>
              <a:rPr lang="fr-FR" altLang="fr-FR" dirty="0"/>
              <a:t/>
            </a:r>
            <a:br>
              <a:rPr lang="fr-FR" altLang="fr-FR" dirty="0"/>
            </a:br>
            <a:r>
              <a:rPr lang="en-US" dirty="0" smtClean="0">
                <a:solidFill>
                  <a:schemeClr val="accent1"/>
                </a:solidFill>
              </a:rPr>
              <a:t>we </a:t>
            </a:r>
            <a:r>
              <a:rPr lang="en-US" dirty="0">
                <a:solidFill>
                  <a:schemeClr val="accent1"/>
                </a:solidFill>
              </a:rPr>
              <a:t>provide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responsive, proactive and predictive maintenance services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04800" y="5307196"/>
            <a:ext cx="5964563" cy="105649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txBody>
          <a:bodyPr vert="horz" wrap="square" lIns="144000" tIns="93600" rIns="144000" bIns="9360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48" charset="2"/>
              <a:buChar char="§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9750" indent="-1778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48" charset="2"/>
              <a:buChar char="§"/>
              <a:defRPr sz="2800">
                <a:solidFill>
                  <a:srgbClr val="000000"/>
                </a:solidFill>
                <a:latin typeface="+mn-lt"/>
              </a:defRPr>
            </a:lvl2pPr>
            <a:lvl3pPr marL="896938" indent="-1778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48" charset="2"/>
              <a:buChar char="§"/>
              <a:defRPr sz="2400">
                <a:solidFill>
                  <a:srgbClr val="000000"/>
                </a:solidFill>
                <a:latin typeface="+mn-lt"/>
              </a:defRPr>
            </a:lvl3pPr>
            <a:lvl4pPr marL="1254125" indent="-1746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48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4pPr>
            <a:lvl5pPr marL="1611313" indent="-1746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48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5pPr>
            <a:lvl6pPr marL="2068513" indent="-174625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48" charset="2"/>
              <a:buChar char="§"/>
              <a:defRPr>
                <a:solidFill>
                  <a:srgbClr val="000000"/>
                </a:solidFill>
                <a:latin typeface="+mn-lt"/>
              </a:defRPr>
            </a:lvl6pPr>
            <a:lvl7pPr marL="2525713" indent="-174625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48" charset="2"/>
              <a:buChar char="§"/>
              <a:defRPr>
                <a:solidFill>
                  <a:srgbClr val="000000"/>
                </a:solidFill>
                <a:latin typeface="+mn-lt"/>
              </a:defRPr>
            </a:lvl7pPr>
            <a:lvl8pPr marL="2982913" indent="-174625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48" charset="2"/>
              <a:buChar char="§"/>
              <a:defRPr>
                <a:solidFill>
                  <a:srgbClr val="000000"/>
                </a:solidFill>
                <a:latin typeface="+mn-lt"/>
              </a:defRPr>
            </a:lvl8pPr>
            <a:lvl9pPr marL="3440113" indent="-174625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48" charset="2"/>
              <a:buChar char="§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1588" indent="-1588">
              <a:spcBef>
                <a:spcPts val="0"/>
              </a:spcBef>
              <a:buFont typeface="Wingdings" pitchFamily="2" charset="2"/>
              <a:buNone/>
            </a:pPr>
            <a:r>
              <a:rPr lang="en-US" sz="1600" dirty="0" smtClean="0">
                <a:solidFill>
                  <a:schemeClr val="tx2"/>
                </a:solidFill>
                <a:latin typeface="Arial" charset="0"/>
              </a:rPr>
              <a:t>ABB’s </a:t>
            </a:r>
            <a:r>
              <a:rPr lang="en-US" sz="1600" dirty="0">
                <a:solidFill>
                  <a:schemeClr val="tx2"/>
                </a:solidFill>
                <a:latin typeface="Arial" charset="0"/>
              </a:rPr>
              <a:t>service offering </a:t>
            </a:r>
            <a:r>
              <a:rPr lang="en-US" sz="1600" dirty="0" smtClean="0">
                <a:solidFill>
                  <a:schemeClr val="tx2"/>
                </a:solidFill>
                <a:latin typeface="Arial" charset="0"/>
              </a:rPr>
              <a:t>improves safety in your organization and prevents </a:t>
            </a:r>
            <a:r>
              <a:rPr lang="en-US" sz="1600" dirty="0" smtClean="0">
                <a:solidFill>
                  <a:schemeClr val="tx2"/>
                </a:solidFill>
                <a:latin typeface="Arial" charset="0"/>
              </a:rPr>
              <a:t>personnel </a:t>
            </a:r>
            <a:r>
              <a:rPr lang="en-US" sz="1600" dirty="0" smtClean="0">
                <a:solidFill>
                  <a:schemeClr val="tx2"/>
                </a:solidFill>
                <a:latin typeface="Arial" charset="0"/>
              </a:rPr>
              <a:t>injuries and material accidents</a:t>
            </a:r>
            <a:endParaRPr lang="en-US" sz="1600" dirty="0">
              <a:solidFill>
                <a:schemeClr val="tx2"/>
              </a:solidFill>
              <a:latin typeface="Arial" charset="0"/>
            </a:endParaRPr>
          </a:p>
          <a:p>
            <a:pPr marL="1588" indent="-1588">
              <a:spcBef>
                <a:spcPts val="0"/>
              </a:spcBef>
              <a:buFont typeface="Wingdings" pitchFamily="2" charset="2"/>
              <a:buNone/>
            </a:pPr>
            <a:r>
              <a:rPr lang="en-US" sz="1600" dirty="0">
                <a:solidFill>
                  <a:schemeClr val="tx2"/>
                </a:solidFill>
                <a:latin typeface="Arial" charset="0"/>
              </a:rPr>
              <a:t>Our services improve operational efficiency and performance</a:t>
            </a:r>
          </a:p>
          <a:p>
            <a:pPr marL="1588" indent="-1588">
              <a:spcBef>
                <a:spcPts val="0"/>
              </a:spcBef>
              <a:buFont typeface="Wingdings" pitchFamily="2" charset="2"/>
              <a:buNone/>
            </a:pPr>
            <a:r>
              <a:rPr lang="en-US" sz="1600" dirty="0">
                <a:solidFill>
                  <a:schemeClr val="tx2"/>
                </a:solidFill>
                <a:latin typeface="Arial" charset="0"/>
              </a:rPr>
              <a:t> of your systems and equipment across the complete lifecycle</a:t>
            </a:r>
            <a:endParaRPr lang="en-US" sz="1600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platzhalter 21"/>
          <p:cNvSpPr>
            <a:spLocks noGrp="1"/>
          </p:cNvSpPr>
          <p:nvPr>
            <p:ph type="body" sz="quarter" idx="12"/>
          </p:nvPr>
        </p:nvSpPr>
        <p:spPr bwMode="auto">
          <a:xfrm>
            <a:off x="336550" y="1716088"/>
            <a:ext cx="1014413" cy="1152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defTabSz="912813"/>
            <a:endParaRPr altLang="en-US" smtClean="0"/>
          </a:p>
        </p:txBody>
      </p:sp>
      <p:sp>
        <p:nvSpPr>
          <p:cNvPr id="339971" name="Textplatzhalter 24"/>
          <p:cNvSpPr>
            <a:spLocks noGrp="1"/>
          </p:cNvSpPr>
          <p:nvPr>
            <p:ph type="body" sz="quarter" idx="18"/>
          </p:nvPr>
        </p:nvSpPr>
        <p:spPr bwMode="auto">
          <a:xfrm>
            <a:off x="336550" y="2989263"/>
            <a:ext cx="1014413" cy="1150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defTabSz="912813"/>
            <a:endParaRPr altLang="en-US" smtClean="0"/>
          </a:p>
        </p:txBody>
      </p:sp>
      <p:sp>
        <p:nvSpPr>
          <p:cNvPr id="339972" name="Textplatzhalter 26"/>
          <p:cNvSpPr>
            <a:spLocks noGrp="1"/>
          </p:cNvSpPr>
          <p:nvPr>
            <p:ph type="body" sz="quarter" idx="21"/>
          </p:nvPr>
        </p:nvSpPr>
        <p:spPr bwMode="auto">
          <a:xfrm>
            <a:off x="336550" y="4257675"/>
            <a:ext cx="1014413" cy="1150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defTabSz="912813"/>
            <a:endParaRPr altLang="en-US" smtClean="0"/>
          </a:p>
        </p:txBody>
      </p:sp>
      <p:sp>
        <p:nvSpPr>
          <p:cNvPr id="339973" name="Datumsplatzhalter 4"/>
          <p:cNvSpPr>
            <a:spLocks noGrp="1"/>
          </p:cNvSpPr>
          <p:nvPr>
            <p:ph type="dt" sz="quarter" idx="2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BCA66D6-27B9-4D27-87E2-DAB6C3308D8E}" type="datetime4">
              <a:rPr lang="en-US" altLang="en-US" sz="600" smtClean="0">
                <a:solidFill>
                  <a:srgbClr val="666666"/>
                </a:solidFill>
              </a:rPr>
              <a:pPr/>
              <a:t>September 15, 2015</a:t>
            </a:fld>
            <a:endParaRPr lang="en-US" altLang="en-US" sz="600" smtClean="0">
              <a:solidFill>
                <a:srgbClr val="666666"/>
              </a:solidFill>
            </a:endParaRPr>
          </a:p>
        </p:txBody>
      </p:sp>
      <p:sp>
        <p:nvSpPr>
          <p:cNvPr id="339974" name="Titel 1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9144000" cy="692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tx2"/>
              </a:buClr>
              <a:buSzPct val="70000"/>
            </a:pPr>
            <a:r>
              <a:rPr lang="en-US" altLang="en-US" dirty="0" smtClean="0">
                <a:solidFill>
                  <a:srgbClr val="002897"/>
                </a:solidFill>
              </a:rPr>
              <a:t>W</a:t>
            </a:r>
            <a:r>
              <a:rPr altLang="en-US" dirty="0" smtClean="0">
                <a:solidFill>
                  <a:srgbClr val="002897"/>
                </a:solidFill>
              </a:rPr>
              <a:t>hatever your priorities and needs are</a:t>
            </a:r>
            <a:br>
              <a:rPr altLang="en-US" dirty="0" smtClean="0">
                <a:solidFill>
                  <a:srgbClr val="002897"/>
                </a:solidFill>
              </a:rPr>
            </a:br>
            <a:r>
              <a:rPr altLang="en-US" dirty="0" smtClean="0">
                <a:solidFill>
                  <a:schemeClr val="accent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you can rely on ABB for the service solution 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-398142" y="1551730"/>
            <a:ext cx="9144000" cy="1706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 </a:t>
            </a:r>
            <a:endParaRPr dirty="0"/>
          </a:p>
        </p:txBody>
      </p:sp>
      <p:sp>
        <p:nvSpPr>
          <p:cNvPr id="339976" name="Textplatzhalter 27"/>
          <p:cNvSpPr>
            <a:spLocks noGrp="1"/>
          </p:cNvSpPr>
          <p:nvPr>
            <p:ph type="body" sz="quarter" idx="22"/>
          </p:nvPr>
        </p:nvSpPr>
        <p:spPr bwMode="auto">
          <a:xfrm>
            <a:off x="336550" y="5530850"/>
            <a:ext cx="8485188" cy="5413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altLang="en-US" smtClean="0"/>
          </a:p>
        </p:txBody>
      </p:sp>
      <p:sp>
        <p:nvSpPr>
          <p:cNvPr id="339977" name="Bildplatzhalter 25"/>
          <p:cNvSpPr>
            <a:spLocks noGrp="1"/>
          </p:cNvSpPr>
          <p:nvPr>
            <p:ph type="pic" sz="quarter" idx="20"/>
          </p:nvPr>
        </p:nvSpPr>
        <p:spPr bwMode="auto">
          <a:xfrm>
            <a:off x="6129338" y="1720850"/>
            <a:ext cx="2681287" cy="3684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" name="Textplatzhalter 23"/>
          <p:cNvSpPr>
            <a:spLocks noGrp="1"/>
          </p:cNvSpPr>
          <p:nvPr>
            <p:ph type="body" sz="quarter" idx="17"/>
          </p:nvPr>
        </p:nvSpPr>
        <p:spPr>
          <a:xfrm>
            <a:off x="1566863" y="1720850"/>
            <a:ext cx="4343400" cy="11525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23"/>
          </p:nvPr>
        </p:nvSpPr>
        <p:spPr>
          <a:xfrm>
            <a:off x="1566863" y="2987675"/>
            <a:ext cx="4343400" cy="11525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24"/>
          </p:nvPr>
        </p:nvSpPr>
        <p:spPr>
          <a:xfrm>
            <a:off x="1566863" y="4257675"/>
            <a:ext cx="4343400" cy="115093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23"/>
          <p:cNvSpPr/>
          <p:nvPr/>
        </p:nvSpPr>
        <p:spPr bwMode="gray">
          <a:xfrm>
            <a:off x="215900" y="1592263"/>
            <a:ext cx="8712200" cy="46085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anchor="ctr"/>
          <a:lstStyle/>
          <a:p>
            <a:pPr algn="ctr" defTabSz="914180" eaLnBrk="1" fontAlgn="auto" hangingPunct="1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defRPr/>
            </a:pPr>
            <a:endParaRPr lang="en-US" sz="1500" dirty="0" err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Rectangle 1"/>
          <p:cNvSpPr/>
          <p:nvPr/>
        </p:nvSpPr>
        <p:spPr bwMode="auto">
          <a:xfrm>
            <a:off x="1566863" y="1720850"/>
            <a:ext cx="4344987" cy="11382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72000" bIns="36000"/>
          <a:lstStyle/>
          <a:p>
            <a:pPr>
              <a:buClr>
                <a:srgbClr val="002897"/>
              </a:buClr>
              <a:buNone/>
            </a:pPr>
            <a:endParaRPr lang="en-US" sz="1400" dirty="0" smtClean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pPr>
              <a:buClr>
                <a:srgbClr val="002897"/>
              </a:buClr>
              <a:buNone/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Safety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in your organization prevents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personnel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injuries and material accidents </a:t>
            </a:r>
          </a:p>
          <a:p>
            <a:pPr>
              <a:buClr>
                <a:srgbClr val="002897"/>
              </a:buClr>
              <a:buNone/>
            </a:pPr>
            <a:endParaRPr lang="en-US" sz="1400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pPr defTabSz="914180" eaLnBrk="1" fontAlgn="auto" hangingPunct="1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defRPr/>
            </a:pPr>
            <a:endParaRPr lang="it-IT" sz="1400" dirty="0" smtClean="0">
              <a:solidFill>
                <a:srgbClr val="666666"/>
              </a:solidFill>
            </a:endParaRPr>
          </a:p>
        </p:txBody>
      </p:sp>
      <p:sp>
        <p:nvSpPr>
          <p:cNvPr id="14" name="Rectangle 1"/>
          <p:cNvSpPr/>
          <p:nvPr/>
        </p:nvSpPr>
        <p:spPr bwMode="auto">
          <a:xfrm>
            <a:off x="1566863" y="4249738"/>
            <a:ext cx="4344987" cy="116363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72000" bIns="36000"/>
          <a:lstStyle/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Your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assets constitute an investment of several decades and is worth of hundreds of billions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.</a:t>
            </a:r>
          </a:p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r>
              <a:rPr lang="en-US" sz="1400" dirty="0">
                <a:solidFill>
                  <a:srgbClr val="666666"/>
                </a:solidFill>
              </a:rPr>
              <a:t>Maintenance need </a:t>
            </a:r>
            <a:r>
              <a:rPr lang="en-US" sz="1400" dirty="0" smtClean="0">
                <a:solidFill>
                  <a:srgbClr val="666666"/>
                </a:solidFill>
              </a:rPr>
              <a:t> increases due </a:t>
            </a:r>
            <a:r>
              <a:rPr lang="en-US" sz="1400" dirty="0">
                <a:solidFill>
                  <a:srgbClr val="666666"/>
                </a:solidFill>
              </a:rPr>
              <a:t>to ageing of your installations.</a:t>
            </a:r>
          </a:p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endParaRPr lang="en-US" sz="1400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pPr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endParaRPr lang="en-US" sz="1400" dirty="0">
              <a:solidFill>
                <a:srgbClr val="666666"/>
              </a:solidFill>
            </a:endParaRPr>
          </a:p>
        </p:txBody>
      </p:sp>
      <p:sp>
        <p:nvSpPr>
          <p:cNvPr id="15" name="Rectangle 1"/>
          <p:cNvSpPr/>
          <p:nvPr/>
        </p:nvSpPr>
        <p:spPr bwMode="auto">
          <a:xfrm>
            <a:off x="336550" y="4257675"/>
            <a:ext cx="1014413" cy="11509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algn="ctr" defTabSz="914180" eaLnBrk="1" fontAlgn="auto" hangingPunct="1"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defRPr/>
            </a:pPr>
            <a:r>
              <a:rPr lang="en-US" sz="1600" dirty="0">
                <a:solidFill>
                  <a:srgbClr val="002897"/>
                </a:solidFill>
              </a:rPr>
              <a:t>Benefit 3</a:t>
            </a:r>
          </a:p>
        </p:txBody>
      </p:sp>
      <p:sp>
        <p:nvSpPr>
          <p:cNvPr id="16" name="Rectangle 1"/>
          <p:cNvSpPr/>
          <p:nvPr/>
        </p:nvSpPr>
        <p:spPr bwMode="auto">
          <a:xfrm>
            <a:off x="336550" y="2989263"/>
            <a:ext cx="1014413" cy="11509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algn="ctr" defTabSz="914180" eaLnBrk="1" fontAlgn="auto" hangingPunct="1"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defRPr/>
            </a:pPr>
            <a:r>
              <a:rPr lang="en-US" sz="1600" dirty="0">
                <a:solidFill>
                  <a:srgbClr val="002897"/>
                </a:solidFill>
              </a:rPr>
              <a:t>Benefit 2</a:t>
            </a:r>
          </a:p>
        </p:txBody>
      </p:sp>
      <p:sp>
        <p:nvSpPr>
          <p:cNvPr id="17" name="Rectangle 1"/>
          <p:cNvSpPr/>
          <p:nvPr/>
        </p:nvSpPr>
        <p:spPr bwMode="auto">
          <a:xfrm>
            <a:off x="336550" y="1720850"/>
            <a:ext cx="1014413" cy="11525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algn="ctr" defTabSz="914180" eaLnBrk="1" fontAlgn="auto" hangingPunct="1">
              <a:spcBef>
                <a:spcPts val="420"/>
              </a:spcBef>
              <a:spcAft>
                <a:spcPts val="0"/>
              </a:spcAft>
              <a:buClr>
                <a:srgbClr val="002897"/>
              </a:buClr>
              <a:buSzPct val="70000"/>
              <a:defRPr/>
            </a:pPr>
            <a:r>
              <a:rPr lang="en-US" sz="1600" dirty="0">
                <a:solidFill>
                  <a:srgbClr val="002897"/>
                </a:solidFill>
              </a:rPr>
              <a:t>Benefit 1</a:t>
            </a:r>
          </a:p>
        </p:txBody>
      </p:sp>
      <p:sp>
        <p:nvSpPr>
          <p:cNvPr id="20" name="Pentagon 44"/>
          <p:cNvSpPr/>
          <p:nvPr/>
        </p:nvSpPr>
        <p:spPr bwMode="gray">
          <a:xfrm>
            <a:off x="336550" y="5532438"/>
            <a:ext cx="8470900" cy="539750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437" tIns="60437" rIns="60437" bIns="60437" anchor="ctr"/>
          <a:lstStyle/>
          <a:p>
            <a:pPr algn="ctr" defTabSz="914180"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Responsive</a:t>
            </a:r>
            <a:r>
              <a:rPr lang="en-US" sz="1600" b="1" dirty="0">
                <a:solidFill>
                  <a:srgbClr val="FFFFFF"/>
                </a:solidFill>
              </a:rPr>
              <a:t>, proactive and predictive maintenance services</a:t>
            </a:r>
          </a:p>
        </p:txBody>
      </p:sp>
      <p:sp>
        <p:nvSpPr>
          <p:cNvPr id="21" name="Rectangle 1"/>
          <p:cNvSpPr/>
          <p:nvPr/>
        </p:nvSpPr>
        <p:spPr bwMode="auto">
          <a:xfrm>
            <a:off x="6149378" y="4243388"/>
            <a:ext cx="2596480" cy="1158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1983" anchor="ctr"/>
          <a:lstStyle/>
          <a:p>
            <a:pPr algn="ctr"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We  improve the profitability of your assets and production plants, through our experience and our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know-how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447" y="1758157"/>
            <a:ext cx="9239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94" t="3989" r="2862" b="10419"/>
          <a:stretch/>
        </p:blipFill>
        <p:spPr>
          <a:xfrm>
            <a:off x="386025" y="3069102"/>
            <a:ext cx="915462" cy="93812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01" r="7280" b="7916"/>
          <a:stretch>
            <a:fillRect/>
          </a:stretch>
        </p:blipFill>
        <p:spPr bwMode="auto">
          <a:xfrm>
            <a:off x="377825" y="4285456"/>
            <a:ext cx="931862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"/>
          <p:cNvSpPr/>
          <p:nvPr/>
        </p:nvSpPr>
        <p:spPr bwMode="auto">
          <a:xfrm>
            <a:off x="1570038" y="2990850"/>
            <a:ext cx="4344987" cy="11382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72000" bIns="36000"/>
          <a:lstStyle/>
          <a:p>
            <a:pPr>
              <a:buClr>
                <a:srgbClr val="002897"/>
              </a:buClr>
              <a:buNone/>
            </a:pPr>
            <a:endParaRPr lang="en-US" sz="1400" dirty="0" smtClean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pPr>
              <a:buClr>
                <a:srgbClr val="002897"/>
              </a:buClr>
              <a:buNone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Continuity of service, avoiding costly shut-down is vital for your installations</a:t>
            </a:r>
          </a:p>
          <a:p>
            <a:pPr>
              <a:buClr>
                <a:srgbClr val="002897"/>
              </a:buClr>
              <a:buNone/>
            </a:pPr>
            <a:endParaRPr lang="en-US" sz="1400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7" name="Rectangle 1"/>
          <p:cNvSpPr/>
          <p:nvPr/>
        </p:nvSpPr>
        <p:spPr bwMode="auto">
          <a:xfrm>
            <a:off x="6129337" y="1709739"/>
            <a:ext cx="2616521" cy="11493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1983" anchor="ctr"/>
          <a:lstStyle/>
          <a:p>
            <a:pPr algn="ctr">
              <a:buClr>
                <a:srgbClr val="002897"/>
              </a:buClr>
              <a:buNone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We focus on safety to preserve your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personnel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from injuries and your installation from accidents</a:t>
            </a:r>
          </a:p>
        </p:txBody>
      </p:sp>
      <p:sp>
        <p:nvSpPr>
          <p:cNvPr id="28" name="Rectangle 1"/>
          <p:cNvSpPr/>
          <p:nvPr/>
        </p:nvSpPr>
        <p:spPr bwMode="auto">
          <a:xfrm>
            <a:off x="6149378" y="2991074"/>
            <a:ext cx="2616521" cy="11493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1983" anchor="ctr"/>
          <a:lstStyle/>
          <a:p>
            <a:pPr algn="ctr"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r>
              <a:rPr lang="en-US" sz="1600" dirty="0">
                <a:solidFill>
                  <a:srgbClr val="666666"/>
                </a:solidFill>
                <a:cs typeface="Arial" pitchFamily="34" charset="0"/>
              </a:rPr>
              <a:t>We optimize availability and efficiency of devices and systems, to keep them running longer</a:t>
            </a:r>
          </a:p>
        </p:txBody>
      </p:sp>
    </p:spTree>
    <p:extLst>
      <p:ext uri="{BB962C8B-B14F-4D97-AF65-F5344CB8AC3E}">
        <p14:creationId xmlns:p14="http://schemas.microsoft.com/office/powerpoint/2010/main" val="391416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8068C780-51BF-456C-A72C-71C95E30C1BE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September 15, 2015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/>
              <a:t>ABB knows how to </a:t>
            </a:r>
            <a:r>
              <a:rPr lang="en-US" altLang="fr-FR" dirty="0" smtClean="0"/>
              <a:t>protect your assets</a:t>
            </a:r>
            <a:r>
              <a:rPr lang="fr-FR" altLang="fr-FR" dirty="0"/>
              <a:t/>
            </a:r>
            <a:br>
              <a:rPr lang="fr-FR" altLang="fr-FR" dirty="0"/>
            </a:br>
            <a:r>
              <a:rPr lang="en-US" altLang="fr-FR" dirty="0">
                <a:solidFill>
                  <a:schemeClr val="accent1"/>
                </a:solidFill>
              </a:rPr>
              <a:t>We </a:t>
            </a:r>
            <a:r>
              <a:rPr lang="en-US" altLang="fr-FR" dirty="0" smtClean="0">
                <a:solidFill>
                  <a:schemeClr val="accent1"/>
                </a:solidFill>
              </a:rPr>
              <a:t>protect, </a:t>
            </a:r>
            <a:r>
              <a:rPr lang="en-US" altLang="fr-FR" dirty="0">
                <a:solidFill>
                  <a:schemeClr val="accent1"/>
                </a:solidFill>
              </a:rPr>
              <a:t>maintain and </a:t>
            </a:r>
            <a:r>
              <a:rPr lang="en-US" altLang="fr-FR" dirty="0" smtClean="0">
                <a:solidFill>
                  <a:schemeClr val="accent1"/>
                </a:solidFill>
              </a:rPr>
              <a:t>repair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platzhalter 3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platzhalter 3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platzhalter 3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23"/>
          <p:cNvSpPr/>
          <p:nvPr/>
        </p:nvSpPr>
        <p:spPr bwMode="gray">
          <a:xfrm>
            <a:off x="215900" y="1592262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73" tIns="71973" rIns="71973" bIns="71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80" fontAlgn="auto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500" dirty="0" err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Rectangle 1"/>
          <p:cNvSpPr/>
          <p:nvPr/>
        </p:nvSpPr>
        <p:spPr bwMode="auto">
          <a:xfrm>
            <a:off x="336391" y="1720736"/>
            <a:ext cx="1993392" cy="368821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 fontAlgn="auto">
              <a:spcBef>
                <a:spcPts val="0"/>
              </a:spcBef>
              <a:spcAft>
                <a:spcPts val="0"/>
              </a:spcAft>
              <a:buClr>
                <a:srgbClr val="002897"/>
              </a:buClr>
              <a:buSzTx/>
              <a:buFontTx/>
              <a:buNone/>
            </a:pPr>
            <a:r>
              <a:rPr lang="en-US" sz="1400" dirty="0">
                <a:solidFill>
                  <a:srgbClr val="666666"/>
                </a:solidFill>
              </a:rPr>
              <a:t>Safety in your organization </a:t>
            </a:r>
            <a:r>
              <a:rPr lang="en-US" sz="1400" dirty="0" smtClean="0">
                <a:solidFill>
                  <a:srgbClr val="666666"/>
                </a:solidFill>
              </a:rPr>
              <a:t>protects your personnel from injuries </a:t>
            </a:r>
            <a:r>
              <a:rPr lang="en-US" sz="1400" dirty="0">
                <a:solidFill>
                  <a:srgbClr val="666666"/>
                </a:solidFill>
              </a:rPr>
              <a:t>and </a:t>
            </a:r>
            <a:r>
              <a:rPr lang="en-US" sz="1400" dirty="0" smtClean="0">
                <a:solidFill>
                  <a:srgbClr val="666666"/>
                </a:solidFill>
              </a:rPr>
              <a:t>ensures longer lifetime of the installed equipment</a:t>
            </a:r>
          </a:p>
          <a:p>
            <a:pPr defTabSz="914180" fontAlgn="auto">
              <a:spcBef>
                <a:spcPts val="0"/>
              </a:spcBef>
              <a:spcAft>
                <a:spcPts val="0"/>
              </a:spcAft>
              <a:buClr>
                <a:srgbClr val="002897"/>
              </a:buClr>
              <a:buSzTx/>
              <a:buFontTx/>
              <a:buNone/>
            </a:pPr>
            <a:endParaRPr lang="en-US" sz="1400" dirty="0">
              <a:solidFill>
                <a:srgbClr val="666666"/>
              </a:solidFill>
            </a:endParaRPr>
          </a:p>
        </p:txBody>
      </p:sp>
      <p:sp>
        <p:nvSpPr>
          <p:cNvPr id="12" name="Rectangle 1"/>
          <p:cNvSpPr/>
          <p:nvPr/>
        </p:nvSpPr>
        <p:spPr bwMode="auto">
          <a:xfrm>
            <a:off x="2495667" y="1720736"/>
            <a:ext cx="1993392" cy="368821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 fontAlgn="auto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r>
              <a:rPr lang="en-US" sz="1400" dirty="0">
                <a:solidFill>
                  <a:srgbClr val="666666"/>
                </a:solidFill>
              </a:rPr>
              <a:t>We optimize availability and efficiency of devices and systems to keep them running longer keeping the ageing of installation in </a:t>
            </a:r>
            <a:r>
              <a:rPr lang="en-US" sz="1400" dirty="0" smtClean="0">
                <a:solidFill>
                  <a:srgbClr val="666666"/>
                </a:solidFill>
              </a:rPr>
              <a:t>mind</a:t>
            </a:r>
            <a:endParaRPr lang="en-US" sz="1400" dirty="0">
              <a:solidFill>
                <a:srgbClr val="666666"/>
              </a:solidFill>
            </a:endParaRPr>
          </a:p>
        </p:txBody>
      </p:sp>
      <p:sp>
        <p:nvSpPr>
          <p:cNvPr id="13" name="Rectangle 1"/>
          <p:cNvSpPr/>
          <p:nvPr/>
        </p:nvSpPr>
        <p:spPr bwMode="auto">
          <a:xfrm>
            <a:off x="4654943" y="1720736"/>
            <a:ext cx="1993392" cy="368821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666666"/>
                </a:solidFill>
              </a:rPr>
              <a:t>We </a:t>
            </a:r>
            <a:r>
              <a:rPr lang="en-US" sz="1400" dirty="0">
                <a:solidFill>
                  <a:srgbClr val="666666"/>
                </a:solidFill>
              </a:rPr>
              <a:t>develop sustainable solutions to lower environmental </a:t>
            </a:r>
            <a:r>
              <a:rPr lang="en-US" sz="1400" dirty="0" smtClean="0">
                <a:solidFill>
                  <a:srgbClr val="666666"/>
                </a:solidFill>
              </a:rPr>
              <a:t>impact while making sure that our service solutions will help you</a:t>
            </a:r>
            <a:r>
              <a:rPr lang="en-US" sz="1400" dirty="0">
                <a:solidFill>
                  <a:srgbClr val="666666"/>
                </a:solidFill>
              </a:rPr>
              <a:t> </a:t>
            </a:r>
            <a:r>
              <a:rPr lang="en-US" sz="1400" dirty="0" smtClean="0">
                <a:solidFill>
                  <a:srgbClr val="666666"/>
                </a:solidFill>
              </a:rPr>
              <a:t>avoid </a:t>
            </a:r>
            <a:r>
              <a:rPr lang="en-US" sz="1400" dirty="0">
                <a:solidFill>
                  <a:srgbClr val="666666"/>
                </a:solidFill>
              </a:rPr>
              <a:t>costly shut-downs</a:t>
            </a:r>
          </a:p>
          <a:p>
            <a:pPr defTabSz="91418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srgbClr val="FFFFFF"/>
                </a:solidFill>
              </a:rPr>
              <a:t>We </a:t>
            </a:r>
            <a:r>
              <a:rPr lang="en-US" sz="1400" dirty="0" smtClean="0">
                <a:solidFill>
                  <a:srgbClr val="FFFFFF"/>
                </a:solidFill>
              </a:rPr>
              <a:t>develop</a:t>
            </a:r>
            <a:endParaRPr lang="en-US" sz="1400" dirty="0">
              <a:solidFill>
                <a:srgbClr val="666666"/>
              </a:solidFill>
            </a:endParaRPr>
          </a:p>
        </p:txBody>
      </p:sp>
      <p:sp>
        <p:nvSpPr>
          <p:cNvPr id="14" name="Rectangle 1"/>
          <p:cNvSpPr/>
          <p:nvPr/>
        </p:nvSpPr>
        <p:spPr bwMode="auto">
          <a:xfrm>
            <a:off x="6814218" y="1720736"/>
            <a:ext cx="1993392" cy="368821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srgbClr val="666666"/>
                </a:solidFill>
              </a:rPr>
              <a:t>We  improve the profitability of your assets and production plants through our experience and our </a:t>
            </a:r>
            <a:r>
              <a:rPr lang="en-US" sz="1400" dirty="0" smtClean="0">
                <a:solidFill>
                  <a:srgbClr val="666666"/>
                </a:solidFill>
              </a:rPr>
              <a:t>know how</a:t>
            </a:r>
            <a:endParaRPr lang="en-US" sz="1400" dirty="0">
              <a:solidFill>
                <a:srgbClr val="666666"/>
              </a:solidFill>
            </a:endParaRPr>
          </a:p>
        </p:txBody>
      </p:sp>
      <p:sp>
        <p:nvSpPr>
          <p:cNvPr id="15" name="Pentagon 44"/>
          <p:cNvSpPr/>
          <p:nvPr/>
        </p:nvSpPr>
        <p:spPr bwMode="gray">
          <a:xfrm>
            <a:off x="336394" y="1719992"/>
            <a:ext cx="1993390" cy="540000"/>
          </a:xfrm>
          <a:prstGeom prst="homePlate">
            <a:avLst>
              <a:gd name="adj" fmla="val 0"/>
            </a:avLst>
          </a:prstGeom>
          <a:noFill/>
          <a:ln w="285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80" fontAlgn="auto"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2897"/>
                </a:solidFill>
                <a:cs typeface="Arial" pitchFamily="34" charset="0"/>
              </a:rPr>
              <a:t>Safety &amp; Protection</a:t>
            </a:r>
          </a:p>
        </p:txBody>
      </p:sp>
      <p:sp>
        <p:nvSpPr>
          <p:cNvPr id="16" name="Pentagon 44"/>
          <p:cNvSpPr/>
          <p:nvPr/>
        </p:nvSpPr>
        <p:spPr bwMode="gray">
          <a:xfrm>
            <a:off x="2495669" y="1720736"/>
            <a:ext cx="1993390" cy="540000"/>
          </a:xfrm>
          <a:prstGeom prst="homePlate">
            <a:avLst>
              <a:gd name="adj" fmla="val 0"/>
            </a:avLst>
          </a:prstGeom>
          <a:noFill/>
          <a:ln w="285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80" fontAlgn="auto"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2897"/>
                </a:solidFill>
                <a:cs typeface="Arial" pitchFamily="34" charset="0"/>
              </a:rPr>
              <a:t>Maintenance</a:t>
            </a:r>
          </a:p>
        </p:txBody>
      </p:sp>
      <p:sp>
        <p:nvSpPr>
          <p:cNvPr id="17" name="Pentagon 44"/>
          <p:cNvSpPr/>
          <p:nvPr/>
        </p:nvSpPr>
        <p:spPr bwMode="gray">
          <a:xfrm>
            <a:off x="4654945" y="1720736"/>
            <a:ext cx="1993390" cy="540000"/>
          </a:xfrm>
          <a:prstGeom prst="homePlate">
            <a:avLst>
              <a:gd name="adj" fmla="val 0"/>
            </a:avLst>
          </a:prstGeom>
          <a:noFill/>
          <a:ln w="285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80" fontAlgn="auto"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2897"/>
                </a:solidFill>
                <a:cs typeface="Arial" pitchFamily="34" charset="0"/>
              </a:rPr>
              <a:t>Continuous operation</a:t>
            </a:r>
          </a:p>
        </p:txBody>
      </p:sp>
      <p:sp>
        <p:nvSpPr>
          <p:cNvPr id="18" name="Pentagon 44"/>
          <p:cNvSpPr/>
          <p:nvPr/>
        </p:nvSpPr>
        <p:spPr bwMode="gray">
          <a:xfrm>
            <a:off x="6814220" y="1720736"/>
            <a:ext cx="1993390" cy="540000"/>
          </a:xfrm>
          <a:prstGeom prst="homePlate">
            <a:avLst>
              <a:gd name="adj" fmla="val 0"/>
            </a:avLst>
          </a:prstGeom>
          <a:noFill/>
          <a:ln w="285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80" fontAlgn="auto"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2897"/>
                </a:solidFill>
                <a:cs typeface="Arial" pitchFamily="34" charset="0"/>
              </a:rPr>
              <a:t>Productivity</a:t>
            </a:r>
          </a:p>
        </p:txBody>
      </p:sp>
      <p:cxnSp>
        <p:nvCxnSpPr>
          <p:cNvPr id="19" name="Gerade Verbindung 38"/>
          <p:cNvCxnSpPr/>
          <p:nvPr/>
        </p:nvCxnSpPr>
        <p:spPr bwMode="gray">
          <a:xfrm>
            <a:off x="578709" y="2259992"/>
            <a:ext cx="1508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38"/>
          <p:cNvCxnSpPr/>
          <p:nvPr/>
        </p:nvCxnSpPr>
        <p:spPr bwMode="gray">
          <a:xfrm>
            <a:off x="2737984" y="2260736"/>
            <a:ext cx="1508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38"/>
          <p:cNvCxnSpPr/>
          <p:nvPr/>
        </p:nvCxnSpPr>
        <p:spPr bwMode="gray">
          <a:xfrm>
            <a:off x="4897260" y="2260736"/>
            <a:ext cx="1508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38"/>
          <p:cNvCxnSpPr/>
          <p:nvPr/>
        </p:nvCxnSpPr>
        <p:spPr bwMode="gray">
          <a:xfrm>
            <a:off x="7056535" y="2260736"/>
            <a:ext cx="1508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entagon 44"/>
          <p:cNvSpPr/>
          <p:nvPr/>
        </p:nvSpPr>
        <p:spPr bwMode="gray">
          <a:xfrm>
            <a:off x="336389" y="5531911"/>
            <a:ext cx="8471219" cy="539875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9388" indent="-179388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take concrete commitments through reliable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solutions and contracts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2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0CCECBF2-481F-4EBF-AE65-112D33D45F08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September 15, 2015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Whatever your needs are …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We have the solution to keep your business </a:t>
            </a:r>
            <a:r>
              <a:rPr lang="en-US" dirty="0" smtClean="0">
                <a:solidFill>
                  <a:schemeClr val="accent1"/>
                </a:solidFill>
              </a:rPr>
              <a:t>running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platzhalter 3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23"/>
          <p:cNvSpPr/>
          <p:nvPr/>
        </p:nvSpPr>
        <p:spPr bwMode="gray">
          <a:xfrm>
            <a:off x="215900" y="1592262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73" tIns="71973" rIns="71973" bIns="71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80" fontAlgn="auto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500" dirty="0" err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Rectangle 1"/>
          <p:cNvSpPr/>
          <p:nvPr/>
        </p:nvSpPr>
        <p:spPr bwMode="auto">
          <a:xfrm>
            <a:off x="457199" y="1720736"/>
            <a:ext cx="1872583" cy="376566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 fontAlgn="auto">
              <a:spcBef>
                <a:spcPts val="600"/>
              </a:spcBef>
              <a:spcAft>
                <a:spcPts val="0"/>
              </a:spcAft>
              <a:buClr>
                <a:srgbClr val="002897"/>
              </a:buClr>
              <a:buSzTx/>
              <a:buFontTx/>
              <a:buNone/>
            </a:pPr>
            <a:r>
              <a:rPr lang="en-US" sz="1400" dirty="0">
                <a:solidFill>
                  <a:srgbClr val="666666"/>
                </a:solidFill>
              </a:rPr>
              <a:t>Improve safety, availability and reliability of production processes</a:t>
            </a:r>
          </a:p>
          <a:p>
            <a:pPr marL="357188" lvl="1" indent="-171450" defTabSz="914180" fontAlgn="auto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666666"/>
                </a:solidFill>
              </a:rPr>
              <a:t>Engineering </a:t>
            </a:r>
            <a:r>
              <a:rPr lang="en-US" sz="1400" dirty="0">
                <a:solidFill>
                  <a:srgbClr val="666666"/>
                </a:solidFill>
              </a:rPr>
              <a:t>and </a:t>
            </a:r>
            <a:r>
              <a:rPr lang="en-US" sz="1400" dirty="0" smtClean="0">
                <a:solidFill>
                  <a:srgbClr val="666666"/>
                </a:solidFill>
              </a:rPr>
              <a:t>consulting</a:t>
            </a:r>
          </a:p>
          <a:p>
            <a:pPr marL="357188" lvl="1" indent="-171450" defTabSz="914180" fontAlgn="auto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666666"/>
                </a:solidFill>
              </a:rPr>
              <a:t>Maintenance</a:t>
            </a:r>
          </a:p>
          <a:p>
            <a:pPr marL="357188" lvl="1" indent="-171450" defTabSz="914180" fontAlgn="auto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666666"/>
                </a:solidFill>
              </a:rPr>
              <a:t>Training</a:t>
            </a:r>
          </a:p>
          <a:p>
            <a:pPr marL="357188" lvl="1" indent="-171450" defTabSz="914180" fontAlgn="auto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rgbClr val="666666"/>
                </a:solidFill>
              </a:rPr>
              <a:t>Extensions, upgrades and retrofits</a:t>
            </a:r>
          </a:p>
          <a:p>
            <a:pPr marL="357188" lvl="1" indent="-171450" defTabSz="914180" fontAlgn="auto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Font typeface="Wingdings" pitchFamily="2" charset="2"/>
              <a:buChar char="§"/>
            </a:pPr>
            <a:endParaRPr lang="en-US" sz="1400" dirty="0">
              <a:solidFill>
                <a:srgbClr val="666666"/>
              </a:solidFill>
            </a:endParaRPr>
          </a:p>
          <a:p>
            <a:pPr marL="357188" lvl="1" indent="-171450" defTabSz="914180" fontAlgn="auto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Font typeface="Wingdings" pitchFamily="2" charset="2"/>
              <a:buChar char="§"/>
            </a:pPr>
            <a:endParaRPr lang="en-US" sz="1400" dirty="0">
              <a:solidFill>
                <a:srgbClr val="666666"/>
              </a:solidFill>
            </a:endParaRPr>
          </a:p>
          <a:p>
            <a:pPr marL="357188" lvl="1" indent="-171450" defTabSz="914180" fontAlgn="auto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Font typeface="Wingdings" pitchFamily="2" charset="2"/>
              <a:buChar char="§"/>
            </a:pPr>
            <a:endParaRPr lang="en-US" sz="1400" dirty="0">
              <a:solidFill>
                <a:srgbClr val="666666"/>
              </a:solidFill>
            </a:endParaRPr>
          </a:p>
          <a:p>
            <a:pPr marL="357188" lvl="1" indent="-171450" defTabSz="914180" fontAlgn="auto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Font typeface="Wingdings" pitchFamily="2" charset="2"/>
              <a:buChar char="§"/>
            </a:pPr>
            <a:endParaRPr lang="en-US" sz="1400" dirty="0">
              <a:solidFill>
                <a:srgbClr val="666666"/>
              </a:solidFill>
            </a:endParaRPr>
          </a:p>
        </p:txBody>
      </p:sp>
      <p:sp>
        <p:nvSpPr>
          <p:cNvPr id="12" name="Rectangle 1"/>
          <p:cNvSpPr/>
          <p:nvPr/>
        </p:nvSpPr>
        <p:spPr bwMode="auto">
          <a:xfrm>
            <a:off x="2495669" y="1720736"/>
            <a:ext cx="1993390" cy="376566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 fontAlgn="auto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r>
              <a:rPr lang="en-US" sz="1400" dirty="0" smtClean="0">
                <a:solidFill>
                  <a:srgbClr val="666666"/>
                </a:solidFill>
              </a:rPr>
              <a:t>Improve equipment reliability</a:t>
            </a:r>
            <a:endParaRPr lang="en-US" sz="1400" dirty="0">
              <a:solidFill>
                <a:srgbClr val="666666"/>
              </a:solidFill>
            </a:endParaRPr>
          </a:p>
          <a:p>
            <a:pPr marL="357188" lvl="1" indent="-171450" defTabSz="914180" fontAlgn="auto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666666"/>
                </a:solidFill>
              </a:rPr>
              <a:t>Proactive</a:t>
            </a:r>
            <a:r>
              <a:rPr lang="en-US" sz="1400" dirty="0">
                <a:solidFill>
                  <a:srgbClr val="666666"/>
                </a:solidFill>
              </a:rPr>
              <a:t>, predictive and preventive maintenance </a:t>
            </a:r>
            <a:r>
              <a:rPr lang="en-US" sz="1400" dirty="0" smtClean="0">
                <a:solidFill>
                  <a:srgbClr val="666666"/>
                </a:solidFill>
              </a:rPr>
              <a:t>services</a:t>
            </a:r>
          </a:p>
          <a:p>
            <a:pPr marL="357188" lvl="1" indent="-171450" defTabSz="914180" fontAlgn="auto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666666"/>
                </a:solidFill>
              </a:rPr>
              <a:t>Extensions</a:t>
            </a:r>
            <a:r>
              <a:rPr lang="en-US" sz="1400" dirty="0">
                <a:solidFill>
                  <a:srgbClr val="666666"/>
                </a:solidFill>
              </a:rPr>
              <a:t>, upgrades and </a:t>
            </a:r>
            <a:r>
              <a:rPr lang="en-US" sz="1400" dirty="0" smtClean="0">
                <a:solidFill>
                  <a:srgbClr val="666666"/>
                </a:solidFill>
              </a:rPr>
              <a:t>retrofits</a:t>
            </a:r>
          </a:p>
          <a:p>
            <a:pPr marL="357188" lvl="1" indent="-171450" defTabSz="914180" fontAlgn="auto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666666"/>
                </a:solidFill>
              </a:rPr>
              <a:t>End </a:t>
            </a:r>
            <a:r>
              <a:rPr lang="en-US" sz="1400" dirty="0">
                <a:solidFill>
                  <a:srgbClr val="666666"/>
                </a:solidFill>
              </a:rPr>
              <a:t>of life services</a:t>
            </a:r>
          </a:p>
          <a:p>
            <a:pPr marL="357188" lvl="1" indent="-171450" defTabSz="914180" fontAlgn="auto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Font typeface="Wingdings" pitchFamily="2" charset="2"/>
              <a:buChar char="§"/>
            </a:pPr>
            <a:endParaRPr lang="en-US" sz="1400" dirty="0">
              <a:solidFill>
                <a:srgbClr val="666666"/>
              </a:solidFill>
            </a:endParaRPr>
          </a:p>
        </p:txBody>
      </p:sp>
      <p:sp>
        <p:nvSpPr>
          <p:cNvPr id="13" name="Rectangle 1"/>
          <p:cNvSpPr/>
          <p:nvPr/>
        </p:nvSpPr>
        <p:spPr bwMode="auto">
          <a:xfrm>
            <a:off x="4654945" y="1720736"/>
            <a:ext cx="1993390" cy="376566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 fontAlgn="auto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r>
              <a:rPr lang="en-US" sz="1400" dirty="0" smtClean="0">
                <a:solidFill>
                  <a:srgbClr val="666666"/>
                </a:solidFill>
              </a:rPr>
              <a:t>Maximize </a:t>
            </a:r>
            <a:r>
              <a:rPr lang="en-US" sz="1400" dirty="0">
                <a:solidFill>
                  <a:srgbClr val="666666"/>
                </a:solidFill>
              </a:rPr>
              <a:t>equipment </a:t>
            </a:r>
            <a:r>
              <a:rPr lang="en-US" sz="1400" dirty="0" smtClean="0">
                <a:solidFill>
                  <a:srgbClr val="666666"/>
                </a:solidFill>
              </a:rPr>
              <a:t>availability</a:t>
            </a:r>
            <a:endParaRPr lang="en-US" sz="1400" dirty="0">
              <a:solidFill>
                <a:srgbClr val="666666"/>
              </a:solidFill>
            </a:endParaRPr>
          </a:p>
          <a:p>
            <a:pPr marL="357188" lvl="1" indent="-171450" defTabSz="914180" fontAlgn="auto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666666"/>
                </a:solidFill>
              </a:rPr>
              <a:t>Repairs</a:t>
            </a:r>
            <a:endParaRPr lang="en-US" sz="1400" dirty="0">
              <a:solidFill>
                <a:srgbClr val="666666"/>
              </a:solidFill>
            </a:endParaRPr>
          </a:p>
          <a:p>
            <a:pPr marL="357188" lvl="1" indent="-171450" defTabSz="914180" fontAlgn="auto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666666"/>
                </a:solidFill>
              </a:rPr>
              <a:t>Spares </a:t>
            </a:r>
            <a:r>
              <a:rPr lang="en-US" sz="1400" dirty="0">
                <a:solidFill>
                  <a:srgbClr val="666666"/>
                </a:solidFill>
              </a:rPr>
              <a:t>and </a:t>
            </a:r>
            <a:r>
              <a:rPr lang="en-US" sz="1400" dirty="0" smtClean="0">
                <a:solidFill>
                  <a:srgbClr val="666666"/>
                </a:solidFill>
              </a:rPr>
              <a:t>consumables</a:t>
            </a:r>
          </a:p>
          <a:p>
            <a:pPr marL="357188" lvl="1" indent="-171450" defTabSz="914180" fontAlgn="auto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666666"/>
                </a:solidFill>
              </a:rPr>
              <a:t>Replacement</a:t>
            </a:r>
            <a:endParaRPr lang="en-US" sz="1400" dirty="0">
              <a:solidFill>
                <a:srgbClr val="666666"/>
              </a:solidFill>
            </a:endParaRPr>
          </a:p>
          <a:p>
            <a:pPr marL="357188" lvl="1" indent="-171450" defTabSz="914180" fontAlgn="auto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666666"/>
                </a:solidFill>
              </a:rPr>
              <a:t>Service </a:t>
            </a:r>
            <a:r>
              <a:rPr lang="en-US" sz="1400" dirty="0">
                <a:solidFill>
                  <a:srgbClr val="666666"/>
                </a:solidFill>
              </a:rPr>
              <a:t>agreements</a:t>
            </a:r>
          </a:p>
          <a:p>
            <a:pPr marL="357188" lvl="1" indent="-171450" defTabSz="914180" fontAlgn="auto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Font typeface="Wingdings" pitchFamily="2" charset="2"/>
              <a:buChar char="§"/>
            </a:pPr>
            <a:endParaRPr lang="en-US" sz="1400" dirty="0">
              <a:solidFill>
                <a:srgbClr val="666666"/>
              </a:solidFill>
            </a:endParaRPr>
          </a:p>
        </p:txBody>
      </p:sp>
      <p:sp>
        <p:nvSpPr>
          <p:cNvPr id="14" name="Rectangle 1"/>
          <p:cNvSpPr/>
          <p:nvPr/>
        </p:nvSpPr>
        <p:spPr bwMode="auto">
          <a:xfrm>
            <a:off x="6814218" y="1720736"/>
            <a:ext cx="1993392" cy="376566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0" fontAlgn="auto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r>
              <a:rPr lang="en-US" sz="1400" dirty="0" smtClean="0">
                <a:solidFill>
                  <a:srgbClr val="666666"/>
                </a:solidFill>
              </a:rPr>
              <a:t>Advanced </a:t>
            </a:r>
            <a:r>
              <a:rPr lang="en-US" sz="1400" dirty="0">
                <a:solidFill>
                  <a:srgbClr val="666666"/>
                </a:solidFill>
              </a:rPr>
              <a:t>services for solutions to optimize efficiency in the long </a:t>
            </a:r>
            <a:r>
              <a:rPr lang="en-US" sz="1400" dirty="0" smtClean="0">
                <a:solidFill>
                  <a:srgbClr val="666666"/>
                </a:solidFill>
              </a:rPr>
              <a:t>term</a:t>
            </a:r>
            <a:endParaRPr lang="en-US" sz="1400" dirty="0">
              <a:solidFill>
                <a:srgbClr val="666666"/>
              </a:solidFill>
            </a:endParaRPr>
          </a:p>
          <a:p>
            <a:pPr marL="357188" lvl="1" indent="-171450" defTabSz="914180" fontAlgn="auto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rgbClr val="666666"/>
                </a:solidFill>
              </a:rPr>
              <a:t>Second </a:t>
            </a:r>
            <a:r>
              <a:rPr lang="en-US" sz="1400" dirty="0" smtClean="0">
                <a:solidFill>
                  <a:srgbClr val="666666"/>
                </a:solidFill>
              </a:rPr>
              <a:t>level</a:t>
            </a:r>
          </a:p>
          <a:p>
            <a:pPr marL="357188" lvl="1" indent="-171450" defTabSz="914180" fontAlgn="auto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666666"/>
                </a:solidFill>
              </a:rPr>
              <a:t>Engineering </a:t>
            </a:r>
            <a:r>
              <a:rPr lang="en-US" sz="1400" dirty="0">
                <a:solidFill>
                  <a:srgbClr val="666666"/>
                </a:solidFill>
              </a:rPr>
              <a:t>and </a:t>
            </a:r>
            <a:r>
              <a:rPr lang="en-US" sz="1400" dirty="0" smtClean="0">
                <a:solidFill>
                  <a:srgbClr val="666666"/>
                </a:solidFill>
              </a:rPr>
              <a:t>consulting</a:t>
            </a:r>
          </a:p>
          <a:p>
            <a:pPr marL="357188" lvl="1" indent="-171450" defTabSz="914180" fontAlgn="auto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666666"/>
                </a:solidFill>
              </a:rPr>
              <a:t>Extensions</a:t>
            </a:r>
            <a:r>
              <a:rPr lang="en-US" sz="1400" dirty="0">
                <a:solidFill>
                  <a:srgbClr val="666666"/>
                </a:solidFill>
              </a:rPr>
              <a:t>, upgrades and </a:t>
            </a:r>
            <a:r>
              <a:rPr lang="en-US" sz="1400" dirty="0" smtClean="0">
                <a:solidFill>
                  <a:srgbClr val="666666"/>
                </a:solidFill>
              </a:rPr>
              <a:t>retrofits</a:t>
            </a:r>
          </a:p>
          <a:p>
            <a:pPr marL="357188" lvl="1" indent="-171450" defTabSz="914180" fontAlgn="auto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666666"/>
                </a:solidFill>
              </a:rPr>
              <a:t>End </a:t>
            </a:r>
            <a:r>
              <a:rPr lang="en-US" sz="1400" dirty="0">
                <a:solidFill>
                  <a:srgbClr val="666666"/>
                </a:solidFill>
              </a:rPr>
              <a:t>of life services</a:t>
            </a:r>
          </a:p>
          <a:p>
            <a:pPr marL="357188" lvl="1" indent="-171450" defTabSz="914180" fontAlgn="auto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Font typeface="Wingdings" pitchFamily="2" charset="2"/>
              <a:buChar char="§"/>
            </a:pPr>
            <a:endParaRPr lang="en-US" sz="1400" dirty="0">
              <a:solidFill>
                <a:srgbClr val="666666"/>
              </a:solidFill>
            </a:endParaRPr>
          </a:p>
        </p:txBody>
      </p:sp>
      <p:sp>
        <p:nvSpPr>
          <p:cNvPr id="15" name="Pentagon 44"/>
          <p:cNvSpPr/>
          <p:nvPr/>
        </p:nvSpPr>
        <p:spPr bwMode="gray">
          <a:xfrm>
            <a:off x="336394" y="1719992"/>
            <a:ext cx="1993390" cy="540000"/>
          </a:xfrm>
          <a:prstGeom prst="homePlate">
            <a:avLst>
              <a:gd name="adj" fmla="val 0"/>
            </a:avLst>
          </a:prstGeom>
          <a:noFill/>
          <a:ln w="285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80" fontAlgn="auto"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2897"/>
                </a:solidFill>
                <a:cs typeface="Arial" pitchFamily="34" charset="0"/>
              </a:rPr>
              <a:t>Operational efficiency</a:t>
            </a:r>
            <a:endParaRPr lang="en-US" sz="1600" dirty="0">
              <a:solidFill>
                <a:srgbClr val="002897"/>
              </a:solidFill>
              <a:cs typeface="Arial" pitchFamily="34" charset="0"/>
            </a:endParaRPr>
          </a:p>
        </p:txBody>
      </p:sp>
      <p:sp>
        <p:nvSpPr>
          <p:cNvPr id="16" name="Pentagon 44"/>
          <p:cNvSpPr/>
          <p:nvPr/>
        </p:nvSpPr>
        <p:spPr bwMode="gray">
          <a:xfrm>
            <a:off x="2495669" y="1720736"/>
            <a:ext cx="1993390" cy="540000"/>
          </a:xfrm>
          <a:prstGeom prst="homePlate">
            <a:avLst>
              <a:gd name="adj" fmla="val 0"/>
            </a:avLst>
          </a:prstGeom>
          <a:noFill/>
          <a:ln w="285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80" fontAlgn="auto"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2897"/>
                </a:solidFill>
                <a:cs typeface="Arial" pitchFamily="34" charset="0"/>
              </a:rPr>
              <a:t>Life cycle management</a:t>
            </a:r>
            <a:endParaRPr lang="en-US" sz="1600" dirty="0">
              <a:solidFill>
                <a:srgbClr val="002897"/>
              </a:solidFill>
              <a:cs typeface="Arial" pitchFamily="34" charset="0"/>
            </a:endParaRPr>
          </a:p>
        </p:txBody>
      </p:sp>
      <p:sp>
        <p:nvSpPr>
          <p:cNvPr id="17" name="Pentagon 44"/>
          <p:cNvSpPr/>
          <p:nvPr/>
        </p:nvSpPr>
        <p:spPr bwMode="gray">
          <a:xfrm>
            <a:off x="4654945" y="1720736"/>
            <a:ext cx="1993390" cy="540000"/>
          </a:xfrm>
          <a:prstGeom prst="homePlate">
            <a:avLst>
              <a:gd name="adj" fmla="val 0"/>
            </a:avLst>
          </a:prstGeom>
          <a:noFill/>
          <a:ln w="285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80" fontAlgn="auto"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2897"/>
                </a:solidFill>
                <a:cs typeface="Arial" pitchFamily="34" charset="0"/>
              </a:rPr>
              <a:t>Rapid response</a:t>
            </a:r>
            <a:endParaRPr lang="en-US" sz="1600" dirty="0">
              <a:solidFill>
                <a:srgbClr val="002897"/>
              </a:solidFill>
              <a:cs typeface="Arial" pitchFamily="34" charset="0"/>
            </a:endParaRPr>
          </a:p>
        </p:txBody>
      </p:sp>
      <p:sp>
        <p:nvSpPr>
          <p:cNvPr id="18" name="Pentagon 44"/>
          <p:cNvSpPr/>
          <p:nvPr/>
        </p:nvSpPr>
        <p:spPr bwMode="gray">
          <a:xfrm>
            <a:off x="6814220" y="1720736"/>
            <a:ext cx="1993390" cy="540000"/>
          </a:xfrm>
          <a:prstGeom prst="homePlate">
            <a:avLst>
              <a:gd name="adj" fmla="val 0"/>
            </a:avLst>
          </a:prstGeom>
          <a:noFill/>
          <a:ln w="285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80" fontAlgn="auto"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2897"/>
                </a:solidFill>
                <a:cs typeface="Arial" pitchFamily="34" charset="0"/>
              </a:rPr>
              <a:t>Performance improvement</a:t>
            </a:r>
            <a:endParaRPr lang="en-US" sz="1600" dirty="0">
              <a:solidFill>
                <a:srgbClr val="002897"/>
              </a:solidFill>
              <a:cs typeface="Arial" pitchFamily="34" charset="0"/>
            </a:endParaRPr>
          </a:p>
        </p:txBody>
      </p:sp>
      <p:cxnSp>
        <p:nvCxnSpPr>
          <p:cNvPr id="19" name="Gerade Verbindung 38"/>
          <p:cNvCxnSpPr/>
          <p:nvPr/>
        </p:nvCxnSpPr>
        <p:spPr bwMode="gray">
          <a:xfrm>
            <a:off x="578709" y="2259992"/>
            <a:ext cx="1508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38"/>
          <p:cNvCxnSpPr/>
          <p:nvPr/>
        </p:nvCxnSpPr>
        <p:spPr bwMode="gray">
          <a:xfrm>
            <a:off x="2737984" y="2260736"/>
            <a:ext cx="1508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38"/>
          <p:cNvCxnSpPr/>
          <p:nvPr/>
        </p:nvCxnSpPr>
        <p:spPr bwMode="gray">
          <a:xfrm>
            <a:off x="4897260" y="2260736"/>
            <a:ext cx="1508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38"/>
          <p:cNvCxnSpPr/>
          <p:nvPr/>
        </p:nvCxnSpPr>
        <p:spPr bwMode="gray">
          <a:xfrm>
            <a:off x="7056535" y="2260736"/>
            <a:ext cx="1508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entagon 44"/>
          <p:cNvSpPr/>
          <p:nvPr/>
        </p:nvSpPr>
        <p:spPr bwMode="gray">
          <a:xfrm>
            <a:off x="336389" y="5531911"/>
            <a:ext cx="8471219" cy="539875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b="1" dirty="0" smtClean="0">
                <a:solidFill>
                  <a:srgbClr val="FFFFFF"/>
                </a:solidFill>
              </a:rPr>
              <a:t>We keep you competitive</a:t>
            </a:r>
            <a:endParaRPr lang="en-U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Datumsplatzhalter 4"/>
          <p:cNvSpPr>
            <a:spLocks noGrp="1"/>
          </p:cNvSpPr>
          <p:nvPr>
            <p:ph type="dt" sz="quarter" idx="2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1DB2E04-BB80-44C2-9235-9F2DA1D69C4F}" type="datetime4">
              <a:rPr lang="en-US" altLang="en-US" sz="600" smtClean="0">
                <a:solidFill>
                  <a:srgbClr val="666666"/>
                </a:solidFill>
              </a:rPr>
              <a:pPr/>
              <a:t>September 15, 2015</a:t>
            </a:fld>
            <a:endParaRPr lang="en-US" altLang="en-US" sz="600" smtClean="0">
              <a:solidFill>
                <a:srgbClr val="666666"/>
              </a:solidFill>
            </a:endParaRPr>
          </a:p>
        </p:txBody>
      </p:sp>
      <p:sp>
        <p:nvSpPr>
          <p:cNvPr id="335875" name="Titel 1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9144000" cy="692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 smtClean="0"/>
              <a:t>Operational efficiency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altLang="en-US" sz="2000" dirty="0" smtClean="0">
              <a:solidFill>
                <a:schemeClr val="accent1"/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0" y="692150"/>
            <a:ext cx="9144000" cy="612775"/>
          </a:xfrm>
        </p:spPr>
        <p:txBody>
          <a:bodyPr/>
          <a:lstStyle/>
          <a:p>
            <a:r>
              <a:rPr lang="en-US" sz="2800" dirty="0"/>
              <a:t>ABB </a:t>
            </a:r>
            <a:r>
              <a:rPr lang="en-US" sz="2800" dirty="0" smtClean="0"/>
              <a:t>optimizes </a:t>
            </a:r>
            <a:r>
              <a:rPr lang="en-US" sz="2800" dirty="0"/>
              <a:t>efficiency </a:t>
            </a:r>
            <a:r>
              <a:rPr lang="en-US" sz="2800" dirty="0" smtClean="0"/>
              <a:t>of </a:t>
            </a:r>
            <a:r>
              <a:rPr lang="en-US" sz="2800" dirty="0"/>
              <a:t>equipment and systems</a:t>
            </a:r>
          </a:p>
          <a:p>
            <a:pPr>
              <a:defRPr/>
            </a:pPr>
            <a:r>
              <a:rPr sz="2800" dirty="0"/>
              <a:t/>
            </a:r>
            <a:br>
              <a:rPr sz="2800" dirty="0"/>
            </a:br>
            <a:endParaRPr sz="2800" dirty="0"/>
          </a:p>
        </p:txBody>
      </p:sp>
      <p:sp>
        <p:nvSpPr>
          <p:cNvPr id="335877" name="Bildplatzhalter 17"/>
          <p:cNvSpPr>
            <a:spLocks noGrp="1"/>
          </p:cNvSpPr>
          <p:nvPr>
            <p:ph type="pic" sz="quarter" idx="20"/>
          </p:nvPr>
        </p:nvSpPr>
        <p:spPr bwMode="auto">
          <a:xfrm>
            <a:off x="4683125" y="1720850"/>
            <a:ext cx="4124325" cy="435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35878" name="Textplatzhalter 10"/>
          <p:cNvSpPr>
            <a:spLocks noGrp="1"/>
          </p:cNvSpPr>
          <p:nvPr>
            <p:ph type="body" sz="quarter" idx="19"/>
          </p:nvPr>
        </p:nvSpPr>
        <p:spPr bwMode="auto">
          <a:xfrm>
            <a:off x="336550" y="5530850"/>
            <a:ext cx="4124325" cy="5413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altLang="en-US" smtClean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25"/>
          </p:nvPr>
        </p:nvSpPr>
        <p:spPr>
          <a:xfrm>
            <a:off x="336550" y="1720850"/>
            <a:ext cx="4127500" cy="368458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5880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336550" y="1720850"/>
            <a:ext cx="4124325" cy="53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altLang="en-US" smtClean="0"/>
          </a:p>
        </p:txBody>
      </p:sp>
      <p:sp>
        <p:nvSpPr>
          <p:cNvPr id="335881" name="Textplatzhalter 9"/>
          <p:cNvSpPr>
            <a:spLocks noGrp="1"/>
          </p:cNvSpPr>
          <p:nvPr>
            <p:ph type="body" sz="quarter" idx="15"/>
          </p:nvPr>
        </p:nvSpPr>
        <p:spPr bwMode="auto">
          <a:xfrm>
            <a:off x="1370013" y="6548438"/>
            <a:ext cx="5614987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defTabSz="1219200" fontAlgn="base">
              <a:spcAft>
                <a:spcPct val="0"/>
              </a:spcAft>
            </a:pPr>
            <a:endParaRPr altLang="en-US"/>
          </a:p>
        </p:txBody>
      </p:sp>
      <p:sp>
        <p:nvSpPr>
          <p:cNvPr id="9" name="Rectangle 23"/>
          <p:cNvSpPr/>
          <p:nvPr/>
        </p:nvSpPr>
        <p:spPr bwMode="gray">
          <a:xfrm>
            <a:off x="215900" y="1592263"/>
            <a:ext cx="8712200" cy="46085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anchor="ctr"/>
          <a:lstStyle/>
          <a:p>
            <a:pPr algn="ctr" defTabSz="914180" eaLnBrk="1" fontAlgn="auto" hangingPunct="1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defRPr/>
            </a:pPr>
            <a:endParaRPr lang="en-US" sz="1500" dirty="0" err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Rectangle 1"/>
          <p:cNvSpPr/>
          <p:nvPr/>
        </p:nvSpPr>
        <p:spPr bwMode="auto">
          <a:xfrm>
            <a:off x="4615498" y="1720850"/>
            <a:ext cx="4127500" cy="4351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1983" anchor="ctr"/>
          <a:lstStyle/>
          <a:p>
            <a:pPr algn="ctr"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r>
              <a:rPr lang="en-US" sz="1600" dirty="0">
                <a:solidFill>
                  <a:srgbClr val="666666"/>
                </a:solidFill>
                <a:cs typeface="Arial" pitchFamily="34" charset="0"/>
              </a:rPr>
              <a:t>Engineering and consulting</a:t>
            </a:r>
          </a:p>
          <a:p>
            <a:pPr algn="ctr"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r>
              <a:rPr lang="en-US" sz="1600" dirty="0">
                <a:solidFill>
                  <a:srgbClr val="666666"/>
                </a:solidFill>
                <a:cs typeface="Arial" pitchFamily="34" charset="0"/>
              </a:rPr>
              <a:t>Maintenance</a:t>
            </a:r>
          </a:p>
          <a:p>
            <a:pPr algn="ctr"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r>
              <a:rPr lang="en-US" sz="1600" dirty="0">
                <a:solidFill>
                  <a:srgbClr val="666666"/>
                </a:solidFill>
                <a:cs typeface="Arial" pitchFamily="34" charset="0"/>
              </a:rPr>
              <a:t>Advanced services</a:t>
            </a:r>
          </a:p>
          <a:p>
            <a:pPr algn="ctr"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r>
              <a:rPr lang="en-US" sz="1600" dirty="0">
                <a:solidFill>
                  <a:srgbClr val="666666"/>
                </a:solidFill>
                <a:cs typeface="Arial" pitchFamily="34" charset="0"/>
              </a:rPr>
              <a:t>Extensions, upgrades and retrofits</a:t>
            </a:r>
          </a:p>
          <a:p>
            <a:pPr algn="ctr"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r>
              <a:rPr lang="en-US" sz="1600" dirty="0">
                <a:solidFill>
                  <a:srgbClr val="666666"/>
                </a:solidFill>
                <a:cs typeface="Arial" pitchFamily="34" charset="0"/>
              </a:rPr>
              <a:t>Training</a:t>
            </a:r>
          </a:p>
          <a:p>
            <a:pPr algn="ctr"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r>
              <a:rPr lang="en-US" sz="1600" dirty="0">
                <a:solidFill>
                  <a:srgbClr val="666666"/>
                </a:solidFill>
                <a:cs typeface="Arial" pitchFamily="34" charset="0"/>
              </a:rPr>
              <a:t>Service agreements</a:t>
            </a:r>
          </a:p>
        </p:txBody>
      </p:sp>
      <p:sp>
        <p:nvSpPr>
          <p:cNvPr id="14" name="Rectangle 1"/>
          <p:cNvSpPr/>
          <p:nvPr/>
        </p:nvSpPr>
        <p:spPr bwMode="auto">
          <a:xfrm>
            <a:off x="336550" y="1720850"/>
            <a:ext cx="4127500" cy="36877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1142" tIns="611853" rIns="241142" bIns="71983"/>
          <a:lstStyle/>
          <a:p>
            <a:pPr marL="179388" lvl="0" indent="-179388">
              <a:spcBef>
                <a:spcPts val="1100"/>
              </a:spcBef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Assistance in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identifying how to improve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safety, maintainability, availability and reliability of production processes.</a:t>
            </a:r>
          </a:p>
          <a:p>
            <a:pPr marL="179388" indent="-179388">
              <a:spcBef>
                <a:spcPts val="1100"/>
              </a:spcBef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Efficient operational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condition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keeping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production running and restoring machines and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systems.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Industry-specific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advanced services and IT tools for process efficiency.</a:t>
            </a:r>
          </a:p>
          <a:p>
            <a:pPr marL="179388" lvl="0" indent="-179388">
              <a:spcBef>
                <a:spcPts val="1100"/>
              </a:spcBef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Extensions, upgrades, retrofits to ensure efficient operation, or applying new solutions and technology. </a:t>
            </a:r>
          </a:p>
          <a:p>
            <a:pPr marL="179388" lvl="0" indent="-179388">
              <a:spcBef>
                <a:spcPts val="1100"/>
              </a:spcBef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Service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agreements to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minimize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production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interruptions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entagon 44"/>
          <p:cNvSpPr/>
          <p:nvPr/>
        </p:nvSpPr>
        <p:spPr bwMode="gray">
          <a:xfrm>
            <a:off x="336550" y="1720850"/>
            <a:ext cx="4140200" cy="539750"/>
          </a:xfrm>
          <a:prstGeom prst="homePlate">
            <a:avLst>
              <a:gd name="adj" fmla="val 0"/>
            </a:avLst>
          </a:prstGeom>
          <a:noFill/>
          <a:ln w="285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3" tIns="71983" rIns="71983" bIns="71983" anchor="ctr"/>
          <a:lstStyle/>
          <a:p>
            <a:pPr algn="ctr" defTabSz="914180" eaLnBrk="1" fontAlgn="auto" hangingPunct="1">
              <a:spcBef>
                <a:spcPts val="110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2897"/>
                </a:solidFill>
                <a:cs typeface="Arial" pitchFamily="34" charset="0"/>
              </a:rPr>
              <a:t>Operational efficiency</a:t>
            </a:r>
            <a:endParaRPr lang="en-US" sz="1600" dirty="0">
              <a:solidFill>
                <a:srgbClr val="002897"/>
              </a:solidFill>
              <a:cs typeface="Arial" pitchFamily="34" charset="0"/>
            </a:endParaRPr>
          </a:p>
        </p:txBody>
      </p:sp>
      <p:cxnSp>
        <p:nvCxnSpPr>
          <p:cNvPr id="16" name="Gerade Verbindung 38"/>
          <p:cNvCxnSpPr/>
          <p:nvPr/>
        </p:nvCxnSpPr>
        <p:spPr bwMode="gray">
          <a:xfrm>
            <a:off x="571500" y="2260600"/>
            <a:ext cx="3657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entagon 44"/>
          <p:cNvSpPr/>
          <p:nvPr/>
        </p:nvSpPr>
        <p:spPr bwMode="gray">
          <a:xfrm>
            <a:off x="336550" y="5532438"/>
            <a:ext cx="4140200" cy="539750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437" tIns="60437" rIns="60437" bIns="60437" anchor="ctr"/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buClr>
                <a:srgbClr val="002897"/>
              </a:buClr>
              <a:buSzPct val="70000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Reliability and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efficiency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optimization help to increase  installation productivity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40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Datumsplatzhalter 4"/>
          <p:cNvSpPr>
            <a:spLocks noGrp="1"/>
          </p:cNvSpPr>
          <p:nvPr>
            <p:ph type="dt" sz="quarter" idx="2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1DB2E04-BB80-44C2-9235-9F2DA1D69C4F}" type="datetime4">
              <a:rPr lang="en-US" altLang="en-US" sz="600" smtClean="0">
                <a:solidFill>
                  <a:srgbClr val="666666"/>
                </a:solidFill>
              </a:rPr>
              <a:pPr/>
              <a:t>September 15, 2015</a:t>
            </a:fld>
            <a:endParaRPr lang="en-US" altLang="en-US" sz="600" smtClean="0">
              <a:solidFill>
                <a:srgbClr val="666666"/>
              </a:solidFill>
            </a:endParaRPr>
          </a:p>
        </p:txBody>
      </p:sp>
      <p:sp>
        <p:nvSpPr>
          <p:cNvPr id="335875" name="Titel 1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9144000" cy="692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 smtClean="0"/>
              <a:t>Life cycle management</a:t>
            </a:r>
            <a:br>
              <a:rPr lang="en-US" dirty="0" smtClean="0"/>
            </a:br>
            <a:endParaRPr altLang="en-US" sz="2000" dirty="0" smtClean="0">
              <a:solidFill>
                <a:schemeClr val="accent1"/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0" y="692150"/>
            <a:ext cx="9144000" cy="61277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ABB </a:t>
            </a:r>
            <a:r>
              <a:rPr lang="en-US" sz="2800" dirty="0" smtClean="0"/>
              <a:t>has solutions to preserve your assets longer</a:t>
            </a:r>
            <a:r>
              <a:rPr sz="2800" dirty="0"/>
              <a:t/>
            </a:r>
            <a:br>
              <a:rPr sz="2800" dirty="0"/>
            </a:br>
            <a:endParaRPr sz="2800" dirty="0"/>
          </a:p>
        </p:txBody>
      </p:sp>
      <p:sp>
        <p:nvSpPr>
          <p:cNvPr id="335877" name="Bildplatzhalter 17"/>
          <p:cNvSpPr>
            <a:spLocks noGrp="1"/>
          </p:cNvSpPr>
          <p:nvPr>
            <p:ph type="pic" sz="quarter" idx="20"/>
          </p:nvPr>
        </p:nvSpPr>
        <p:spPr bwMode="auto">
          <a:xfrm>
            <a:off x="4683125" y="1720850"/>
            <a:ext cx="4124325" cy="435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35878" name="Textplatzhalter 10"/>
          <p:cNvSpPr>
            <a:spLocks noGrp="1"/>
          </p:cNvSpPr>
          <p:nvPr>
            <p:ph type="body" sz="quarter" idx="19"/>
          </p:nvPr>
        </p:nvSpPr>
        <p:spPr bwMode="auto">
          <a:xfrm>
            <a:off x="336550" y="5530850"/>
            <a:ext cx="4124325" cy="5413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altLang="en-US" smtClean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25"/>
          </p:nvPr>
        </p:nvSpPr>
        <p:spPr>
          <a:xfrm>
            <a:off x="336550" y="1720850"/>
            <a:ext cx="4127500" cy="368458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5880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336550" y="1720850"/>
            <a:ext cx="4124325" cy="53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altLang="en-US" smtClean="0"/>
          </a:p>
        </p:txBody>
      </p:sp>
      <p:sp>
        <p:nvSpPr>
          <p:cNvPr id="335881" name="Textplatzhalter 9"/>
          <p:cNvSpPr>
            <a:spLocks noGrp="1"/>
          </p:cNvSpPr>
          <p:nvPr>
            <p:ph type="body" sz="quarter" idx="15"/>
          </p:nvPr>
        </p:nvSpPr>
        <p:spPr bwMode="auto">
          <a:xfrm>
            <a:off x="1370013" y="6548438"/>
            <a:ext cx="5614987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defTabSz="1219200" fontAlgn="base">
              <a:spcAft>
                <a:spcPct val="0"/>
              </a:spcAft>
            </a:pPr>
            <a:endParaRPr altLang="en-US"/>
          </a:p>
        </p:txBody>
      </p:sp>
      <p:sp>
        <p:nvSpPr>
          <p:cNvPr id="9" name="Rectangle 23"/>
          <p:cNvSpPr/>
          <p:nvPr/>
        </p:nvSpPr>
        <p:spPr bwMode="gray">
          <a:xfrm>
            <a:off x="215900" y="1592263"/>
            <a:ext cx="8712200" cy="46085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anchor="ctr"/>
          <a:lstStyle/>
          <a:p>
            <a:pPr algn="ctr" defTabSz="914180" eaLnBrk="1" fontAlgn="auto" hangingPunct="1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defRPr/>
            </a:pPr>
            <a:endParaRPr lang="en-US" sz="1500" dirty="0" err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Rectangle 1"/>
          <p:cNvSpPr/>
          <p:nvPr/>
        </p:nvSpPr>
        <p:spPr bwMode="auto">
          <a:xfrm>
            <a:off x="4643045" y="1722437"/>
            <a:ext cx="4127500" cy="4351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1983" anchor="ctr"/>
          <a:lstStyle/>
          <a:p>
            <a:pPr algn="ctr"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r>
              <a:rPr lang="en-US" sz="1600" dirty="0">
                <a:solidFill>
                  <a:srgbClr val="666666"/>
                </a:solidFill>
                <a:cs typeface="Arial" pitchFamily="34" charset="0"/>
              </a:rPr>
              <a:t>Installation and commissioning</a:t>
            </a:r>
          </a:p>
          <a:p>
            <a:pPr algn="ctr"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r>
              <a:rPr lang="en-US" sz="1600" dirty="0">
                <a:solidFill>
                  <a:srgbClr val="666666"/>
                </a:solidFill>
                <a:cs typeface="Arial" pitchFamily="34" charset="0"/>
              </a:rPr>
              <a:t>Maintenance</a:t>
            </a:r>
          </a:p>
          <a:p>
            <a:pPr algn="ctr"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r>
              <a:rPr lang="en-US" sz="1600" dirty="0">
                <a:solidFill>
                  <a:srgbClr val="666666"/>
                </a:solidFill>
                <a:cs typeface="Arial" pitchFamily="34" charset="0"/>
              </a:rPr>
              <a:t>Extensions, upgrades and retrofits</a:t>
            </a:r>
          </a:p>
          <a:p>
            <a:pPr algn="ctr"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r>
              <a:rPr lang="en-US" sz="1600" dirty="0">
                <a:solidFill>
                  <a:srgbClr val="666666"/>
                </a:solidFill>
                <a:cs typeface="Arial" pitchFamily="34" charset="0"/>
              </a:rPr>
              <a:t>Replacement</a:t>
            </a:r>
          </a:p>
          <a:p>
            <a:pPr algn="ctr"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r>
              <a:rPr lang="en-US" sz="1600" dirty="0">
                <a:solidFill>
                  <a:srgbClr val="666666"/>
                </a:solidFill>
                <a:cs typeface="Arial" pitchFamily="34" charset="0"/>
              </a:rPr>
              <a:t>Training</a:t>
            </a:r>
          </a:p>
          <a:p>
            <a:pPr algn="ctr"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r>
              <a:rPr lang="en-US" sz="1600" dirty="0">
                <a:solidFill>
                  <a:srgbClr val="666666"/>
                </a:solidFill>
                <a:cs typeface="Arial" pitchFamily="34" charset="0"/>
              </a:rPr>
              <a:t>Spares and consumables</a:t>
            </a:r>
          </a:p>
          <a:p>
            <a:pPr algn="ctr"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r>
              <a:rPr lang="en-US" sz="1600" dirty="0">
                <a:solidFill>
                  <a:srgbClr val="666666"/>
                </a:solidFill>
                <a:cs typeface="Arial" pitchFamily="34" charset="0"/>
              </a:rPr>
              <a:t>End of life services</a:t>
            </a:r>
          </a:p>
          <a:p>
            <a:pPr algn="ctr"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r>
              <a:rPr lang="en-US" sz="1600" dirty="0">
                <a:solidFill>
                  <a:srgbClr val="666666"/>
                </a:solidFill>
                <a:cs typeface="Arial" pitchFamily="34" charset="0"/>
              </a:rPr>
              <a:t>Service agreements</a:t>
            </a:r>
          </a:p>
        </p:txBody>
      </p:sp>
      <p:sp>
        <p:nvSpPr>
          <p:cNvPr id="14" name="Rectangle 1"/>
          <p:cNvSpPr/>
          <p:nvPr/>
        </p:nvSpPr>
        <p:spPr bwMode="auto">
          <a:xfrm>
            <a:off x="336550" y="1720850"/>
            <a:ext cx="4127500" cy="36877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1142" tIns="611853" rIns="241142" bIns="71983"/>
          <a:lstStyle/>
          <a:p>
            <a:pPr marL="179388" lvl="0" indent="-179388">
              <a:spcBef>
                <a:spcPts val="1100"/>
              </a:spcBef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Diagnosis and lifecycle assessments to meet the maximum performance</a:t>
            </a:r>
          </a:p>
          <a:p>
            <a:pPr marL="179388" lvl="0" indent="-179388">
              <a:spcBef>
                <a:spcPts val="1100"/>
              </a:spcBef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Equipment reliability improvement through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proactive, predictive and preventive maintenance services</a:t>
            </a:r>
          </a:p>
          <a:p>
            <a:pPr marL="179388" lvl="0" indent="-179388">
              <a:spcBef>
                <a:spcPts val="1100"/>
              </a:spcBef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Equipment and systems life extension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 upgrades, retrofits and evolution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through planning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execution</a:t>
            </a:r>
          </a:p>
          <a:p>
            <a:pPr marL="179388" lvl="0" indent="-179388">
              <a:spcBef>
                <a:spcPts val="1100"/>
              </a:spcBef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Service agreements including lifecycle services to keep equipment and assets in full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working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condition, updated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use the latest technology</a:t>
            </a:r>
          </a:p>
        </p:txBody>
      </p:sp>
      <p:sp>
        <p:nvSpPr>
          <p:cNvPr id="15" name="Pentagon 44"/>
          <p:cNvSpPr/>
          <p:nvPr/>
        </p:nvSpPr>
        <p:spPr bwMode="gray">
          <a:xfrm>
            <a:off x="336550" y="1720850"/>
            <a:ext cx="4140200" cy="539750"/>
          </a:xfrm>
          <a:prstGeom prst="homePlate">
            <a:avLst>
              <a:gd name="adj" fmla="val 0"/>
            </a:avLst>
          </a:prstGeom>
          <a:noFill/>
          <a:ln w="285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3" tIns="71983" rIns="71983" bIns="71983" anchor="ctr"/>
          <a:lstStyle/>
          <a:p>
            <a:pPr algn="ctr" defTabSz="914180" eaLnBrk="1" fontAlgn="auto" hangingPunct="1">
              <a:spcBef>
                <a:spcPts val="110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2897"/>
                </a:solidFill>
                <a:cs typeface="Arial" pitchFamily="34" charset="0"/>
              </a:rPr>
              <a:t>Life cycle management</a:t>
            </a:r>
            <a:endParaRPr lang="en-US" sz="1600" dirty="0">
              <a:solidFill>
                <a:srgbClr val="002897"/>
              </a:solidFill>
              <a:cs typeface="Arial" pitchFamily="34" charset="0"/>
            </a:endParaRPr>
          </a:p>
        </p:txBody>
      </p:sp>
      <p:cxnSp>
        <p:nvCxnSpPr>
          <p:cNvPr id="16" name="Gerade Verbindung 38"/>
          <p:cNvCxnSpPr/>
          <p:nvPr/>
        </p:nvCxnSpPr>
        <p:spPr bwMode="gray">
          <a:xfrm>
            <a:off x="571500" y="2260600"/>
            <a:ext cx="3657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entagon 44"/>
          <p:cNvSpPr/>
          <p:nvPr/>
        </p:nvSpPr>
        <p:spPr bwMode="gray">
          <a:xfrm>
            <a:off x="336550" y="5532438"/>
            <a:ext cx="4140200" cy="539750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437" tIns="60437" rIns="60437" bIns="60437" anchor="ctr"/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buClr>
                <a:srgbClr val="002897"/>
              </a:buClr>
              <a:buSzPct val="70000"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Powerful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tools and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ABB knowledge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base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help to extend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lifecycle of your equipment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884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Datumsplatzhalter 4"/>
          <p:cNvSpPr>
            <a:spLocks noGrp="1"/>
          </p:cNvSpPr>
          <p:nvPr>
            <p:ph type="dt" sz="quarter" idx="2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1DB2E04-BB80-44C2-9235-9F2DA1D69C4F}" type="datetime4">
              <a:rPr lang="en-US" altLang="en-US" sz="600" smtClean="0">
                <a:solidFill>
                  <a:srgbClr val="666666"/>
                </a:solidFill>
              </a:rPr>
              <a:pPr/>
              <a:t>September 15, 2015</a:t>
            </a:fld>
            <a:endParaRPr lang="en-US" altLang="en-US" sz="600" smtClean="0">
              <a:solidFill>
                <a:srgbClr val="666666"/>
              </a:solidFill>
            </a:endParaRPr>
          </a:p>
        </p:txBody>
      </p:sp>
      <p:sp>
        <p:nvSpPr>
          <p:cNvPr id="335875" name="Titel 1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9144000" cy="692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s-ES" altLang="en-US" dirty="0" smtClean="0"/>
              <a:t>Rapid response</a:t>
            </a:r>
            <a:endParaRPr altLang="en-US" sz="2000" dirty="0" smtClean="0">
              <a:solidFill>
                <a:schemeClr val="accent1"/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0" y="692150"/>
            <a:ext cx="9144000" cy="61277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ABB provides fast and flexible service response </a:t>
            </a:r>
          </a:p>
          <a:p>
            <a:pPr fontAlgn="auto">
              <a:spcAft>
                <a:spcPts val="0"/>
              </a:spcAft>
              <a:defRPr/>
            </a:pPr>
            <a:r>
              <a:rPr sz="2800" dirty="0"/>
              <a:t/>
            </a:r>
            <a:br>
              <a:rPr sz="2800" dirty="0"/>
            </a:br>
            <a:endParaRPr sz="2800" dirty="0"/>
          </a:p>
        </p:txBody>
      </p:sp>
      <p:sp>
        <p:nvSpPr>
          <p:cNvPr id="335877" name="Bildplatzhalter 17"/>
          <p:cNvSpPr>
            <a:spLocks noGrp="1"/>
          </p:cNvSpPr>
          <p:nvPr>
            <p:ph type="pic" sz="quarter" idx="20"/>
          </p:nvPr>
        </p:nvSpPr>
        <p:spPr bwMode="auto">
          <a:xfrm>
            <a:off x="4683125" y="1720850"/>
            <a:ext cx="4124325" cy="435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35878" name="Textplatzhalter 10"/>
          <p:cNvSpPr>
            <a:spLocks noGrp="1"/>
          </p:cNvSpPr>
          <p:nvPr>
            <p:ph type="body" sz="quarter" idx="19"/>
          </p:nvPr>
        </p:nvSpPr>
        <p:spPr bwMode="auto">
          <a:xfrm>
            <a:off x="336550" y="5530850"/>
            <a:ext cx="4124325" cy="5413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altLang="en-US" smtClean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25"/>
          </p:nvPr>
        </p:nvSpPr>
        <p:spPr>
          <a:xfrm>
            <a:off x="336550" y="1720850"/>
            <a:ext cx="4127500" cy="368458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5880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336550" y="1720850"/>
            <a:ext cx="4124325" cy="53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altLang="en-US" smtClean="0"/>
          </a:p>
        </p:txBody>
      </p:sp>
      <p:sp>
        <p:nvSpPr>
          <p:cNvPr id="335881" name="Textplatzhalter 9"/>
          <p:cNvSpPr>
            <a:spLocks noGrp="1"/>
          </p:cNvSpPr>
          <p:nvPr>
            <p:ph type="body" sz="quarter" idx="15"/>
          </p:nvPr>
        </p:nvSpPr>
        <p:spPr bwMode="auto">
          <a:xfrm>
            <a:off x="1370013" y="6548438"/>
            <a:ext cx="5614987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defTabSz="1219200" fontAlgn="base">
              <a:spcAft>
                <a:spcPct val="0"/>
              </a:spcAft>
            </a:pPr>
            <a:endParaRPr altLang="en-US"/>
          </a:p>
        </p:txBody>
      </p:sp>
      <p:sp>
        <p:nvSpPr>
          <p:cNvPr id="9" name="Rectangle 23"/>
          <p:cNvSpPr/>
          <p:nvPr/>
        </p:nvSpPr>
        <p:spPr bwMode="gray">
          <a:xfrm>
            <a:off x="215900" y="1592263"/>
            <a:ext cx="8712200" cy="46085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anchor="ctr"/>
          <a:lstStyle/>
          <a:p>
            <a:pPr algn="ctr" defTabSz="914180" eaLnBrk="1" fontAlgn="auto" hangingPunct="1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defRPr/>
            </a:pPr>
            <a:endParaRPr lang="en-US" sz="1500" dirty="0" err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Rectangle 1"/>
          <p:cNvSpPr/>
          <p:nvPr/>
        </p:nvSpPr>
        <p:spPr bwMode="auto">
          <a:xfrm>
            <a:off x="4679950" y="1720850"/>
            <a:ext cx="4127500" cy="4351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1983" anchor="ctr"/>
          <a:lstStyle/>
          <a:p>
            <a:pPr algn="ctr"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r>
              <a:rPr lang="en-US" sz="1600" dirty="0">
                <a:solidFill>
                  <a:srgbClr val="666666"/>
                </a:solidFill>
                <a:cs typeface="Arial" pitchFamily="34" charset="0"/>
              </a:rPr>
              <a:t>Installation and commissioning</a:t>
            </a:r>
          </a:p>
          <a:p>
            <a:pPr algn="ctr"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r>
              <a:rPr lang="en-US" sz="1600" dirty="0">
                <a:solidFill>
                  <a:srgbClr val="666666"/>
                </a:solidFill>
                <a:cs typeface="Arial" pitchFamily="34" charset="0"/>
              </a:rPr>
              <a:t>Maintenance</a:t>
            </a:r>
          </a:p>
          <a:p>
            <a:pPr algn="ctr"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r>
              <a:rPr lang="en-US" sz="1600" dirty="0">
                <a:solidFill>
                  <a:srgbClr val="666666"/>
                </a:solidFill>
                <a:cs typeface="Arial" pitchFamily="34" charset="0"/>
              </a:rPr>
              <a:t>Extensions, upgrades and retrofits</a:t>
            </a:r>
          </a:p>
          <a:p>
            <a:pPr algn="ctr"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r>
              <a:rPr lang="en-US" sz="1600" dirty="0">
                <a:solidFill>
                  <a:srgbClr val="666666"/>
                </a:solidFill>
                <a:cs typeface="Arial" pitchFamily="34" charset="0"/>
              </a:rPr>
              <a:t>Replacement</a:t>
            </a:r>
          </a:p>
          <a:p>
            <a:pPr algn="ctr"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r>
              <a:rPr lang="en-US" sz="1600" dirty="0">
                <a:solidFill>
                  <a:srgbClr val="666666"/>
                </a:solidFill>
                <a:cs typeface="Arial" pitchFamily="34" charset="0"/>
              </a:rPr>
              <a:t>Training</a:t>
            </a:r>
          </a:p>
          <a:p>
            <a:pPr algn="ctr"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r>
              <a:rPr lang="en-US" sz="1600" dirty="0">
                <a:solidFill>
                  <a:srgbClr val="666666"/>
                </a:solidFill>
                <a:cs typeface="Arial" pitchFamily="34" charset="0"/>
              </a:rPr>
              <a:t>Spares and consumables</a:t>
            </a:r>
          </a:p>
          <a:p>
            <a:pPr algn="ctr"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r>
              <a:rPr lang="en-US" sz="1600" dirty="0">
                <a:solidFill>
                  <a:srgbClr val="666666"/>
                </a:solidFill>
                <a:cs typeface="Arial" pitchFamily="34" charset="0"/>
              </a:rPr>
              <a:t>End of life services</a:t>
            </a:r>
          </a:p>
          <a:p>
            <a:pPr algn="ctr"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r>
              <a:rPr lang="en-US" sz="1600" dirty="0">
                <a:solidFill>
                  <a:srgbClr val="666666"/>
                </a:solidFill>
                <a:cs typeface="Arial" pitchFamily="34" charset="0"/>
              </a:rPr>
              <a:t>Service agreements</a:t>
            </a:r>
          </a:p>
        </p:txBody>
      </p:sp>
      <p:sp>
        <p:nvSpPr>
          <p:cNvPr id="14" name="Rectangle 1"/>
          <p:cNvSpPr/>
          <p:nvPr/>
        </p:nvSpPr>
        <p:spPr bwMode="auto">
          <a:xfrm>
            <a:off x="336550" y="1720850"/>
            <a:ext cx="4127500" cy="36877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1142" tIns="611853" rIns="241142" bIns="71983"/>
          <a:lstStyle/>
          <a:p>
            <a:pPr marL="179388" lvl="0" indent="-179388">
              <a:spcBef>
                <a:spcPts val="1100"/>
              </a:spcBef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Service  operation during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emergencies or planned production breaks 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9388" indent="-179388">
              <a:spcBef>
                <a:spcPts val="1100"/>
              </a:spcBef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Delivery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 spares and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consumables</a:t>
            </a:r>
          </a:p>
          <a:p>
            <a:pPr marL="179388" indent="-179388">
              <a:spcBef>
                <a:spcPts val="1100"/>
              </a:spcBef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Equipment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system training services for personnel </a:t>
            </a:r>
          </a:p>
          <a:p>
            <a:pPr marL="179388" indent="-179388">
              <a:spcBef>
                <a:spcPts val="1100"/>
              </a:spcBef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Troubleshooting identification, root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causes of equipment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failures, analyses and estimation of appropriate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time for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its replacing or implementing  the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replacement</a:t>
            </a:r>
          </a:p>
          <a:p>
            <a:pPr marL="179388" lvl="0" indent="-179388">
              <a:spcBef>
                <a:spcPts val="1100"/>
              </a:spcBef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Tailored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service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agreements guarantee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quick help in all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situations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entagon 44"/>
          <p:cNvSpPr/>
          <p:nvPr/>
        </p:nvSpPr>
        <p:spPr bwMode="gray">
          <a:xfrm>
            <a:off x="336550" y="1720850"/>
            <a:ext cx="4140200" cy="539750"/>
          </a:xfrm>
          <a:prstGeom prst="homePlate">
            <a:avLst>
              <a:gd name="adj" fmla="val 0"/>
            </a:avLst>
          </a:prstGeom>
          <a:noFill/>
          <a:ln w="285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3" tIns="71983" rIns="71983" bIns="71983" anchor="ctr"/>
          <a:lstStyle/>
          <a:p>
            <a:pPr algn="ctr" defTabSz="914180" eaLnBrk="1" fontAlgn="auto" hangingPunct="1">
              <a:spcBef>
                <a:spcPts val="110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2897"/>
                </a:solidFill>
                <a:cs typeface="Arial" pitchFamily="34" charset="0"/>
              </a:rPr>
              <a:t>Rapid response</a:t>
            </a:r>
            <a:endParaRPr lang="en-US" sz="1600" dirty="0">
              <a:solidFill>
                <a:srgbClr val="002897"/>
              </a:solidFill>
              <a:cs typeface="Arial" pitchFamily="34" charset="0"/>
            </a:endParaRPr>
          </a:p>
        </p:txBody>
      </p:sp>
      <p:cxnSp>
        <p:nvCxnSpPr>
          <p:cNvPr id="16" name="Gerade Verbindung 38"/>
          <p:cNvCxnSpPr/>
          <p:nvPr/>
        </p:nvCxnSpPr>
        <p:spPr bwMode="gray">
          <a:xfrm>
            <a:off x="571500" y="2260600"/>
            <a:ext cx="3657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entagon 44"/>
          <p:cNvSpPr/>
          <p:nvPr/>
        </p:nvSpPr>
        <p:spPr bwMode="gray">
          <a:xfrm>
            <a:off x="336550" y="5532438"/>
            <a:ext cx="4140200" cy="539750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437" tIns="60437" rIns="60437" bIns="60437" anchor="ctr"/>
          <a:lstStyle/>
          <a:p>
            <a:pPr lvl="0" algn="ctr" fontAlgn="base">
              <a:spcBef>
                <a:spcPts val="600"/>
              </a:spcBef>
              <a:spcAft>
                <a:spcPct val="0"/>
              </a:spcAft>
              <a:buClr>
                <a:srgbClr val="002897"/>
              </a:buClr>
              <a:buSzPct val="70000"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Fast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flexible service response to maximize your equipment availability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5799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Datumsplatzhalter 4"/>
          <p:cNvSpPr>
            <a:spLocks noGrp="1"/>
          </p:cNvSpPr>
          <p:nvPr>
            <p:ph type="dt" sz="quarter" idx="2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1DB2E04-BB80-44C2-9235-9F2DA1D69C4F}" type="datetime4">
              <a:rPr lang="en-US" altLang="en-US" sz="600" smtClean="0">
                <a:solidFill>
                  <a:srgbClr val="666666"/>
                </a:solidFill>
              </a:rPr>
              <a:pPr/>
              <a:t>September 15, 2015</a:t>
            </a:fld>
            <a:endParaRPr lang="en-US" altLang="en-US" sz="600" smtClean="0">
              <a:solidFill>
                <a:srgbClr val="666666"/>
              </a:solidFill>
            </a:endParaRPr>
          </a:p>
        </p:txBody>
      </p:sp>
      <p:sp>
        <p:nvSpPr>
          <p:cNvPr id="335875" name="Titel 1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9144000" cy="692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 smtClean="0"/>
              <a:t>Performance improvement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altLang="en-US" sz="2000" dirty="0" smtClean="0">
              <a:solidFill>
                <a:schemeClr val="accent1"/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0" y="692150"/>
            <a:ext cx="9144000" cy="61277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ABB is your strategic partner in improving productivity </a:t>
            </a:r>
          </a:p>
          <a:p>
            <a:pPr>
              <a:defRPr/>
            </a:pPr>
            <a:r>
              <a:rPr sz="2800" dirty="0"/>
              <a:t/>
            </a:r>
            <a:br>
              <a:rPr sz="2800" dirty="0"/>
            </a:br>
            <a:endParaRPr sz="2800" dirty="0"/>
          </a:p>
        </p:txBody>
      </p:sp>
      <p:sp>
        <p:nvSpPr>
          <p:cNvPr id="335877" name="Bildplatzhalter 17"/>
          <p:cNvSpPr>
            <a:spLocks noGrp="1"/>
          </p:cNvSpPr>
          <p:nvPr>
            <p:ph type="pic" sz="quarter" idx="20"/>
          </p:nvPr>
        </p:nvSpPr>
        <p:spPr bwMode="auto">
          <a:xfrm>
            <a:off x="4683125" y="1720850"/>
            <a:ext cx="4124325" cy="435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35878" name="Textplatzhalter 10"/>
          <p:cNvSpPr>
            <a:spLocks noGrp="1"/>
          </p:cNvSpPr>
          <p:nvPr>
            <p:ph type="body" sz="quarter" idx="19"/>
          </p:nvPr>
        </p:nvSpPr>
        <p:spPr bwMode="auto">
          <a:xfrm>
            <a:off x="336550" y="5530850"/>
            <a:ext cx="4124325" cy="5413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altLang="en-US" smtClean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25"/>
          </p:nvPr>
        </p:nvSpPr>
        <p:spPr>
          <a:xfrm>
            <a:off x="336550" y="1720850"/>
            <a:ext cx="4127500" cy="368458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5880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336550" y="1720850"/>
            <a:ext cx="4124325" cy="53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altLang="en-US" smtClean="0"/>
          </a:p>
        </p:txBody>
      </p:sp>
      <p:sp>
        <p:nvSpPr>
          <p:cNvPr id="335881" name="Textplatzhalter 9"/>
          <p:cNvSpPr>
            <a:spLocks noGrp="1"/>
          </p:cNvSpPr>
          <p:nvPr>
            <p:ph type="body" sz="quarter" idx="15"/>
          </p:nvPr>
        </p:nvSpPr>
        <p:spPr bwMode="auto">
          <a:xfrm>
            <a:off x="1370013" y="6548438"/>
            <a:ext cx="5614987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defTabSz="1219200" fontAlgn="base">
              <a:spcAft>
                <a:spcPct val="0"/>
              </a:spcAft>
            </a:pPr>
            <a:endParaRPr altLang="en-US"/>
          </a:p>
        </p:txBody>
      </p:sp>
      <p:sp>
        <p:nvSpPr>
          <p:cNvPr id="9" name="Rectangle 23"/>
          <p:cNvSpPr/>
          <p:nvPr/>
        </p:nvSpPr>
        <p:spPr bwMode="gray">
          <a:xfrm>
            <a:off x="215900" y="1592263"/>
            <a:ext cx="8712200" cy="46085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anchor="ctr"/>
          <a:lstStyle/>
          <a:p>
            <a:pPr algn="ctr" defTabSz="914180" eaLnBrk="1" fontAlgn="auto" hangingPunct="1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defRPr/>
            </a:pPr>
            <a:endParaRPr lang="en-US" sz="1500" dirty="0" err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Rectangle 1"/>
          <p:cNvSpPr/>
          <p:nvPr/>
        </p:nvSpPr>
        <p:spPr bwMode="auto">
          <a:xfrm>
            <a:off x="4667250" y="1722437"/>
            <a:ext cx="4127500" cy="4351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1983" anchor="ctr"/>
          <a:lstStyle/>
          <a:p>
            <a:pPr algn="ctr"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r>
              <a:rPr lang="en-US" sz="1600" dirty="0">
                <a:solidFill>
                  <a:srgbClr val="666666"/>
                </a:solidFill>
                <a:cs typeface="Arial" pitchFamily="34" charset="0"/>
              </a:rPr>
              <a:t>Advanced services</a:t>
            </a:r>
          </a:p>
          <a:p>
            <a:pPr algn="ctr"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r>
              <a:rPr lang="en-US" sz="1600" dirty="0">
                <a:solidFill>
                  <a:srgbClr val="666666"/>
                </a:solidFill>
                <a:cs typeface="Arial" pitchFamily="34" charset="0"/>
              </a:rPr>
              <a:t>Engineering and consulting</a:t>
            </a:r>
          </a:p>
          <a:p>
            <a:pPr algn="ctr"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r>
              <a:rPr lang="en-US" sz="1600" dirty="0">
                <a:solidFill>
                  <a:srgbClr val="666666"/>
                </a:solidFill>
                <a:cs typeface="Arial" pitchFamily="34" charset="0"/>
              </a:rPr>
              <a:t>Extensions, upgrades and retrofits</a:t>
            </a:r>
          </a:p>
          <a:p>
            <a:pPr algn="ctr"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r>
              <a:rPr lang="en-US" sz="1600" dirty="0">
                <a:solidFill>
                  <a:srgbClr val="666666"/>
                </a:solidFill>
                <a:cs typeface="Arial" pitchFamily="34" charset="0"/>
              </a:rPr>
              <a:t>End of life services</a:t>
            </a:r>
          </a:p>
          <a:p>
            <a:pPr algn="ctr" defTabSz="914180">
              <a:spcBef>
                <a:spcPts val="1100"/>
              </a:spcBef>
              <a:buClr>
                <a:srgbClr val="002897"/>
              </a:buClr>
              <a:buSzPct val="70000"/>
              <a:defRPr/>
            </a:pPr>
            <a:r>
              <a:rPr lang="en-US" sz="1600" dirty="0">
                <a:solidFill>
                  <a:srgbClr val="666666"/>
                </a:solidFill>
                <a:cs typeface="Arial" pitchFamily="34" charset="0"/>
              </a:rPr>
              <a:t>Service agreements</a:t>
            </a:r>
          </a:p>
        </p:txBody>
      </p:sp>
      <p:sp>
        <p:nvSpPr>
          <p:cNvPr id="14" name="Rectangle 1"/>
          <p:cNvSpPr/>
          <p:nvPr/>
        </p:nvSpPr>
        <p:spPr bwMode="auto">
          <a:xfrm>
            <a:off x="336550" y="1720850"/>
            <a:ext cx="4127500" cy="36877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1142" tIns="611853" rIns="241142" bIns="71983"/>
          <a:lstStyle/>
          <a:p>
            <a:pPr marL="179388" lvl="0" indent="-179388">
              <a:spcBef>
                <a:spcPts val="1100"/>
              </a:spcBef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Advanced services for sophisticated solutions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optimize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overall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efficiency of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assets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(OEE).</a:t>
            </a:r>
          </a:p>
          <a:p>
            <a:pPr marL="179388" lvl="0" indent="-179388">
              <a:spcBef>
                <a:spcPts val="1100"/>
              </a:spcBef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Skilled professionals, engineering and consulting services to improve operational efficiency in the long term.</a:t>
            </a:r>
          </a:p>
          <a:p>
            <a:pPr marL="179388" lvl="0" indent="-179388">
              <a:spcBef>
                <a:spcPts val="1100"/>
              </a:spcBef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Extensions, upgrades and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retrofits. 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9388" lvl="0" indent="-179388">
              <a:spcBef>
                <a:spcPts val="1100"/>
              </a:spcBef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Service agreements with long-term production efficiency plan and key performance indicators to ensure OEE improvements, competitiveness and profitability. </a:t>
            </a:r>
          </a:p>
        </p:txBody>
      </p:sp>
      <p:sp>
        <p:nvSpPr>
          <p:cNvPr id="15" name="Pentagon 44"/>
          <p:cNvSpPr/>
          <p:nvPr/>
        </p:nvSpPr>
        <p:spPr bwMode="gray">
          <a:xfrm>
            <a:off x="336550" y="1720850"/>
            <a:ext cx="4140200" cy="539750"/>
          </a:xfrm>
          <a:prstGeom prst="homePlate">
            <a:avLst>
              <a:gd name="adj" fmla="val 0"/>
            </a:avLst>
          </a:prstGeom>
          <a:noFill/>
          <a:ln w="285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3" tIns="71983" rIns="71983" bIns="71983" anchor="ctr"/>
          <a:lstStyle/>
          <a:p>
            <a:pPr algn="ctr" defTabSz="914180">
              <a:spcBef>
                <a:spcPts val="1100"/>
              </a:spcBef>
              <a:defRPr/>
            </a:pPr>
            <a:r>
              <a:rPr lang="en-US" sz="1600" dirty="0">
                <a:solidFill>
                  <a:srgbClr val="002897"/>
                </a:solidFill>
                <a:cs typeface="Arial" pitchFamily="34" charset="0"/>
              </a:rPr>
              <a:t>Performance </a:t>
            </a:r>
            <a:r>
              <a:rPr lang="en-US" sz="1600" dirty="0" smtClean="0">
                <a:solidFill>
                  <a:srgbClr val="002897"/>
                </a:solidFill>
                <a:cs typeface="Arial" pitchFamily="34" charset="0"/>
              </a:rPr>
              <a:t>improvement</a:t>
            </a:r>
            <a:endParaRPr lang="en-US" sz="1600" dirty="0">
              <a:solidFill>
                <a:srgbClr val="002897"/>
              </a:solidFill>
              <a:cs typeface="Arial" pitchFamily="34" charset="0"/>
            </a:endParaRPr>
          </a:p>
        </p:txBody>
      </p:sp>
      <p:cxnSp>
        <p:nvCxnSpPr>
          <p:cNvPr id="16" name="Gerade Verbindung 38"/>
          <p:cNvCxnSpPr/>
          <p:nvPr/>
        </p:nvCxnSpPr>
        <p:spPr bwMode="gray">
          <a:xfrm>
            <a:off x="571500" y="2260600"/>
            <a:ext cx="3657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entagon 44"/>
          <p:cNvSpPr/>
          <p:nvPr/>
        </p:nvSpPr>
        <p:spPr bwMode="gray">
          <a:xfrm>
            <a:off x="336550" y="5532438"/>
            <a:ext cx="4140200" cy="539750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437" tIns="60437" rIns="60437" bIns="60437" anchor="ctr"/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buClr>
                <a:srgbClr val="002897"/>
              </a:buClr>
              <a:buSzPct val="70000"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Ensure overall and long-term improvement competitiveness and profitability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15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TITLEIMAGE" val="SPREhorizontal"/>
  <p:tag name="VARSLIDECATEGORYID" val="SPREtitle"/>
  <p:tag name="VARSLIDEID" val="SPREtitle_slide_horizontal_pictur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79d97dc-a850-472f-9400-9feee2b4c3c7"/>
</p:tagLst>
</file>

<file path=ppt/theme/theme1.xml><?xml version="1.0" encoding="utf-8"?>
<a:theme xmlns:a="http://schemas.openxmlformats.org/drawingml/2006/main" name="blank">
  <a:themeElements>
    <a:clrScheme name="ABB Blau 2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ABB Design 2 Green">
  <a:themeElements>
    <a:clrScheme name="ABB Green 2">
      <a:dk1>
        <a:srgbClr val="000000"/>
      </a:dk1>
      <a:lt1>
        <a:srgbClr val="FFFFFF"/>
      </a:lt1>
      <a:dk2>
        <a:srgbClr val="084C07"/>
      </a:dk2>
      <a:lt2>
        <a:srgbClr val="666666"/>
      </a:lt2>
      <a:accent1>
        <a:srgbClr val="028208"/>
      </a:accent1>
      <a:accent2>
        <a:srgbClr val="3AB200"/>
      </a:accent2>
      <a:accent3>
        <a:srgbClr val="98DB38"/>
      </a:accent3>
      <a:accent4>
        <a:srgbClr val="999999"/>
      </a:accent4>
      <a:accent5>
        <a:srgbClr val="666666"/>
      </a:accent5>
      <a:accent6>
        <a:srgbClr val="666666"/>
      </a:accent6>
      <a:hlink>
        <a:srgbClr val="98DB38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ABB Design 3 Violet">
  <a:themeElements>
    <a:clrScheme name="ABB Violet 2">
      <a:dk1>
        <a:srgbClr val="000000"/>
      </a:dk1>
      <a:lt1>
        <a:srgbClr val="FFFFFF"/>
      </a:lt1>
      <a:dk2>
        <a:srgbClr val="601F69"/>
      </a:dk2>
      <a:lt2>
        <a:srgbClr val="666666"/>
      </a:lt2>
      <a:accent1>
        <a:srgbClr val="904AB0"/>
      </a:accent1>
      <a:accent2>
        <a:srgbClr val="9868EF"/>
      </a:accent2>
      <a:accent3>
        <a:srgbClr val="B4A0E8"/>
      </a:accent3>
      <a:accent4>
        <a:srgbClr val="999999"/>
      </a:accent4>
      <a:accent5>
        <a:srgbClr val="666666"/>
      </a:accent5>
      <a:accent6>
        <a:srgbClr val="666666"/>
      </a:accent6>
      <a:hlink>
        <a:srgbClr val="B4A0E8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ABB Design 4 Orange">
  <a:themeElements>
    <a:clrScheme name="ABB Orange 2">
      <a:dk1>
        <a:srgbClr val="000000"/>
      </a:dk1>
      <a:lt1>
        <a:srgbClr val="FFFFFF"/>
      </a:lt1>
      <a:dk2>
        <a:srgbClr val="9A2801"/>
      </a:dk2>
      <a:lt2>
        <a:srgbClr val="666666"/>
      </a:lt2>
      <a:accent1>
        <a:srgbClr val="BF4500"/>
      </a:accent1>
      <a:accent2>
        <a:srgbClr val="FF6C00"/>
      </a:accent2>
      <a:accent3>
        <a:srgbClr val="FDAC25"/>
      </a:accent3>
      <a:accent4>
        <a:srgbClr val="999999"/>
      </a:accent4>
      <a:accent5>
        <a:srgbClr val="666666"/>
      </a:accent5>
      <a:accent6>
        <a:srgbClr val="666666"/>
      </a:accent6>
      <a:hlink>
        <a:srgbClr val="FDAC25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4196</TotalTime>
  <Words>1161</Words>
  <Application>Microsoft Office PowerPoint</Application>
  <PresentationFormat>On-screen Show (4:3)</PresentationFormat>
  <Paragraphs>218</Paragraphs>
  <Slides>14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4</vt:i4>
      </vt:variant>
    </vt:vector>
  </HeadingPairs>
  <TitlesOfParts>
    <vt:vector size="27" baseType="lpstr">
      <vt:lpstr>MS PGothic</vt:lpstr>
      <vt:lpstr>Arial</vt:lpstr>
      <vt:lpstr>Calibri</vt:lpstr>
      <vt:lpstr>Times New Roman</vt:lpstr>
      <vt:lpstr>Wingdings</vt:lpstr>
      <vt:lpstr>blank</vt:lpstr>
      <vt:lpstr>ABB Design 2 Green</vt:lpstr>
      <vt:lpstr>ABB Design 3 Violet</vt:lpstr>
      <vt:lpstr>ABB Design 4 Orange</vt:lpstr>
      <vt:lpstr>Across the entire value chain </vt:lpstr>
      <vt:lpstr>ABB takes care of your installations and systems,  we provide responsive, proactive and predictive maintenance services</vt:lpstr>
      <vt:lpstr>Whatever your priorities and needs are you can rely on ABB for the service solution </vt:lpstr>
      <vt:lpstr>ABB knows how to protect your assets We protect, maintain and repair</vt:lpstr>
      <vt:lpstr>Whatever your needs are … We have the solution to keep your business running</vt:lpstr>
      <vt:lpstr>Operational efficiency   </vt:lpstr>
      <vt:lpstr>Life cycle management </vt:lpstr>
      <vt:lpstr>Rapid response</vt:lpstr>
      <vt:lpstr>Performance improvement   </vt:lpstr>
      <vt:lpstr>PowerPoint Presentation</vt:lpstr>
      <vt:lpstr>Your business requires services contracts? Ready-to-use services packages and tailor-made contracts are designed to fit your needs</vt:lpstr>
      <vt:lpstr>PowerPoint Presentation</vt:lpstr>
      <vt:lpstr>Because we understand that every second counts, Our services are globally developed and locally executed </vt:lpstr>
      <vt:lpstr>PowerPoint Presentation</vt:lpstr>
      <vt:lpstr>Rapid Response</vt:lpstr>
      <vt:lpstr>Lifecycle management</vt:lpstr>
      <vt:lpstr>Operational Efficiency</vt:lpstr>
      <vt:lpstr>Performance improvement</vt:lpstr>
    </vt:vector>
  </TitlesOfParts>
  <Company>ABB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LPCP-Services</dc:title>
  <dc:creator>laurence.arles@fr.abb.com</dc:creator>
  <cp:lastModifiedBy>Laurence Arles</cp:lastModifiedBy>
  <cp:revision>369</cp:revision>
  <cp:lastPrinted>2015-04-09T11:59:13Z</cp:lastPrinted>
  <dcterms:created xsi:type="dcterms:W3CDTF">2014-02-19T07:33:51Z</dcterms:created>
  <dcterms:modified xsi:type="dcterms:W3CDTF">2015-09-15T15:31:28Z</dcterms:modified>
</cp:coreProperties>
</file>