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0"/>
  </p:notesMasterIdLst>
  <p:handoutMasterIdLst>
    <p:handoutMasterId r:id="rId41"/>
  </p:handoutMasterIdLst>
  <p:sldIdLst>
    <p:sldId id="384" r:id="rId2"/>
    <p:sldId id="257" r:id="rId3"/>
    <p:sldId id="369" r:id="rId4"/>
    <p:sldId id="352" r:id="rId5"/>
    <p:sldId id="353" r:id="rId6"/>
    <p:sldId id="354" r:id="rId7"/>
    <p:sldId id="355" r:id="rId8"/>
    <p:sldId id="350" r:id="rId9"/>
    <p:sldId id="356" r:id="rId10"/>
    <p:sldId id="368" r:id="rId11"/>
    <p:sldId id="326" r:id="rId12"/>
    <p:sldId id="359" r:id="rId13"/>
    <p:sldId id="357" r:id="rId14"/>
    <p:sldId id="360" r:id="rId15"/>
    <p:sldId id="361" r:id="rId16"/>
    <p:sldId id="362" r:id="rId17"/>
    <p:sldId id="363" r:id="rId18"/>
    <p:sldId id="364" r:id="rId19"/>
    <p:sldId id="389" r:id="rId20"/>
    <p:sldId id="365" r:id="rId21"/>
    <p:sldId id="260" r:id="rId22"/>
    <p:sldId id="395" r:id="rId23"/>
    <p:sldId id="367" r:id="rId24"/>
    <p:sldId id="370" r:id="rId25"/>
    <p:sldId id="388" r:id="rId26"/>
    <p:sldId id="371" r:id="rId27"/>
    <p:sldId id="372" r:id="rId28"/>
    <p:sldId id="373" r:id="rId29"/>
    <p:sldId id="374" r:id="rId30"/>
    <p:sldId id="375" r:id="rId31"/>
    <p:sldId id="376" r:id="rId32"/>
    <p:sldId id="378" r:id="rId33"/>
    <p:sldId id="380" r:id="rId34"/>
    <p:sldId id="381" r:id="rId35"/>
    <p:sldId id="382" r:id="rId36"/>
    <p:sldId id="496" r:id="rId37"/>
    <p:sldId id="510" r:id="rId38"/>
    <p:sldId id="310" r:id="rId39"/>
  </p:sldIdLst>
  <p:sldSz cx="12190413" cy="6858000"/>
  <p:notesSz cx="6810375" cy="9942513"/>
  <p:embeddedFontLst>
    <p:embeddedFont>
      <p:font typeface="ABBvoiceOffice" panose="020D0603020503020204" pitchFamily="34" charset="0"/>
      <p:regular r:id="rId42"/>
      <p:bold r:id="rId43"/>
    </p:embeddedFont>
    <p:embeddedFont>
      <p:font typeface="Calibri" panose="020F0502020204030204" pitchFamily="34" charset="0"/>
      <p:regular r:id="rId44"/>
      <p:bold r:id="rId45"/>
      <p:italic r:id="rId46"/>
      <p:boldItalic r:id="rId47"/>
    </p:embeddedFont>
    <p:embeddedFont>
      <p:font typeface="ABBvoice" panose="020D060302050302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6">
          <p15:clr>
            <a:srgbClr val="A4A3A4"/>
          </p15:clr>
        </p15:guide>
        <p15:guide id="2" orient="horz" pos="3726">
          <p15:clr>
            <a:srgbClr val="A4A3A4"/>
          </p15:clr>
        </p15:guide>
        <p15:guide id="3" orient="horz" pos="436" userDrawn="1">
          <p15:clr>
            <a:srgbClr val="A4A3A4"/>
          </p15:clr>
        </p15:guide>
        <p15:guide id="4" pos="176">
          <p15:clr>
            <a:srgbClr val="A4A3A4"/>
          </p15:clr>
        </p15:guide>
        <p15:guide id="5" pos="7501">
          <p15:clr>
            <a:srgbClr val="A4A3A4"/>
          </p15:clr>
        </p15:guide>
        <p15:guide id="8" pos="3838">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000"/>
    <a:srgbClr val="8EA286"/>
    <a:srgbClr val="336600"/>
    <a:srgbClr val="D9EAF3"/>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44" autoAdjust="0"/>
    <p:restoredTop sz="77037" autoAdjust="0"/>
  </p:normalViewPr>
  <p:slideViewPr>
    <p:cSldViewPr snapToGrid="0" snapToObjects="1" showGuides="1">
      <p:cViewPr varScale="1">
        <p:scale>
          <a:sx n="90" d="100"/>
          <a:sy n="90" d="100"/>
        </p:scale>
        <p:origin x="312" y="90"/>
      </p:cViewPr>
      <p:guideLst>
        <p:guide orient="horz" pos="1146"/>
        <p:guide orient="horz" pos="3726"/>
        <p:guide orient="horz" pos="436"/>
        <p:guide pos="176"/>
        <p:guide pos="7501"/>
        <p:guide pos="383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84" d="100"/>
          <a:sy n="84" d="100"/>
        </p:scale>
        <p:origin x="-3804" y="-78"/>
      </p:cViewPr>
      <p:guideLst>
        <p:guide orient="horz" pos="3132"/>
        <p:guide pos="2145"/>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51163"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bwMode="gray">
          <a:xfrm>
            <a:off x="3857636" y="0"/>
            <a:ext cx="2951163" cy="497126"/>
          </a:xfrm>
          <a:prstGeom prst="rect">
            <a:avLst/>
          </a:prstGeom>
        </p:spPr>
        <p:txBody>
          <a:bodyPr vert="horz" lIns="91440" tIns="45720" rIns="91440" bIns="45720" rtlCol="0"/>
          <a:lstStyle>
            <a:lvl1pPr algn="r">
              <a:defRPr sz="1200"/>
            </a:lvl1pPr>
          </a:lstStyle>
          <a:p>
            <a:fld id="{696490A3-8906-4C15-BA06-29841194A30F}" type="datetimeFigureOut">
              <a:rPr lang="en-US" smtClean="0"/>
              <a:t>3/17/2019</a:t>
            </a:fld>
            <a:endParaRPr lang="en-US"/>
          </a:p>
        </p:txBody>
      </p:sp>
      <p:sp>
        <p:nvSpPr>
          <p:cNvPr id="4" name="Footer Placeholder 3"/>
          <p:cNvSpPr>
            <a:spLocks noGrp="1"/>
          </p:cNvSpPr>
          <p:nvPr>
            <p:ph type="ftr" sz="quarter" idx="2"/>
          </p:nvPr>
        </p:nvSpPr>
        <p:spPr bwMode="gray">
          <a:xfrm>
            <a:off x="0" y="9443662"/>
            <a:ext cx="2951163" cy="4971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bwMode="gray">
          <a:xfrm>
            <a:off x="3857636" y="9443662"/>
            <a:ext cx="2951163" cy="497126"/>
          </a:xfrm>
          <a:prstGeom prst="rect">
            <a:avLst/>
          </a:prstGeom>
        </p:spPr>
        <p:txBody>
          <a:bodyPr vert="horz" lIns="91440" tIns="45720" rIns="91440" bIns="45720" rtlCol="0" anchor="b"/>
          <a:lstStyle>
            <a:lvl1pPr algn="r">
              <a:defRPr sz="1200"/>
            </a:lvl1pPr>
          </a:lstStyle>
          <a:p>
            <a:fld id="{CDABD733-F72C-4484-8056-9C6167F848BC}" type="slidenum">
              <a:rPr lang="en-US" smtClean="0"/>
              <a:t>‹#›</a:t>
            </a:fld>
            <a:endParaRPr lang="en-US"/>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51163"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bwMode="gray">
          <a:xfrm>
            <a:off x="3857636" y="0"/>
            <a:ext cx="2951163" cy="497126"/>
          </a:xfrm>
          <a:prstGeom prst="rect">
            <a:avLst/>
          </a:prstGeom>
        </p:spPr>
        <p:txBody>
          <a:bodyPr vert="horz" lIns="91440" tIns="45720" rIns="91440" bIns="45720" rtlCol="0"/>
          <a:lstStyle>
            <a:lvl1pPr algn="r">
              <a:defRPr sz="1200"/>
            </a:lvl1pPr>
          </a:lstStyle>
          <a:p>
            <a:fld id="{7B9B1A6A-6BBE-4409-8C9E-DA0703379151}" type="datetimeFigureOut">
              <a:rPr lang="en-US" smtClean="0"/>
              <a:t>3/17/2019</a:t>
            </a:fld>
            <a:endParaRPr lang="en-US"/>
          </a:p>
        </p:txBody>
      </p:sp>
      <p:sp>
        <p:nvSpPr>
          <p:cNvPr id="4" name="Slide Image Placeholder 3"/>
          <p:cNvSpPr>
            <a:spLocks noGrp="1" noRot="1" noChangeAspect="1"/>
          </p:cNvSpPr>
          <p:nvPr>
            <p:ph type="sldImg" idx="2"/>
          </p:nvPr>
        </p:nvSpPr>
        <p:spPr bwMode="gray">
          <a:xfrm>
            <a:off x="-657225" y="746125"/>
            <a:ext cx="6624638" cy="372745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81157" y="4722694"/>
            <a:ext cx="6048062" cy="4474131"/>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9443662"/>
            <a:ext cx="2951163"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bwMode="gray">
          <a:xfrm>
            <a:off x="3857636" y="9443662"/>
            <a:ext cx="2951163" cy="497126"/>
          </a:xfrm>
          <a:prstGeom prst="rect">
            <a:avLst/>
          </a:prstGeom>
        </p:spPr>
        <p:txBody>
          <a:bodyPr vert="horz" lIns="91440" tIns="45720" rIns="91440" bIns="45720" rtlCol="0" anchor="b"/>
          <a:lstStyle>
            <a:lvl1pPr algn="r">
              <a:defRPr sz="1200"/>
            </a:lvl1pPr>
          </a:lstStyle>
          <a:p>
            <a:fld id="{3A94E69C-C28A-4BE6-BE89-71D8FB2035FD}" type="slidenum">
              <a:rPr lang="en-US" smtClean="0"/>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3A94E69C-C28A-4BE6-BE89-71D8FB2035FD}" type="slidenum">
              <a:rPr lang="en-US" smtClean="0"/>
              <a:pPr/>
              <a:t>3</a:t>
            </a:fld>
            <a:endParaRPr lang="en-US" dirty="0"/>
          </a:p>
        </p:txBody>
      </p:sp>
    </p:spTree>
    <p:extLst>
      <p:ext uri="{BB962C8B-B14F-4D97-AF65-F5344CB8AC3E}">
        <p14:creationId xmlns:p14="http://schemas.microsoft.com/office/powerpoint/2010/main" val="113569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BBvoice" panose="020D0603020503020204" pitchFamily="34" charset="0"/>
              <a:ea typeface="ABBvoice" panose="020D0603020503020204" pitchFamily="34"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18</a:t>
            </a:fld>
            <a:endParaRPr lang="en-US" dirty="0"/>
          </a:p>
        </p:txBody>
      </p:sp>
    </p:spTree>
    <p:extLst>
      <p:ext uri="{BB962C8B-B14F-4D97-AF65-F5344CB8AC3E}">
        <p14:creationId xmlns:p14="http://schemas.microsoft.com/office/powerpoint/2010/main" val="137561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Field Information Manager, the first FDI-based software for device management, makes the configuration, commissioning, diagnostics and maintenance of fieldbus instruments easier and quicker than ever before. Support full device functionality</a:t>
            </a:r>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22</a:t>
            </a:fld>
            <a:endParaRPr lang="en-US"/>
          </a:p>
        </p:txBody>
      </p:sp>
    </p:spTree>
    <p:extLst>
      <p:ext uri="{BB962C8B-B14F-4D97-AF65-F5344CB8AC3E}">
        <p14:creationId xmlns:p14="http://schemas.microsoft.com/office/powerpoint/2010/main" val="32594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3A94E69C-C28A-4BE6-BE89-71D8FB2035FD}" type="slidenum">
              <a:rPr lang="en-US" smtClean="0"/>
              <a:pPr/>
              <a:t>24</a:t>
            </a:fld>
            <a:endParaRPr lang="en-US" dirty="0"/>
          </a:p>
        </p:txBody>
      </p:sp>
    </p:spTree>
    <p:extLst>
      <p:ext uri="{BB962C8B-B14F-4D97-AF65-F5344CB8AC3E}">
        <p14:creationId xmlns:p14="http://schemas.microsoft.com/office/powerpoint/2010/main" val="267304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094413"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solidFill>
                <a:srgbClr val="000000"/>
              </a:solidFill>
              <a:latin typeface="Calibri"/>
            </a:endParaRPr>
          </a:p>
        </p:txBody>
      </p:sp>
    </p:spTree>
    <p:extLst>
      <p:ext uri="{BB962C8B-B14F-4D97-AF65-F5344CB8AC3E}">
        <p14:creationId xmlns:p14="http://schemas.microsoft.com/office/powerpoint/2010/main" val="107670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4</a:t>
            </a:fld>
            <a:endParaRPr lang="en-US" dirty="0"/>
          </a:p>
        </p:txBody>
      </p:sp>
    </p:spTree>
    <p:extLst>
      <p:ext uri="{BB962C8B-B14F-4D97-AF65-F5344CB8AC3E}">
        <p14:creationId xmlns:p14="http://schemas.microsoft.com/office/powerpoint/2010/main" val="86930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3A94E69C-C28A-4BE6-BE89-71D8FB2035FD}" type="slidenum">
              <a:rPr lang="en-US" smtClean="0"/>
              <a:pPr/>
              <a:t>5</a:t>
            </a:fld>
            <a:endParaRPr lang="en-US" dirty="0"/>
          </a:p>
        </p:txBody>
      </p:sp>
    </p:spTree>
    <p:extLst>
      <p:ext uri="{BB962C8B-B14F-4D97-AF65-F5344CB8AC3E}">
        <p14:creationId xmlns:p14="http://schemas.microsoft.com/office/powerpoint/2010/main" val="243330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6</a:t>
            </a:fld>
            <a:endParaRPr lang="en-US" dirty="0"/>
          </a:p>
        </p:txBody>
      </p:sp>
    </p:spTree>
    <p:extLst>
      <p:ext uri="{BB962C8B-B14F-4D97-AF65-F5344CB8AC3E}">
        <p14:creationId xmlns:p14="http://schemas.microsoft.com/office/powerpoint/2010/main" val="197142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3A94E69C-C28A-4BE6-BE89-71D8FB2035FD}" type="slidenum">
              <a:rPr lang="en-US" smtClean="0"/>
              <a:pPr/>
              <a:t>10</a:t>
            </a:fld>
            <a:endParaRPr lang="en-US" dirty="0"/>
          </a:p>
        </p:txBody>
      </p:sp>
    </p:spTree>
    <p:extLst>
      <p:ext uri="{BB962C8B-B14F-4D97-AF65-F5344CB8AC3E}">
        <p14:creationId xmlns:p14="http://schemas.microsoft.com/office/powerpoint/2010/main" val="409983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3A94E69C-C28A-4BE6-BE89-71D8FB2035FD}" type="slidenum">
              <a:rPr lang="en-US" smtClean="0"/>
              <a:pPr/>
              <a:t>14</a:t>
            </a:fld>
            <a:endParaRPr lang="en-US" dirty="0"/>
          </a:p>
        </p:txBody>
      </p:sp>
    </p:spTree>
    <p:extLst>
      <p:ext uri="{BB962C8B-B14F-4D97-AF65-F5344CB8AC3E}">
        <p14:creationId xmlns:p14="http://schemas.microsoft.com/office/powerpoint/2010/main" val="338194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BBvoice" panose="020D0603020503020204" pitchFamily="34" charset="0"/>
              <a:ea typeface="ABBvoice" panose="020D0603020503020204" pitchFamily="34"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15</a:t>
            </a:fld>
            <a:endParaRPr lang="en-US" dirty="0"/>
          </a:p>
        </p:txBody>
      </p:sp>
    </p:spTree>
    <p:extLst>
      <p:ext uri="{BB962C8B-B14F-4D97-AF65-F5344CB8AC3E}">
        <p14:creationId xmlns:p14="http://schemas.microsoft.com/office/powerpoint/2010/main" val="393818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BBvoice" panose="020D0603020503020204" pitchFamily="34" charset="0"/>
              <a:ea typeface="ABBvoice" panose="020D0603020503020204" pitchFamily="34"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16</a:t>
            </a:fld>
            <a:endParaRPr lang="en-US" dirty="0"/>
          </a:p>
        </p:txBody>
      </p:sp>
    </p:spTree>
    <p:extLst>
      <p:ext uri="{BB962C8B-B14F-4D97-AF65-F5344CB8AC3E}">
        <p14:creationId xmlns:p14="http://schemas.microsoft.com/office/powerpoint/2010/main" val="392146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BBvoice" panose="020D0603020503020204" pitchFamily="34" charset="0"/>
              <a:ea typeface="ABBvoice" panose="020D0603020503020204" pitchFamily="34"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17</a:t>
            </a:fld>
            <a:endParaRPr lang="en-US" dirty="0"/>
          </a:p>
        </p:txBody>
      </p:sp>
    </p:spTree>
    <p:extLst>
      <p:ext uri="{BB962C8B-B14F-4D97-AF65-F5344CB8AC3E}">
        <p14:creationId xmlns:p14="http://schemas.microsoft.com/office/powerpoint/2010/main" val="464529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sp>
        <p:nvSpPr>
          <p:cNvPr id="14" name="Rectangle 13"/>
          <p:cNvSpPr/>
          <p:nvPr userDrawn="1"/>
        </p:nvSpPr>
        <p:spPr bwMode="gray">
          <a:xfrm>
            <a:off x="0" y="4800339"/>
            <a:ext cx="12190413" cy="2067205"/>
          </a:xfrm>
          <a:prstGeom prst="rect">
            <a:avLst/>
          </a:prstGeom>
          <a:gradFill flip="none" rotWithShape="1">
            <a:gsLst>
              <a:gs pos="0">
                <a:schemeClr val="bg1">
                  <a:alpha val="0"/>
                </a:schemeClr>
              </a:gs>
              <a:gs pos="16000">
                <a:schemeClr val="bg1"/>
              </a:gs>
              <a:gs pos="100000">
                <a:srgbClr val="E5E7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8" name="Text Placeholder 17"/>
          <p:cNvSpPr>
            <a:spLocks noGrp="1"/>
          </p:cNvSpPr>
          <p:nvPr>
            <p:ph type="body" sz="quarter" idx="13" hasCustomPrompt="1"/>
          </p:nvPr>
        </p:nvSpPr>
        <p:spPr bwMode="gray">
          <a:xfrm>
            <a:off x="277167" y="4539037"/>
            <a:ext cx="11629504" cy="147520"/>
          </a:xfrm>
        </p:spPr>
        <p:txBody>
          <a:bodyPr lIns="0" tIns="0" rIns="0" bIns="0" anchor="b"/>
          <a:lstStyle>
            <a:lvl1pPr marL="1588" indent="0">
              <a:buFont typeface="Arial" panose="020B0604020202020204" pitchFamily="34" charset="0"/>
              <a:buNone/>
              <a:defRPr sz="1400" cap="all" baseline="0"/>
            </a:lvl1pPr>
            <a:lvl2pPr marL="1588" indent="0">
              <a:buNone/>
              <a:defRPr sz="1400" cap="all" baseline="0"/>
            </a:lvl2pPr>
            <a:lvl3pPr marL="1588" indent="0">
              <a:buNone/>
              <a:defRPr sz="1400" cap="all" baseline="0"/>
            </a:lvl3pPr>
            <a:lvl4pPr marL="1588" indent="0">
              <a:buNone/>
              <a:defRPr sz="1400" cap="all" baseline="0"/>
            </a:lvl4pPr>
            <a:lvl5pPr marL="1588" indent="0">
              <a:buNone/>
              <a:defRPr sz="1400" cap="all" baseline="0"/>
            </a:lvl5pPr>
            <a:lvl6pPr marL="1588" indent="0">
              <a:buNone/>
              <a:defRPr sz="1400" cap="all" baseline="0"/>
            </a:lvl6pPr>
            <a:lvl7pPr marL="1588" indent="0">
              <a:buNone/>
              <a:defRPr sz="1400" cap="all" baseline="0"/>
            </a:lvl7pPr>
            <a:lvl8pPr marL="1588" indent="0">
              <a:buNone/>
              <a:defRPr sz="1400" cap="all" baseline="0"/>
            </a:lvl8pPr>
            <a:lvl9pPr marL="1588" indent="0">
              <a:buNone/>
              <a:defRPr sz="1400" cap="all" baseline="0"/>
            </a:lvl9pPr>
          </a:lstStyle>
          <a:p>
            <a:pPr lvl="0"/>
            <a:r>
              <a:rPr lang="en-US" dirty="0"/>
              <a:t>Click to edit Master text styles</a:t>
            </a:r>
          </a:p>
        </p:txBody>
      </p:sp>
      <p:sp>
        <p:nvSpPr>
          <p:cNvPr id="2" name="Title 1"/>
          <p:cNvSpPr>
            <a:spLocks noGrp="1"/>
          </p:cNvSpPr>
          <p:nvPr>
            <p:ph type="ctrTitle" hasCustomPrompt="1"/>
          </p:nvPr>
        </p:nvSpPr>
        <p:spPr bwMode="gray">
          <a:xfrm>
            <a:off x="277166" y="4724365"/>
            <a:ext cx="11629504" cy="592406"/>
          </a:xfrm>
        </p:spPr>
        <p:txBody>
          <a:bodyPr/>
          <a:lstStyle>
            <a:lvl1pPr>
              <a:defRPr sz="5000"/>
            </a:lvl1pPr>
          </a:lstStyle>
          <a:p>
            <a:r>
              <a:rPr lang="en-US" dirty="0"/>
              <a:t>Click to edit Master title style</a:t>
            </a:r>
          </a:p>
        </p:txBody>
      </p:sp>
      <p:sp>
        <p:nvSpPr>
          <p:cNvPr id="3" name="Subtitle 2"/>
          <p:cNvSpPr>
            <a:spLocks noGrp="1"/>
          </p:cNvSpPr>
          <p:nvPr>
            <p:ph type="subTitle" idx="1"/>
          </p:nvPr>
        </p:nvSpPr>
        <p:spPr bwMode="gray">
          <a:xfrm>
            <a:off x="277167" y="5449618"/>
            <a:ext cx="11629504" cy="287188"/>
          </a:xfrm>
        </p:spPr>
        <p:txBody>
          <a:bodyPr lIns="0" tIns="0" rIns="0" bIns="0"/>
          <a:lstStyle>
            <a:lvl1pPr marL="0" indent="0" algn="l">
              <a:buNone/>
              <a:defRPr sz="2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0" name="Text Placeholder 19"/>
          <p:cNvSpPr>
            <a:spLocks noGrp="1"/>
          </p:cNvSpPr>
          <p:nvPr>
            <p:ph type="body" sz="quarter" idx="14" hasCustomPrompt="1"/>
          </p:nvPr>
        </p:nvSpPr>
        <p:spPr bwMode="gray">
          <a:xfrm>
            <a:off x="277167" y="6094136"/>
            <a:ext cx="11629504" cy="216000"/>
          </a:xfrm>
        </p:spPr>
        <p:txBody>
          <a:bodyPr lIns="0" tIns="0" rIns="0" bIns="0"/>
          <a:lstStyle>
            <a:lvl1pPr marL="0" indent="0">
              <a:buFont typeface="Arial" panose="020B0604020202020204" pitchFamily="34" charset="0"/>
              <a:buNone/>
              <a:defRPr sz="2000"/>
            </a:lvl1pPr>
            <a:lvl2pPr marL="0" indent="0">
              <a:buNone/>
              <a:defRPr sz="2000"/>
            </a:lvl2pPr>
            <a:lvl3pPr marL="0" indent="0">
              <a:buNone/>
              <a:defRPr sz="2000"/>
            </a:lvl3pPr>
            <a:lvl4pPr marL="0" indent="0">
              <a:buNone/>
              <a:defRPr sz="2000"/>
            </a:lvl4pPr>
            <a:lvl5pPr marL="0" indent="0">
              <a:buNone/>
              <a:defRPr sz="2000"/>
            </a:lvl5pPr>
            <a:lvl6pPr marL="0" indent="0">
              <a:buNone/>
              <a:defRPr sz="2000"/>
            </a:lvl6pPr>
            <a:lvl7pPr marL="0" indent="0">
              <a:buNone/>
              <a:defRPr sz="2000"/>
            </a:lvl7pPr>
            <a:lvl8pPr marL="0" indent="0">
              <a:buNone/>
              <a:defRPr sz="2000"/>
            </a:lvl8pPr>
            <a:lvl9pPr marL="0" indent="0">
              <a:buNone/>
              <a:defRPr sz="2000"/>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F7BD2C3-4265-4E29-AAEA-54890CFB4547}" type="datetime4">
              <a:rPr lang="en-US" smtClean="0"/>
              <a:t>March 17, 2019</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619F89D8-7AE3-494A-97F3-03D680869632}" type="slidenum">
              <a:rPr lang="en-US" smtClean="0"/>
              <a:pPr/>
              <a:t>‹#›</a:t>
            </a:fld>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07585" y="361851"/>
            <a:ext cx="896803" cy="350784"/>
          </a:xfrm>
          <a:prstGeom prst="rect">
            <a:avLst/>
          </a:prstGeom>
        </p:spPr>
      </p:pic>
      <p:sp>
        <p:nvSpPr>
          <p:cNvPr id="12" name="Rectangle 11"/>
          <p:cNvSpPr/>
          <p:nvPr userDrawn="1"/>
        </p:nvSpPr>
        <p:spPr bwMode="gray">
          <a:xfrm>
            <a:off x="279400" y="519805"/>
            <a:ext cx="3276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bwMode="gray">
          <a:xfrm>
            <a:off x="8620018" y="4487666"/>
            <a:ext cx="3284370" cy="202502"/>
          </a:xfrm>
          <a:prstGeom prst="rect">
            <a:avLst/>
          </a:prstGeom>
          <a:noFill/>
        </p:spPr>
        <p:txBody>
          <a:bodyPr wrap="square" lIns="0" tIns="0" rIns="0" bIns="0" rtlCol="0">
            <a:noAutofit/>
          </a:bodyPr>
          <a:lstStyle/>
          <a:p>
            <a:r>
              <a:rPr lang="en-US" sz="1400" b="1" dirty="0">
                <a:solidFill>
                  <a:srgbClr val="C50000"/>
                </a:solidFill>
              </a:rPr>
              <a:t>For ABB internal sales circulation only</a:t>
            </a:r>
          </a:p>
        </p:txBody>
      </p:sp>
      <p:pic>
        <p:nvPicPr>
          <p:cNvPr id="7" name="Picture 6"/>
          <p:cNvPicPr>
            <a:picLocks noChangeAspect="1"/>
          </p:cNvPicPr>
          <p:nvPr userDrawn="1"/>
        </p:nvPicPr>
        <p:blipFill>
          <a:blip r:embed="rId3"/>
          <a:stretch>
            <a:fillRect/>
          </a:stretch>
        </p:blipFill>
        <p:spPr>
          <a:xfrm>
            <a:off x="855208" y="627757"/>
            <a:ext cx="9780928" cy="3657600"/>
          </a:xfrm>
          <a:prstGeom prst="rect">
            <a:avLst/>
          </a:prstGeom>
        </p:spPr>
      </p:pic>
    </p:spTree>
    <p:extLst>
      <p:ext uri="{BB962C8B-B14F-4D97-AF65-F5344CB8AC3E}">
        <p14:creationId xmlns:p14="http://schemas.microsoft.com/office/powerpoint/2010/main" val="34677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131" y="3235138"/>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2941" y="3305949"/>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680702"/>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131" y="4611082"/>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21" y="1931196"/>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21" y="3305949"/>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21" y="4680702"/>
            <a:ext cx="191651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D7448BAD-718D-41D5-B039-249ED06F3A4A}" type="datetime4">
              <a:rPr lang="en-US" smtClean="0"/>
              <a:t>March 17, 2019</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3565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2" y="0"/>
            <a:ext cx="12197257"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26140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t>March 17, 2019</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97721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 Title Slide 3">
    <p:spTree>
      <p:nvGrpSpPr>
        <p:cNvPr id="1" name=""/>
        <p:cNvGrpSpPr/>
        <p:nvPr/>
      </p:nvGrpSpPr>
      <p:grpSpPr>
        <a:xfrm>
          <a:off x="0" y="0"/>
          <a:ext cx="0" cy="0"/>
          <a:chOff x="0" y="0"/>
          <a:chExt cx="0" cy="0"/>
        </a:xfrm>
      </p:grpSpPr>
      <p:sp>
        <p:nvSpPr>
          <p:cNvPr id="25" name="Rectangle 24"/>
          <p:cNvSpPr/>
          <p:nvPr userDrawn="1"/>
        </p:nvSpPr>
        <p:spPr bwMode="gray">
          <a:xfrm>
            <a:off x="1" y="4800341"/>
            <a:ext cx="12190413" cy="2067205"/>
          </a:xfrm>
          <a:prstGeom prst="rect">
            <a:avLst/>
          </a:prstGeom>
          <a:gradFill flip="none" rotWithShape="1">
            <a:gsLst>
              <a:gs pos="0">
                <a:schemeClr val="bg1">
                  <a:alpha val="0"/>
                </a:schemeClr>
              </a:gs>
              <a:gs pos="16000">
                <a:schemeClr val="bg1"/>
              </a:gs>
              <a:gs pos="100000">
                <a:srgbClr val="E5E7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algn="ctr"/>
            <a:endParaRPr lang="en-US" sz="1400" dirty="0" err="1"/>
          </a:p>
        </p:txBody>
      </p:sp>
      <p:sp>
        <p:nvSpPr>
          <p:cNvPr id="22" name="Text Placeholder 5"/>
          <p:cNvSpPr>
            <a:spLocks noGrp="1"/>
          </p:cNvSpPr>
          <p:nvPr>
            <p:ph type="body" sz="quarter" idx="16"/>
          </p:nvPr>
        </p:nvSpPr>
        <p:spPr bwMode="gray">
          <a:xfrm>
            <a:off x="335713" y="365752"/>
            <a:ext cx="15287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475" y="5000633"/>
            <a:ext cx="10111621"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475" y="5205567"/>
            <a:ext cx="10110832"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475" y="5751515"/>
            <a:ext cx="1011083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475" y="6109996"/>
            <a:ext cx="10111621"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25" y="4828013"/>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4" y="6160150"/>
            <a:ext cx="873507" cy="3349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693355C-5E9A-4CF7-949B-E53DE5CD86A6}"/>
              </a:ext>
            </a:extLst>
          </p:cNvPr>
          <p:cNvPicPr>
            <a:picLocks noChangeAspect="1"/>
          </p:cNvPicPr>
          <p:nvPr userDrawn="1"/>
        </p:nvPicPr>
        <p:blipFill>
          <a:blip r:embed="rId3"/>
          <a:stretch>
            <a:fillRect/>
          </a:stretch>
        </p:blipFill>
        <p:spPr>
          <a:xfrm>
            <a:off x="2000183" y="869447"/>
            <a:ext cx="8190046" cy="3657600"/>
          </a:xfrm>
          <a:prstGeom prst="rect">
            <a:avLst/>
          </a:prstGeom>
        </p:spPr>
      </p:pic>
    </p:spTree>
    <p:extLst>
      <p:ext uri="{BB962C8B-B14F-4D97-AF65-F5344CB8AC3E}">
        <p14:creationId xmlns:p14="http://schemas.microsoft.com/office/powerpoint/2010/main" val="36206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ver - optional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07585" y="361851"/>
            <a:ext cx="896803" cy="350784"/>
          </a:xfrm>
          <a:prstGeom prst="rect">
            <a:avLst/>
          </a:prstGeom>
        </p:spPr>
      </p:pic>
      <p:sp>
        <p:nvSpPr>
          <p:cNvPr id="19" name="Text Placeholder 17"/>
          <p:cNvSpPr>
            <a:spLocks noGrp="1"/>
          </p:cNvSpPr>
          <p:nvPr>
            <p:ph type="body" sz="quarter" idx="13" hasCustomPrompt="1"/>
          </p:nvPr>
        </p:nvSpPr>
        <p:spPr bwMode="gray">
          <a:xfrm>
            <a:off x="277167" y="4539037"/>
            <a:ext cx="11629504" cy="147520"/>
          </a:xfrm>
        </p:spPr>
        <p:txBody>
          <a:bodyPr lIns="0" tIns="0" rIns="0" bIns="0" anchor="b"/>
          <a:lstStyle>
            <a:lvl1pPr marL="1588" indent="0">
              <a:buFont typeface="Arial" panose="020B0604020202020204" pitchFamily="34" charset="0"/>
              <a:buNone/>
              <a:defRPr sz="1400" cap="all" baseline="0"/>
            </a:lvl1pPr>
            <a:lvl2pPr marL="1588" indent="0">
              <a:buNone/>
              <a:defRPr sz="1400" cap="all" baseline="0"/>
            </a:lvl2pPr>
            <a:lvl3pPr marL="1588" indent="0">
              <a:buNone/>
              <a:defRPr sz="1400" cap="all" baseline="0"/>
            </a:lvl3pPr>
            <a:lvl4pPr marL="1588" indent="0">
              <a:buNone/>
              <a:defRPr sz="1400" cap="all" baseline="0"/>
            </a:lvl4pPr>
            <a:lvl5pPr marL="1588" indent="0">
              <a:buNone/>
              <a:defRPr sz="1400" cap="all" baseline="0"/>
            </a:lvl5pPr>
            <a:lvl6pPr marL="1588" indent="0">
              <a:buNone/>
              <a:defRPr sz="1400" cap="all" baseline="0"/>
            </a:lvl6pPr>
            <a:lvl7pPr marL="1588" indent="0">
              <a:buNone/>
              <a:defRPr sz="1400" cap="all" baseline="0"/>
            </a:lvl7pPr>
            <a:lvl8pPr marL="1588" indent="0">
              <a:buNone/>
              <a:defRPr sz="1400" cap="all" baseline="0"/>
            </a:lvl8pPr>
            <a:lvl9pPr marL="1588" indent="0">
              <a:buNone/>
              <a:defRPr sz="1400" cap="all" baseline="0"/>
            </a:lvl9pPr>
          </a:lstStyle>
          <a:p>
            <a:pPr lvl="0"/>
            <a:r>
              <a:rPr lang="en-US" dirty="0"/>
              <a:t>Click to edit Master text styles</a:t>
            </a:r>
          </a:p>
        </p:txBody>
      </p:sp>
      <p:sp>
        <p:nvSpPr>
          <p:cNvPr id="21" name="Title 1"/>
          <p:cNvSpPr>
            <a:spLocks noGrp="1"/>
          </p:cNvSpPr>
          <p:nvPr>
            <p:ph type="ctrTitle" hasCustomPrompt="1"/>
          </p:nvPr>
        </p:nvSpPr>
        <p:spPr bwMode="gray">
          <a:xfrm>
            <a:off x="277166" y="4724365"/>
            <a:ext cx="11629504" cy="592406"/>
          </a:xfrm>
        </p:spPr>
        <p:txBody>
          <a:bodyPr/>
          <a:lstStyle>
            <a:lvl1pPr>
              <a:defRPr sz="5000"/>
            </a:lvl1pPr>
          </a:lstStyle>
          <a:p>
            <a:r>
              <a:rPr lang="en-US" dirty="0"/>
              <a:t>Click to edit Master title style</a:t>
            </a:r>
          </a:p>
        </p:txBody>
      </p:sp>
      <p:sp>
        <p:nvSpPr>
          <p:cNvPr id="22" name="Subtitle 2"/>
          <p:cNvSpPr>
            <a:spLocks noGrp="1"/>
          </p:cNvSpPr>
          <p:nvPr>
            <p:ph type="subTitle" idx="1"/>
          </p:nvPr>
        </p:nvSpPr>
        <p:spPr bwMode="gray">
          <a:xfrm>
            <a:off x="277167" y="5449618"/>
            <a:ext cx="11629504" cy="287188"/>
          </a:xfrm>
        </p:spPr>
        <p:txBody>
          <a:bodyPr lIns="0" tIns="0" rIns="0" bIns="0"/>
          <a:lstStyle>
            <a:lvl1pPr marL="0" indent="0" algn="l">
              <a:buNone/>
              <a:defRPr sz="2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3" name="Text Placeholder 19"/>
          <p:cNvSpPr>
            <a:spLocks noGrp="1"/>
          </p:cNvSpPr>
          <p:nvPr>
            <p:ph type="body" sz="quarter" idx="14" hasCustomPrompt="1"/>
          </p:nvPr>
        </p:nvSpPr>
        <p:spPr bwMode="gray">
          <a:xfrm>
            <a:off x="277167" y="6094136"/>
            <a:ext cx="11629504" cy="216000"/>
          </a:xfrm>
        </p:spPr>
        <p:txBody>
          <a:bodyPr lIns="0" tIns="0" rIns="0" bIns="0"/>
          <a:lstStyle>
            <a:lvl1pPr marL="0" indent="0">
              <a:buFont typeface="Arial" panose="020B0604020202020204" pitchFamily="34" charset="0"/>
              <a:buNone/>
              <a:defRPr sz="2000"/>
            </a:lvl1pPr>
            <a:lvl2pPr marL="0" indent="0">
              <a:buNone/>
              <a:defRPr sz="2000"/>
            </a:lvl2pPr>
            <a:lvl3pPr marL="0" indent="0">
              <a:buNone/>
              <a:defRPr sz="2000"/>
            </a:lvl3pPr>
            <a:lvl4pPr marL="0" indent="0">
              <a:buNone/>
              <a:defRPr sz="2000"/>
            </a:lvl4pPr>
            <a:lvl5pPr marL="0" indent="0">
              <a:buNone/>
              <a:defRPr sz="2000"/>
            </a:lvl5pPr>
            <a:lvl6pPr marL="0" indent="0">
              <a:buNone/>
              <a:defRPr sz="2000"/>
            </a:lvl6pPr>
            <a:lvl7pPr marL="0" indent="0">
              <a:buNone/>
              <a:defRPr sz="2000"/>
            </a:lvl7pPr>
            <a:lvl8pPr marL="0" indent="0">
              <a:buNone/>
              <a:defRPr sz="2000"/>
            </a:lvl8pPr>
            <a:lvl9pPr marL="0" indent="0">
              <a:buNone/>
              <a:defRPr sz="2000"/>
            </a:lvl9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2170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bwMode="gray">
          <a:xfrm>
            <a:off x="275542" y="1819425"/>
            <a:ext cx="11630692" cy="4093946"/>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Font typeface="Symbol" panose="05050102010706020507" pitchFamily="18" charset="2"/>
              <a:buChar char="-"/>
              <a:defRPr sz="2000">
                <a:solidFill>
                  <a:schemeClr val="accent4"/>
                </a:solidFill>
              </a:defRPr>
            </a:lvl3pPr>
            <a:lvl4pPr marL="252000" indent="-252000">
              <a:spcBef>
                <a:spcPts val="900"/>
              </a:spcBef>
              <a:buFont typeface="Symbol" panose="05050102010706020507" pitchFamily="18" charset="2"/>
              <a:buChar char="-"/>
              <a:defRPr sz="2000">
                <a:solidFill>
                  <a:schemeClr val="accent4"/>
                </a:solidFill>
              </a:defRPr>
            </a:lvl4pPr>
            <a:lvl5pPr marL="252000" indent="-252000">
              <a:spcBef>
                <a:spcPts val="900"/>
              </a:spcBef>
              <a:buFont typeface="Symbol" panose="05050102010706020507" pitchFamily="18" charset="2"/>
              <a:buChar char="-"/>
              <a:defRPr sz="2000">
                <a:solidFill>
                  <a:schemeClr val="accent4"/>
                </a:solidFill>
              </a:defRPr>
            </a:lvl5pPr>
            <a:lvl6pPr marL="252000" indent="-252000">
              <a:spcBef>
                <a:spcPts val="900"/>
              </a:spcBef>
              <a:buFont typeface="Symbol" panose="05050102010706020507" pitchFamily="18" charset="2"/>
              <a:buChar char="-"/>
              <a:defRPr sz="2000">
                <a:solidFill>
                  <a:schemeClr val="accent4"/>
                </a:solidFill>
              </a:defRPr>
            </a:lvl6pPr>
            <a:lvl7pPr marL="252000" indent="-252000">
              <a:spcBef>
                <a:spcPts val="900"/>
              </a:spcBef>
              <a:buFont typeface="Symbol" panose="05050102010706020507" pitchFamily="18" charset="2"/>
              <a:buChar char="-"/>
              <a:defRPr sz="2000">
                <a:solidFill>
                  <a:schemeClr val="accent4"/>
                </a:solidFill>
              </a:defRPr>
            </a:lvl7pPr>
            <a:lvl8pPr marL="252000" indent="-252000">
              <a:spcBef>
                <a:spcPts val="900"/>
              </a:spcBef>
              <a:buFont typeface="Symbol" panose="05050102010706020507" pitchFamily="18" charset="2"/>
              <a:buChar char="-"/>
              <a:defRPr sz="2000">
                <a:solidFill>
                  <a:schemeClr val="accent4"/>
                </a:solidFill>
              </a:defRPr>
            </a:lvl8pPr>
            <a:lvl9pPr marL="252000" indent="-252000">
              <a:spcBef>
                <a:spcPts val="900"/>
              </a:spcBef>
              <a:buFont typeface="Symbol" panose="05050102010706020507" pitchFamily="18" charset="2"/>
              <a:buChar char="-"/>
              <a:defRPr sz="2000">
                <a:solidFill>
                  <a:schemeClr val="accent4"/>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4"/>
          </p:nvPr>
        </p:nvSpPr>
        <p:spPr bwMode="gray"/>
        <p:txBody>
          <a:bodyPr/>
          <a:lstStyle/>
          <a:p>
            <a:fld id="{E3EF050F-B85E-4E30-B69F-9970B4AED387}" type="datetime4">
              <a:rPr lang="en-US" smtClean="0"/>
              <a:t>March 17, 2019</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019" y="1816571"/>
            <a:ext cx="11629215" cy="409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57845" y="1120928"/>
            <a:ext cx="11648389"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a:xfrm>
            <a:off x="257845" y="637075"/>
            <a:ext cx="11648389" cy="410899"/>
          </a:xfrm>
        </p:spPr>
        <p:txBody>
          <a:bodyPr/>
          <a:lstStyle/>
          <a:p>
            <a:r>
              <a:rPr lang="en-US"/>
              <a:t>Click to edit Master 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t>March 17, 2019</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57845" y="1120928"/>
            <a:ext cx="11648389"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t>March 17, 2019</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_Closing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75" y="4430714"/>
            <a:ext cx="3838501" cy="1492516"/>
          </a:xfrm>
          <a:prstGeom prst="rect">
            <a:avLst/>
          </a:prstGeom>
        </p:spPr>
      </p:pic>
      <p:sp>
        <p:nvSpPr>
          <p:cNvPr id="9" name="Rectangle 8"/>
          <p:cNvSpPr/>
          <p:nvPr userDrawn="1"/>
        </p:nvSpPr>
        <p:spPr bwMode="gray">
          <a:xfrm>
            <a:off x="279400" y="459581"/>
            <a:ext cx="820800" cy="9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de-DE"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A2D5558-364E-49CF-BD1C-98EA466A7C24}" type="datetime4">
              <a:rPr lang="en-US" smtClean="0"/>
              <a:t>March 17, 2019</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24" y="1931198"/>
            <a:ext cx="115185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March 17, 2019</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10785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March 17,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39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392"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7514"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514"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294" y="2317638"/>
            <a:ext cx="560369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2317638"/>
            <a:ext cx="560270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9868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1783AD7-02E7-449A-B532-68934DEE5F31}" type="datetime4">
              <a:rPr lang="en-US" smtClean="0"/>
              <a:t>March 17,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2"/>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7232" y="1931195"/>
            <a:ext cx="560447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641"/>
            <a:ext cx="560447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596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403849" y="6397296"/>
            <a:ext cx="504523" cy="195001"/>
          </a:xfrm>
          <a:prstGeom prst="rect">
            <a:avLst/>
          </a:prstGeom>
        </p:spPr>
      </p:pic>
      <p:sp>
        <p:nvSpPr>
          <p:cNvPr id="5" name="Footer Placeholder 4"/>
          <p:cNvSpPr>
            <a:spLocks noGrp="1"/>
          </p:cNvSpPr>
          <p:nvPr>
            <p:ph type="ftr" sz="quarter" idx="3"/>
          </p:nvPr>
        </p:nvSpPr>
        <p:spPr bwMode="gray">
          <a:xfrm>
            <a:off x="2440941" y="6207919"/>
            <a:ext cx="8599905" cy="590550"/>
          </a:xfrm>
          <a:prstGeom prst="rect">
            <a:avLst/>
          </a:prstGeom>
        </p:spPr>
        <p:txBody>
          <a:bodyPr vert="horz" lIns="0" tIns="0" rIns="0" bIns="0" rtlCol="0" anchor="ctr">
            <a:noAutofit/>
          </a:bodyPr>
          <a:lstStyle>
            <a:lvl1pPr algn="l">
              <a:defRPr sz="1000">
                <a:solidFill>
                  <a:schemeClr val="tx1">
                    <a:tint val="75000"/>
                  </a:schemeClr>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pPr lvl="8"/>
            <a:endParaRPr lang="de-DE" dirty="0"/>
          </a:p>
        </p:txBody>
      </p:sp>
      <p:sp>
        <p:nvSpPr>
          <p:cNvPr id="4" name="Date Placeholder 3"/>
          <p:cNvSpPr>
            <a:spLocks noGrp="1"/>
          </p:cNvSpPr>
          <p:nvPr>
            <p:ph type="dt" sz="half" idx="2"/>
          </p:nvPr>
        </p:nvSpPr>
        <p:spPr bwMode="gray">
          <a:xfrm>
            <a:off x="273808" y="6489341"/>
            <a:ext cx="1162800" cy="118192"/>
          </a:xfrm>
          <a:prstGeom prst="rect">
            <a:avLst/>
          </a:prstGeom>
        </p:spPr>
        <p:txBody>
          <a:bodyPr vert="horz" lIns="0" tIns="0" rIns="0" bIns="0" rtlCol="0" anchor="ctr">
            <a:noAutofit/>
          </a:bodyPr>
          <a:lstStyle>
            <a:lvl1pPr algn="l">
              <a:defRPr sz="1000">
                <a:solidFill>
                  <a:schemeClr val="accent4"/>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fld id="{CD1A06C5-A2CA-46BC-B3AE-AF5C4D0BE255}" type="datetime4">
              <a:rPr lang="en-US" smtClean="0"/>
              <a:t>March 17, 2019</a:t>
            </a:fld>
            <a:endParaRPr lang="en-US" dirty="0"/>
          </a:p>
        </p:txBody>
      </p:sp>
      <p:sp>
        <p:nvSpPr>
          <p:cNvPr id="3" name="Text Placeholder 2"/>
          <p:cNvSpPr>
            <a:spLocks noGrp="1"/>
          </p:cNvSpPr>
          <p:nvPr>
            <p:ph type="body" idx="1"/>
          </p:nvPr>
        </p:nvSpPr>
        <p:spPr bwMode="gray">
          <a:xfrm>
            <a:off x="277019" y="1816571"/>
            <a:ext cx="11629133" cy="40968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bwMode="gray">
          <a:xfrm>
            <a:off x="257845" y="637075"/>
            <a:ext cx="11648389" cy="410899"/>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p:cNvSpPr>
            <a:spLocks noGrp="1"/>
          </p:cNvSpPr>
          <p:nvPr>
            <p:ph type="sldNum" sz="quarter" idx="4"/>
          </p:nvPr>
        </p:nvSpPr>
        <p:spPr bwMode="gray">
          <a:xfrm>
            <a:off x="1739366" y="6473853"/>
            <a:ext cx="676800" cy="132744"/>
          </a:xfrm>
          <a:prstGeom prst="rect">
            <a:avLst/>
          </a:prstGeom>
        </p:spPr>
        <p:txBody>
          <a:bodyPr vert="horz" lIns="0" tIns="0" rIns="0" bIns="0" rtlCol="0" anchor="ctr">
            <a:noAutofit/>
          </a:bodyPr>
          <a:lstStyle>
            <a:lvl1pPr algn="l">
              <a:defRPr sz="1200">
                <a:solidFill>
                  <a:schemeClr val="accent4"/>
                </a:solidFill>
              </a:defRPr>
            </a:lvl1pPr>
            <a:lvl2pPr marL="0" indent="0">
              <a:defRPr sz="1200">
                <a:solidFill>
                  <a:schemeClr val="accent4"/>
                </a:solidFill>
              </a:defRPr>
            </a:lvl2pPr>
            <a:lvl3pPr marL="0" indent="0">
              <a:defRPr sz="1200">
                <a:solidFill>
                  <a:schemeClr val="accent4"/>
                </a:solidFill>
              </a:defRPr>
            </a:lvl3pPr>
            <a:lvl4pPr marL="0" indent="0">
              <a:defRPr sz="1200">
                <a:solidFill>
                  <a:schemeClr val="accent4"/>
                </a:solidFill>
              </a:defRPr>
            </a:lvl4pPr>
            <a:lvl5pPr marL="0" indent="0">
              <a:defRPr sz="1200">
                <a:solidFill>
                  <a:schemeClr val="accent4"/>
                </a:solidFill>
              </a:defRPr>
            </a:lvl5pPr>
            <a:lvl6pPr marL="0" indent="0">
              <a:defRPr sz="1200">
                <a:solidFill>
                  <a:schemeClr val="accent4"/>
                </a:solidFill>
              </a:defRPr>
            </a:lvl6pPr>
            <a:lvl7pPr marL="0" indent="0">
              <a:defRPr sz="1200">
                <a:solidFill>
                  <a:schemeClr val="accent4"/>
                </a:solidFill>
              </a:defRPr>
            </a:lvl7pPr>
            <a:lvl8pPr marL="0" indent="0">
              <a:defRPr sz="1200">
                <a:solidFill>
                  <a:schemeClr val="accent4"/>
                </a:solidFill>
              </a:defRPr>
            </a:lvl8pPr>
            <a:lvl9pPr marL="0" indent="0">
              <a:defRPr sz="1200">
                <a:solidFill>
                  <a:schemeClr val="accent4"/>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userDrawn="1"/>
        </p:nvCxnSpPr>
        <p:spPr bwMode="gray">
          <a:xfrm>
            <a:off x="279400" y="6094413"/>
            <a:ext cx="11626752"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45" name="Rectangle 44"/>
          <p:cNvSpPr/>
          <p:nvPr userDrawn="1"/>
        </p:nvSpPr>
        <p:spPr bwMode="gray">
          <a:xfrm>
            <a:off x="279400" y="519805"/>
            <a:ext cx="3276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bwMode="gray">
          <a:xfrm>
            <a:off x="275713" y="6327549"/>
            <a:ext cx="337902" cy="88364"/>
            <a:chOff x="61913" y="5218113"/>
            <a:chExt cx="3138487" cy="820737"/>
          </a:xfrm>
          <a:solidFill>
            <a:schemeClr val="accent4"/>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73" name="Straight Connector 72"/>
          <p:cNvCxnSpPr/>
          <p:nvPr userDrawn="1"/>
        </p:nvCxnSpPr>
        <p:spPr bwMode="gray">
          <a:xfrm>
            <a:off x="1634119" y="6472540"/>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0" r:id="rId4"/>
    <p:sldLayoutId id="2147483651" r:id="rId5"/>
    <p:sldLayoutId id="2147483652"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1.wmf"/><Relationship Id="rId7" Type="http://schemas.openxmlformats.org/officeDocument/2006/relationships/image" Target="../media/image48.png"/><Relationship Id="rId2" Type="http://schemas.openxmlformats.org/officeDocument/2006/relationships/image" Target="../media/image60.wmf"/><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63.wmf"/><Relationship Id="rId10" Type="http://schemas.openxmlformats.org/officeDocument/2006/relationships/image" Target="../media/image47.png"/><Relationship Id="rId4" Type="http://schemas.openxmlformats.org/officeDocument/2006/relationships/image" Target="../media/image62.wmf"/><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79.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29.png"/><Relationship Id="rId2" Type="http://schemas.openxmlformats.org/officeDocument/2006/relationships/image" Target="../media/image64.tiff"/><Relationship Id="rId16" Type="http://schemas.openxmlformats.org/officeDocument/2006/relationships/image" Target="../media/image78.png"/><Relationship Id="rId20" Type="http://schemas.openxmlformats.org/officeDocument/2006/relationships/image" Target="../media/image81.jpeg"/><Relationship Id="rId1" Type="http://schemas.openxmlformats.org/officeDocument/2006/relationships/slideLayout" Target="../slideLayouts/slideLayout5.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png"/><Relationship Id="rId10" Type="http://schemas.openxmlformats.org/officeDocument/2006/relationships/image" Target="../media/image72.jpeg"/><Relationship Id="rId19" Type="http://schemas.openxmlformats.org/officeDocument/2006/relationships/image" Target="../media/image80.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26" Type="http://schemas.openxmlformats.org/officeDocument/2006/relationships/image" Target="../media/image114.png"/><Relationship Id="rId21" Type="http://schemas.openxmlformats.org/officeDocument/2006/relationships/image" Target="../media/image109.png"/><Relationship Id="rId42" Type="http://schemas.openxmlformats.org/officeDocument/2006/relationships/image" Target="../media/image130.png"/><Relationship Id="rId47" Type="http://schemas.openxmlformats.org/officeDocument/2006/relationships/image" Target="../media/image135.png"/><Relationship Id="rId63" Type="http://schemas.openxmlformats.org/officeDocument/2006/relationships/image" Target="../media/image151.png"/><Relationship Id="rId68" Type="http://schemas.openxmlformats.org/officeDocument/2006/relationships/image" Target="../media/image156.png"/><Relationship Id="rId84" Type="http://schemas.openxmlformats.org/officeDocument/2006/relationships/image" Target="../media/image172.png"/><Relationship Id="rId89" Type="http://schemas.openxmlformats.org/officeDocument/2006/relationships/image" Target="../media/image177.png"/><Relationship Id="rId2" Type="http://schemas.openxmlformats.org/officeDocument/2006/relationships/image" Target="../media/image90.png"/><Relationship Id="rId16" Type="http://schemas.openxmlformats.org/officeDocument/2006/relationships/image" Target="../media/image104.png"/><Relationship Id="rId29" Type="http://schemas.openxmlformats.org/officeDocument/2006/relationships/image" Target="../media/image117.png"/><Relationship Id="rId107" Type="http://schemas.openxmlformats.org/officeDocument/2006/relationships/image" Target="../media/image195.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3" Type="http://schemas.openxmlformats.org/officeDocument/2006/relationships/image" Target="../media/image141.png"/><Relationship Id="rId58" Type="http://schemas.openxmlformats.org/officeDocument/2006/relationships/image" Target="../media/image146.png"/><Relationship Id="rId66" Type="http://schemas.openxmlformats.org/officeDocument/2006/relationships/image" Target="../media/image154.png"/><Relationship Id="rId74" Type="http://schemas.openxmlformats.org/officeDocument/2006/relationships/image" Target="../media/image162.png"/><Relationship Id="rId79" Type="http://schemas.openxmlformats.org/officeDocument/2006/relationships/image" Target="../media/image167.png"/><Relationship Id="rId87" Type="http://schemas.openxmlformats.org/officeDocument/2006/relationships/image" Target="../media/image175.png"/><Relationship Id="rId102" Type="http://schemas.openxmlformats.org/officeDocument/2006/relationships/image" Target="../media/image190.png"/><Relationship Id="rId110" Type="http://schemas.openxmlformats.org/officeDocument/2006/relationships/image" Target="../media/image198.png"/><Relationship Id="rId5" Type="http://schemas.openxmlformats.org/officeDocument/2006/relationships/image" Target="../media/image93.png"/><Relationship Id="rId61" Type="http://schemas.openxmlformats.org/officeDocument/2006/relationships/image" Target="../media/image149.png"/><Relationship Id="rId82" Type="http://schemas.openxmlformats.org/officeDocument/2006/relationships/image" Target="../media/image170.png"/><Relationship Id="rId90" Type="http://schemas.openxmlformats.org/officeDocument/2006/relationships/image" Target="../media/image178.png"/><Relationship Id="rId95" Type="http://schemas.openxmlformats.org/officeDocument/2006/relationships/image" Target="../media/image183.png"/><Relationship Id="rId19" Type="http://schemas.openxmlformats.org/officeDocument/2006/relationships/image" Target="../media/image10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56" Type="http://schemas.openxmlformats.org/officeDocument/2006/relationships/image" Target="../media/image144.png"/><Relationship Id="rId64" Type="http://schemas.openxmlformats.org/officeDocument/2006/relationships/image" Target="../media/image152.png"/><Relationship Id="rId69" Type="http://schemas.openxmlformats.org/officeDocument/2006/relationships/image" Target="../media/image157.png"/><Relationship Id="rId77" Type="http://schemas.openxmlformats.org/officeDocument/2006/relationships/image" Target="../media/image165.png"/><Relationship Id="rId100" Type="http://schemas.openxmlformats.org/officeDocument/2006/relationships/image" Target="../media/image188.png"/><Relationship Id="rId105" Type="http://schemas.openxmlformats.org/officeDocument/2006/relationships/image" Target="../media/image193.png"/><Relationship Id="rId8" Type="http://schemas.openxmlformats.org/officeDocument/2006/relationships/image" Target="../media/image96.png"/><Relationship Id="rId51" Type="http://schemas.openxmlformats.org/officeDocument/2006/relationships/image" Target="../media/image139.png"/><Relationship Id="rId72" Type="http://schemas.openxmlformats.org/officeDocument/2006/relationships/image" Target="../media/image160.png"/><Relationship Id="rId80" Type="http://schemas.openxmlformats.org/officeDocument/2006/relationships/image" Target="../media/image168.png"/><Relationship Id="rId85" Type="http://schemas.openxmlformats.org/officeDocument/2006/relationships/image" Target="../media/image173.png"/><Relationship Id="rId93" Type="http://schemas.openxmlformats.org/officeDocument/2006/relationships/image" Target="../media/image181.png"/><Relationship Id="rId98" Type="http://schemas.openxmlformats.org/officeDocument/2006/relationships/image" Target="../media/image186.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59" Type="http://schemas.openxmlformats.org/officeDocument/2006/relationships/image" Target="../media/image147.png"/><Relationship Id="rId67" Type="http://schemas.openxmlformats.org/officeDocument/2006/relationships/image" Target="../media/image155.png"/><Relationship Id="rId103" Type="http://schemas.openxmlformats.org/officeDocument/2006/relationships/image" Target="../media/image191.png"/><Relationship Id="rId108" Type="http://schemas.openxmlformats.org/officeDocument/2006/relationships/image" Target="../media/image196.emf"/><Relationship Id="rId20" Type="http://schemas.openxmlformats.org/officeDocument/2006/relationships/image" Target="../media/image108.png"/><Relationship Id="rId41" Type="http://schemas.openxmlformats.org/officeDocument/2006/relationships/image" Target="../media/image129.png"/><Relationship Id="rId54" Type="http://schemas.openxmlformats.org/officeDocument/2006/relationships/image" Target="../media/image142.png"/><Relationship Id="rId62" Type="http://schemas.openxmlformats.org/officeDocument/2006/relationships/image" Target="../media/image150.png"/><Relationship Id="rId70" Type="http://schemas.openxmlformats.org/officeDocument/2006/relationships/image" Target="../media/image158.png"/><Relationship Id="rId75" Type="http://schemas.openxmlformats.org/officeDocument/2006/relationships/image" Target="../media/image163.png"/><Relationship Id="rId83" Type="http://schemas.openxmlformats.org/officeDocument/2006/relationships/image" Target="../media/image171.png"/><Relationship Id="rId88" Type="http://schemas.openxmlformats.org/officeDocument/2006/relationships/image" Target="../media/image176.png"/><Relationship Id="rId91" Type="http://schemas.openxmlformats.org/officeDocument/2006/relationships/image" Target="../media/image179.png"/><Relationship Id="rId96"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57" Type="http://schemas.openxmlformats.org/officeDocument/2006/relationships/image" Target="../media/image145.png"/><Relationship Id="rId106" Type="http://schemas.openxmlformats.org/officeDocument/2006/relationships/image" Target="../media/image194.png"/><Relationship Id="rId10" Type="http://schemas.openxmlformats.org/officeDocument/2006/relationships/image" Target="../media/image98.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image" Target="../media/image140.png"/><Relationship Id="rId60" Type="http://schemas.openxmlformats.org/officeDocument/2006/relationships/image" Target="../media/image148.png"/><Relationship Id="rId65" Type="http://schemas.openxmlformats.org/officeDocument/2006/relationships/image" Target="../media/image153.png"/><Relationship Id="rId73" Type="http://schemas.openxmlformats.org/officeDocument/2006/relationships/image" Target="../media/image161.png"/><Relationship Id="rId78" Type="http://schemas.openxmlformats.org/officeDocument/2006/relationships/image" Target="../media/image166.png"/><Relationship Id="rId81" Type="http://schemas.openxmlformats.org/officeDocument/2006/relationships/image" Target="../media/image169.png"/><Relationship Id="rId86" Type="http://schemas.openxmlformats.org/officeDocument/2006/relationships/image" Target="../media/image174.png"/><Relationship Id="rId94" Type="http://schemas.openxmlformats.org/officeDocument/2006/relationships/image" Target="../media/image182.png"/><Relationship Id="rId99" Type="http://schemas.openxmlformats.org/officeDocument/2006/relationships/image" Target="../media/image187.png"/><Relationship Id="rId101" Type="http://schemas.openxmlformats.org/officeDocument/2006/relationships/image" Target="../media/image189.png"/><Relationship Id="rId4" Type="http://schemas.openxmlformats.org/officeDocument/2006/relationships/image" Target="../media/image92.png"/><Relationship Id="rId9" Type="http://schemas.openxmlformats.org/officeDocument/2006/relationships/image" Target="../media/image97.png"/><Relationship Id="rId13" Type="http://schemas.openxmlformats.org/officeDocument/2006/relationships/image" Target="../media/image101.png"/><Relationship Id="rId18" Type="http://schemas.openxmlformats.org/officeDocument/2006/relationships/image" Target="../media/image106.png"/><Relationship Id="rId39" Type="http://schemas.openxmlformats.org/officeDocument/2006/relationships/image" Target="../media/image127.png"/><Relationship Id="rId109" Type="http://schemas.openxmlformats.org/officeDocument/2006/relationships/image" Target="../media/image197.png"/><Relationship Id="rId34" Type="http://schemas.openxmlformats.org/officeDocument/2006/relationships/image" Target="../media/image122.png"/><Relationship Id="rId50" Type="http://schemas.openxmlformats.org/officeDocument/2006/relationships/image" Target="../media/image138.png"/><Relationship Id="rId55" Type="http://schemas.openxmlformats.org/officeDocument/2006/relationships/image" Target="../media/image143.png"/><Relationship Id="rId76" Type="http://schemas.openxmlformats.org/officeDocument/2006/relationships/image" Target="../media/image164.png"/><Relationship Id="rId97" Type="http://schemas.openxmlformats.org/officeDocument/2006/relationships/image" Target="../media/image185.png"/><Relationship Id="rId104" Type="http://schemas.openxmlformats.org/officeDocument/2006/relationships/image" Target="../media/image192.png"/><Relationship Id="rId7" Type="http://schemas.openxmlformats.org/officeDocument/2006/relationships/image" Target="../media/image95.png"/><Relationship Id="rId71" Type="http://schemas.openxmlformats.org/officeDocument/2006/relationships/image" Target="../media/image159.png"/><Relationship Id="rId92"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5.xml"/><Relationship Id="rId4" Type="http://schemas.openxmlformats.org/officeDocument/2006/relationships/image" Target="../media/image201.png"/></Relationships>
</file>

<file path=ppt/slides/_rels/slide2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5.xml"/><Relationship Id="rId5" Type="http://schemas.openxmlformats.org/officeDocument/2006/relationships/image" Target="../media/image205.png"/><Relationship Id="rId4" Type="http://schemas.openxmlformats.org/officeDocument/2006/relationships/image" Target="../media/image20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7.png"/><Relationship Id="rId18" Type="http://schemas.openxmlformats.org/officeDocument/2006/relationships/image" Target="../media/image230.png"/><Relationship Id="rId26" Type="http://schemas.openxmlformats.org/officeDocument/2006/relationships/image" Target="../media/image238.svg"/><Relationship Id="rId3" Type="http://schemas.openxmlformats.org/officeDocument/2006/relationships/image" Target="../media/image221.png"/><Relationship Id="rId21" Type="http://schemas.openxmlformats.org/officeDocument/2006/relationships/image" Target="../media/image233.svg"/><Relationship Id="rId7" Type="http://schemas.openxmlformats.org/officeDocument/2006/relationships/image" Target="../media/image224.png"/><Relationship Id="rId12" Type="http://schemas.openxmlformats.org/officeDocument/2006/relationships/image" Target="../media/image18.png"/><Relationship Id="rId17" Type="http://schemas.openxmlformats.org/officeDocument/2006/relationships/image" Target="../media/image229.png"/><Relationship Id="rId25" Type="http://schemas.openxmlformats.org/officeDocument/2006/relationships/image" Target="../media/image237.png"/><Relationship Id="rId2" Type="http://schemas.openxmlformats.org/officeDocument/2006/relationships/image" Target="../media/image220.png"/><Relationship Id="rId16" Type="http://schemas.openxmlformats.org/officeDocument/2006/relationships/image" Target="../media/image228.png"/><Relationship Id="rId20" Type="http://schemas.openxmlformats.org/officeDocument/2006/relationships/image" Target="../media/image232.png"/><Relationship Id="rId29"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26.png"/><Relationship Id="rId24" Type="http://schemas.openxmlformats.org/officeDocument/2006/relationships/image" Target="../media/image236.png"/><Relationship Id="rId5" Type="http://schemas.openxmlformats.org/officeDocument/2006/relationships/image" Target="../media/image223.png"/><Relationship Id="rId15" Type="http://schemas.openxmlformats.org/officeDocument/2006/relationships/image" Target="../media/image50.svg"/><Relationship Id="rId23" Type="http://schemas.openxmlformats.org/officeDocument/2006/relationships/image" Target="../media/image235.svg"/><Relationship Id="rId28" Type="http://schemas.openxmlformats.org/officeDocument/2006/relationships/image" Target="../media/image240.svg"/><Relationship Id="rId10" Type="http://schemas.openxmlformats.org/officeDocument/2006/relationships/image" Target="../media/image225.png"/><Relationship Id="rId19" Type="http://schemas.openxmlformats.org/officeDocument/2006/relationships/image" Target="../media/image231.svg"/><Relationship Id="rId4" Type="http://schemas.openxmlformats.org/officeDocument/2006/relationships/image" Target="../media/image222.png"/><Relationship Id="rId9" Type="http://schemas.openxmlformats.org/officeDocument/2006/relationships/image" Target="../media/image21.jpg"/><Relationship Id="rId14" Type="http://schemas.openxmlformats.org/officeDocument/2006/relationships/image" Target="../media/image49.png"/><Relationship Id="rId22" Type="http://schemas.openxmlformats.org/officeDocument/2006/relationships/image" Target="../media/image234.png"/><Relationship Id="rId27" Type="http://schemas.openxmlformats.org/officeDocument/2006/relationships/image" Target="../media/image239.png"/><Relationship Id="rId30" Type="http://schemas.openxmlformats.org/officeDocument/2006/relationships/image" Target="../media/image24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png"/><Relationship Id="rId15" Type="http://schemas.openxmlformats.org/officeDocument/2006/relationships/image" Target="../media/image23.jp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Global launch</a:t>
            </a:r>
          </a:p>
        </p:txBody>
      </p:sp>
      <p:sp>
        <p:nvSpPr>
          <p:cNvPr id="3" name="Text Placeholder 2"/>
          <p:cNvSpPr>
            <a:spLocks noGrp="1"/>
          </p:cNvSpPr>
          <p:nvPr>
            <p:ph type="body" sz="quarter" idx="13"/>
          </p:nvPr>
        </p:nvSpPr>
        <p:spPr/>
        <p:txBody>
          <a:bodyPr/>
          <a:lstStyle/>
          <a:p>
            <a:r>
              <a:rPr lang="en-US" dirty="0"/>
              <a:t>LMT Series</a:t>
            </a:r>
            <a:r>
              <a:rPr lang="en-US"/>
              <a:t>, 2019</a:t>
            </a:r>
            <a:endParaRPr lang="en-US" dirty="0"/>
          </a:p>
        </p:txBody>
      </p:sp>
      <p:sp>
        <p:nvSpPr>
          <p:cNvPr id="4" name="Title 3"/>
          <p:cNvSpPr>
            <a:spLocks noGrp="1"/>
          </p:cNvSpPr>
          <p:nvPr>
            <p:ph type="ctrTitle"/>
          </p:nvPr>
        </p:nvSpPr>
        <p:spPr/>
        <p:txBody>
          <a:bodyPr/>
          <a:lstStyle/>
          <a:p>
            <a:r>
              <a:rPr lang="en-US" dirty="0"/>
              <a:t>LMT series magnetostrictive level transmitters</a:t>
            </a:r>
          </a:p>
        </p:txBody>
      </p:sp>
      <p:sp>
        <p:nvSpPr>
          <p:cNvPr id="5" name="Subtitle 4"/>
          <p:cNvSpPr>
            <a:spLocks noGrp="1"/>
          </p:cNvSpPr>
          <p:nvPr>
            <p:ph type="subTitle" idx="1"/>
          </p:nvPr>
        </p:nvSpPr>
        <p:spPr/>
        <p:txBody>
          <a:bodyPr/>
          <a:lstStyle/>
          <a:p>
            <a:r>
              <a:rPr lang="en-US" dirty="0"/>
              <a:t>Customer presentation</a:t>
            </a:r>
          </a:p>
          <a:p>
            <a:endParaRPr lang="en-US" dirty="0"/>
          </a:p>
        </p:txBody>
      </p:sp>
      <p:sp>
        <p:nvSpPr>
          <p:cNvPr id="6" name="Text Placeholder 5"/>
          <p:cNvSpPr>
            <a:spLocks noGrp="1"/>
          </p:cNvSpPr>
          <p:nvPr>
            <p:ph type="body" sz="quarter" idx="14"/>
          </p:nvPr>
        </p:nvSpPr>
        <p:spPr/>
        <p:txBody>
          <a:bodyPr/>
          <a:lstStyle/>
          <a:p>
            <a:r>
              <a:rPr lang="en-US" dirty="0"/>
              <a:t>Sreekanth Madhavasherry Sreenivasan (Sree), Global Product Manager, Level Products</a:t>
            </a:r>
          </a:p>
        </p:txBody>
      </p:sp>
    </p:spTree>
    <p:extLst>
      <p:ext uri="{BB962C8B-B14F-4D97-AF65-F5344CB8AC3E}">
        <p14:creationId xmlns:p14="http://schemas.microsoft.com/office/powerpoint/2010/main" val="190225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Key features and functionalities</a:t>
            </a:r>
          </a:p>
        </p:txBody>
      </p:sp>
      <p:sp>
        <p:nvSpPr>
          <p:cNvPr id="3" name="Untertitel 2"/>
          <p:cNvSpPr>
            <a:spLocks noGrp="1"/>
          </p:cNvSpPr>
          <p:nvPr>
            <p:ph type="subTitle" idx="1"/>
          </p:nvPr>
        </p:nvSpPr>
        <p:spPr/>
        <p:txBody>
          <a:bodyPr/>
          <a:lstStyle/>
          <a:p>
            <a:r>
              <a:rPr lang="en-US" dirty="0"/>
              <a:t>ABB’s LMT Series magnetostrictive level transmitters</a:t>
            </a:r>
          </a:p>
        </p:txBody>
      </p:sp>
    </p:spTree>
    <p:extLst>
      <p:ext uri="{BB962C8B-B14F-4D97-AF65-F5344CB8AC3E}">
        <p14:creationId xmlns:p14="http://schemas.microsoft.com/office/powerpoint/2010/main" val="36504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Features &amp; functionality</a:t>
            </a:r>
          </a:p>
        </p:txBody>
      </p:sp>
      <p:sp>
        <p:nvSpPr>
          <p:cNvPr id="3" name="Title 2"/>
          <p:cNvSpPr>
            <a:spLocks noGrp="1"/>
          </p:cNvSpPr>
          <p:nvPr>
            <p:ph type="title"/>
          </p:nvPr>
        </p:nvSpPr>
        <p:spPr/>
        <p:txBody>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11</a:t>
            </a:fld>
            <a:endParaRPr lang="en-US" dirty="0"/>
          </a:p>
        </p:txBody>
      </p:sp>
      <p:sp>
        <p:nvSpPr>
          <p:cNvPr id="7" name="Text Placeholder 5"/>
          <p:cNvSpPr txBox="1">
            <a:spLocks/>
          </p:cNvSpPr>
          <p:nvPr/>
        </p:nvSpPr>
        <p:spPr bwMode="gray">
          <a:xfrm>
            <a:off x="277494" y="2186113"/>
            <a:ext cx="6509998"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Superior </a:t>
            </a:r>
            <a:r>
              <a:rPr lang="en-US" b="1" dirty="0">
                <a:solidFill>
                  <a:srgbClr val="D90000"/>
                </a:solidFill>
              </a:rPr>
              <a:t>sensor design </a:t>
            </a:r>
            <a:r>
              <a:rPr lang="en-US" dirty="0"/>
              <a:t>– patented </a:t>
            </a:r>
            <a:r>
              <a:rPr lang="en-US" b="1" dirty="0">
                <a:solidFill>
                  <a:srgbClr val="D90000"/>
                </a:solidFill>
              </a:rPr>
              <a:t>AccuTrack Torsional Piezo Sensor</a:t>
            </a:r>
          </a:p>
          <a:p>
            <a:pPr lvl="2">
              <a:spcBef>
                <a:spcPts val="600"/>
              </a:spcBef>
            </a:pPr>
            <a:r>
              <a:rPr lang="en-US" b="1" dirty="0">
                <a:solidFill>
                  <a:srgbClr val="D90000"/>
                </a:solidFill>
              </a:rPr>
              <a:t>Integrated interactive waveform</a:t>
            </a:r>
          </a:p>
          <a:p>
            <a:pPr lvl="2">
              <a:spcBef>
                <a:spcPts val="600"/>
              </a:spcBef>
            </a:pPr>
            <a:r>
              <a:rPr lang="en-US" dirty="0"/>
              <a:t>Safety integrity level </a:t>
            </a:r>
            <a:r>
              <a:rPr lang="en-US" b="1" dirty="0">
                <a:solidFill>
                  <a:srgbClr val="D90000"/>
                </a:solidFill>
              </a:rPr>
              <a:t>: SIL2 / SC3 ( SIL2 (HFT=0), SIL3(HFT=1) </a:t>
            </a:r>
            <a:r>
              <a:rPr lang="en-US" dirty="0"/>
              <a:t>accord. IEC61508</a:t>
            </a:r>
          </a:p>
          <a:p>
            <a:pPr lvl="4">
              <a:spcBef>
                <a:spcPts val="600"/>
              </a:spcBef>
            </a:pPr>
            <a:r>
              <a:rPr lang="en-US" dirty="0"/>
              <a:t>ABB </a:t>
            </a:r>
            <a:r>
              <a:rPr lang="en-US" b="1" dirty="0">
                <a:solidFill>
                  <a:srgbClr val="D90000"/>
                </a:solidFill>
              </a:rPr>
              <a:t>common look and feel</a:t>
            </a:r>
          </a:p>
          <a:p>
            <a:pPr lvl="4">
              <a:spcBef>
                <a:spcPts val="600"/>
              </a:spcBef>
            </a:pPr>
            <a:r>
              <a:rPr lang="de-DE" b="1" dirty="0">
                <a:solidFill>
                  <a:srgbClr val="D90000"/>
                </a:solidFill>
              </a:rPr>
              <a:t>Modular and flexible design </a:t>
            </a:r>
            <a:r>
              <a:rPr lang="de-DE" dirty="0"/>
              <a:t>concept – housing and HMI display</a:t>
            </a:r>
          </a:p>
          <a:p>
            <a:pPr lvl="4">
              <a:spcBef>
                <a:spcPts val="600"/>
              </a:spcBef>
            </a:pPr>
            <a:r>
              <a:rPr lang="de-DE" b="1" dirty="0">
                <a:solidFill>
                  <a:srgbClr val="D90000"/>
                </a:solidFill>
              </a:rPr>
              <a:t>Mounting flexibility </a:t>
            </a:r>
            <a:r>
              <a:rPr lang="de-DE" dirty="0"/>
              <a:t>enabling late configuration</a:t>
            </a:r>
          </a:p>
          <a:p>
            <a:pPr lvl="4">
              <a:spcBef>
                <a:spcPts val="600"/>
              </a:spcBef>
            </a:pPr>
            <a:r>
              <a:rPr lang="de-DE" b="1" dirty="0">
                <a:solidFill>
                  <a:srgbClr val="D90000"/>
                </a:solidFill>
              </a:rPr>
              <a:t>High accuracy</a:t>
            </a:r>
            <a:r>
              <a:rPr lang="de-DE" dirty="0"/>
              <a:t> level measurement</a:t>
            </a:r>
          </a:p>
          <a:p>
            <a:pPr lvl="4">
              <a:spcBef>
                <a:spcPts val="600"/>
              </a:spcBef>
            </a:pPr>
            <a:r>
              <a:rPr lang="de-DE" b="1" dirty="0">
                <a:solidFill>
                  <a:srgbClr val="D90000"/>
                </a:solidFill>
              </a:rPr>
              <a:t>4-in-1 measurement </a:t>
            </a:r>
            <a:r>
              <a:rPr lang="de-DE" dirty="0"/>
              <a:t>: total level, interface, temperature &amp; Ullage</a:t>
            </a:r>
          </a:p>
          <a:p>
            <a:pPr lvl="4">
              <a:spcBef>
                <a:spcPts val="600"/>
              </a:spcBef>
            </a:pPr>
            <a:r>
              <a:rPr lang="de-DE" dirty="0"/>
              <a:t>Advanced diagnostics and </a:t>
            </a:r>
            <a:r>
              <a:rPr lang="de-DE" b="1" dirty="0">
                <a:solidFill>
                  <a:srgbClr val="D90000"/>
                </a:solidFill>
              </a:rPr>
              <a:t>online self-verification</a:t>
            </a:r>
            <a:endParaRPr lang="de-DE" dirty="0"/>
          </a:p>
          <a:p>
            <a:pPr lvl="4">
              <a:spcBef>
                <a:spcPts val="600"/>
              </a:spcBef>
            </a:pPr>
            <a:r>
              <a:rPr lang="de-DE" dirty="0"/>
              <a:t>Variable </a:t>
            </a:r>
            <a:r>
              <a:rPr lang="de-DE" b="1" dirty="0">
                <a:solidFill>
                  <a:srgbClr val="D90000"/>
                </a:solidFill>
              </a:rPr>
              <a:t>process connections</a:t>
            </a:r>
          </a:p>
          <a:p>
            <a:pPr lvl="4">
              <a:spcBef>
                <a:spcPts val="600"/>
              </a:spcBef>
            </a:pPr>
            <a:r>
              <a:rPr lang="de-DE" dirty="0"/>
              <a:t>Model </a:t>
            </a:r>
            <a:r>
              <a:rPr lang="de-DE" b="1" dirty="0">
                <a:solidFill>
                  <a:srgbClr val="D90000"/>
                </a:solidFill>
              </a:rPr>
              <a:t>differentiation – LMT100 direct insertion and LMT200 gauge mounted</a:t>
            </a:r>
          </a:p>
          <a:p>
            <a:pPr marL="180000" lvl="4" indent="0">
              <a:spcBef>
                <a:spcPts val="600"/>
              </a:spcBef>
              <a:buNone/>
            </a:pPr>
            <a:endParaRPr lang="en-US" b="1" dirty="0">
              <a:solidFill>
                <a:srgbClr val="D90000"/>
              </a:solidFill>
            </a:endParaRPr>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de-DE" dirty="0">
                <a:solidFill>
                  <a:srgbClr val="D90000"/>
                </a:solidFill>
              </a:rPr>
              <a:t>Features</a:t>
            </a:r>
            <a:endParaRPr lang="en-US" dirty="0">
              <a:solidFill>
                <a:srgbClr val="D90000"/>
              </a:solidFill>
            </a:endParaRPr>
          </a:p>
        </p:txBody>
      </p:sp>
      <p:cxnSp>
        <p:nvCxnSpPr>
          <p:cNvPr id="19" name="Straight Connector 18"/>
          <p:cNvCxnSpPr/>
          <p:nvPr/>
        </p:nvCxnSpPr>
        <p:spPr bwMode="gray">
          <a:xfrm>
            <a:off x="279400" y="2186113"/>
            <a:ext cx="1162615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grpSp>
        <p:nvGrpSpPr>
          <p:cNvPr id="8" name="Group 7"/>
          <p:cNvGrpSpPr/>
          <p:nvPr/>
        </p:nvGrpSpPr>
        <p:grpSpPr>
          <a:xfrm>
            <a:off x="7488601" y="2364374"/>
            <a:ext cx="1657874" cy="3695642"/>
            <a:chOff x="7488601" y="2364374"/>
            <a:chExt cx="1657874" cy="3695642"/>
          </a:xfrm>
        </p:grpSpPr>
        <p:pic>
          <p:nvPicPr>
            <p:cNvPr id="20" name="Picture 3" descr="G:\Departments\Marketing\BU MP\BU_Sales_Meeting\LMT\LMT_BETA_un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7981299" y="2364374"/>
              <a:ext cx="1165176"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3"/>
            <a:stretch>
              <a:fillRect/>
            </a:stretch>
          </p:blipFill>
          <p:spPr>
            <a:xfrm>
              <a:off x="7488601" y="3316816"/>
              <a:ext cx="1061885" cy="2743200"/>
            </a:xfrm>
            <a:prstGeom prst="rect">
              <a:avLst/>
            </a:prstGeom>
          </p:spPr>
        </p:pic>
      </p:grpSp>
      <p:pic>
        <p:nvPicPr>
          <p:cNvPr id="18" name="Picture 2" descr="C:\Users\USMSSRE\AppData\Local\Temp\SNAGHTML2ee6c6be.PNG">
            <a:extLst>
              <a:ext uri="{FF2B5EF4-FFF2-40B4-BE49-F238E27FC236}">
                <a16:creationId xmlns:a16="http://schemas.microsoft.com/office/drawing/2014/main" id="{8B567E13-DA1D-4340-B6E0-7F62F9ED2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308" y="2226751"/>
            <a:ext cx="123489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Features &amp; functionality</a:t>
            </a:r>
          </a:p>
        </p:txBody>
      </p:sp>
      <p:sp>
        <p:nvSpPr>
          <p:cNvPr id="3" name="Title 2"/>
          <p:cNvSpPr>
            <a:spLocks noGrp="1"/>
          </p:cNvSpPr>
          <p:nvPr>
            <p:ph type="title"/>
          </p:nvPr>
        </p:nvSpPr>
        <p:spPr/>
        <p:txBody>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12</a:t>
            </a:fld>
            <a:endParaRPr lang="en-US" dirty="0"/>
          </a:p>
        </p:txBody>
      </p:sp>
      <p:sp>
        <p:nvSpPr>
          <p:cNvPr id="7" name="Text Placeholder 5"/>
          <p:cNvSpPr txBox="1">
            <a:spLocks/>
          </p:cNvSpPr>
          <p:nvPr/>
        </p:nvSpPr>
        <p:spPr bwMode="gray">
          <a:xfrm>
            <a:off x="277494" y="2186113"/>
            <a:ext cx="6509998"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Approvals: </a:t>
            </a:r>
            <a:r>
              <a:rPr lang="en-US" b="1" dirty="0">
                <a:solidFill>
                  <a:srgbClr val="D90000"/>
                </a:solidFill>
              </a:rPr>
              <a:t>ATEX, IECEx, FM US &amp; Canadian, NEPSI,  CRN, EAC &amp; INMETRO</a:t>
            </a:r>
          </a:p>
          <a:p>
            <a:pPr lvl="2">
              <a:spcBef>
                <a:spcPts val="600"/>
              </a:spcBef>
            </a:pPr>
            <a:r>
              <a:rPr lang="en-US" dirty="0"/>
              <a:t> 4-20mA with </a:t>
            </a:r>
            <a:r>
              <a:rPr lang="en-US" b="1" dirty="0">
                <a:solidFill>
                  <a:srgbClr val="D90000"/>
                </a:solidFill>
              </a:rPr>
              <a:t>HART 7  &amp; Foundation Fieldbus ITK6.3</a:t>
            </a:r>
            <a:r>
              <a:rPr lang="en-US" dirty="0"/>
              <a:t>, Profibus in progress ) -Built-in </a:t>
            </a:r>
            <a:r>
              <a:rPr lang="en-US" b="1" dirty="0">
                <a:solidFill>
                  <a:srgbClr val="D90000"/>
                </a:solidFill>
              </a:rPr>
              <a:t>RFI/EMI filter</a:t>
            </a:r>
          </a:p>
          <a:p>
            <a:pPr lvl="4">
              <a:spcBef>
                <a:spcPts val="600"/>
              </a:spcBef>
            </a:pPr>
            <a:r>
              <a:rPr lang="en-US" dirty="0"/>
              <a:t>Modular design enabling </a:t>
            </a:r>
            <a:r>
              <a:rPr lang="en-US" b="1" dirty="0">
                <a:solidFill>
                  <a:srgbClr val="D90000"/>
                </a:solidFill>
              </a:rPr>
              <a:t>field replace/upgradable electronics</a:t>
            </a:r>
          </a:p>
          <a:p>
            <a:pPr lvl="4">
              <a:spcBef>
                <a:spcPts val="600"/>
              </a:spcBef>
            </a:pPr>
            <a:r>
              <a:rPr lang="en-US" b="1" dirty="0">
                <a:solidFill>
                  <a:srgbClr val="D90000"/>
                </a:solidFill>
              </a:rPr>
              <a:t>Dual compartment </a:t>
            </a:r>
            <a:r>
              <a:rPr lang="en-US" dirty="0"/>
              <a:t>housing with separate field terminal compartment and </a:t>
            </a:r>
            <a:r>
              <a:rPr lang="en-US" b="1" dirty="0">
                <a:solidFill>
                  <a:srgbClr val="D90000"/>
                </a:solidFill>
              </a:rPr>
              <a:t>secondary seal</a:t>
            </a:r>
          </a:p>
          <a:p>
            <a:pPr lvl="4">
              <a:spcBef>
                <a:spcPts val="600"/>
              </a:spcBef>
            </a:pPr>
            <a:r>
              <a:rPr lang="en-US" b="1" dirty="0">
                <a:solidFill>
                  <a:srgbClr val="D90000"/>
                </a:solidFill>
              </a:rPr>
              <a:t>Meets NAMUR recommendations NE43, NE107 &amp; NE131</a:t>
            </a:r>
          </a:p>
          <a:p>
            <a:pPr lvl="4">
              <a:spcBef>
                <a:spcPts val="600"/>
              </a:spcBef>
            </a:pPr>
            <a:r>
              <a:rPr lang="en-US" dirty="0"/>
              <a:t>Pressure to 165.48 bar (2400 psig) Std. 124.1 bar (1800 psig)</a:t>
            </a:r>
          </a:p>
          <a:p>
            <a:pPr lvl="4">
              <a:spcBef>
                <a:spcPts val="600"/>
              </a:spcBef>
            </a:pPr>
            <a:r>
              <a:rPr lang="en-US" dirty="0"/>
              <a:t>Temperature range: -195.5 to 426.6ºC (-320 to 800ºF)</a:t>
            </a:r>
          </a:p>
          <a:p>
            <a:pPr lvl="4">
              <a:spcBef>
                <a:spcPts val="600"/>
              </a:spcBef>
            </a:pPr>
            <a:r>
              <a:rPr lang="en-US" dirty="0"/>
              <a:t>Loop powered to </a:t>
            </a:r>
            <a:r>
              <a:rPr lang="en-US" b="1" dirty="0">
                <a:solidFill>
                  <a:srgbClr val="D90000"/>
                </a:solidFill>
              </a:rPr>
              <a:t>22m (75ft) probe length</a:t>
            </a:r>
          </a:p>
          <a:p>
            <a:pPr lvl="4">
              <a:spcBef>
                <a:spcPts val="600"/>
              </a:spcBef>
            </a:pPr>
            <a:r>
              <a:rPr lang="de-DE" b="1" dirty="0">
                <a:solidFill>
                  <a:srgbClr val="D90000"/>
                </a:solidFill>
              </a:rPr>
              <a:t>Digital communications </a:t>
            </a:r>
            <a:r>
              <a:rPr lang="de-DE" dirty="0"/>
              <a:t>with software tools – DTM, EDD, FDI</a:t>
            </a:r>
          </a:p>
          <a:p>
            <a:pPr lvl="4">
              <a:spcBef>
                <a:spcPts val="600"/>
              </a:spcBef>
            </a:pPr>
            <a:r>
              <a:rPr lang="en-US" dirty="0"/>
              <a:t>Advanced semiconductor platform with </a:t>
            </a:r>
            <a:r>
              <a:rPr lang="en-US" b="1" dirty="0">
                <a:solidFill>
                  <a:srgbClr val="D90000"/>
                </a:solidFill>
              </a:rPr>
              <a:t>faster update rate </a:t>
            </a:r>
            <a:r>
              <a:rPr lang="en-US" dirty="0"/>
              <a:t>, built-in </a:t>
            </a:r>
            <a:r>
              <a:rPr lang="en-US" b="1" dirty="0">
                <a:solidFill>
                  <a:srgbClr val="D90000"/>
                </a:solidFill>
              </a:rPr>
              <a:t>surge protection </a:t>
            </a:r>
            <a:r>
              <a:rPr lang="en-US" dirty="0"/>
              <a:t>option</a:t>
            </a:r>
          </a:p>
          <a:p>
            <a:pPr marL="180000" lvl="4" indent="0">
              <a:spcBef>
                <a:spcPts val="600"/>
              </a:spcBef>
              <a:buNone/>
            </a:pPr>
            <a:endParaRPr lang="en-US" b="1" dirty="0">
              <a:solidFill>
                <a:srgbClr val="D90000"/>
              </a:solidFill>
            </a:endParaRPr>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de-DE" dirty="0">
                <a:solidFill>
                  <a:srgbClr val="D90000"/>
                </a:solidFill>
              </a:rPr>
              <a:t>Features</a:t>
            </a:r>
            <a:endParaRPr lang="en-US" dirty="0">
              <a:solidFill>
                <a:srgbClr val="D90000"/>
              </a:solidFill>
            </a:endParaRPr>
          </a:p>
        </p:txBody>
      </p:sp>
      <p:cxnSp>
        <p:nvCxnSpPr>
          <p:cNvPr id="19" name="Straight Connector 18"/>
          <p:cNvCxnSpPr/>
          <p:nvPr/>
        </p:nvCxnSpPr>
        <p:spPr bwMode="gray">
          <a:xfrm>
            <a:off x="279400" y="2186113"/>
            <a:ext cx="1162615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9" name="Picture 8"/>
          <p:cNvPicPr>
            <a:picLocks noChangeAspect="1"/>
          </p:cNvPicPr>
          <p:nvPr/>
        </p:nvPicPr>
        <p:blipFill>
          <a:blip r:embed="rId2"/>
          <a:stretch>
            <a:fillRect/>
          </a:stretch>
        </p:blipFill>
        <p:spPr>
          <a:xfrm>
            <a:off x="6636288" y="2481920"/>
            <a:ext cx="5152381" cy="2923809"/>
          </a:xfrm>
          <a:prstGeom prst="rect">
            <a:avLst/>
          </a:prstGeom>
        </p:spPr>
      </p:pic>
    </p:spTree>
    <p:extLst>
      <p:ext uri="{BB962C8B-B14F-4D97-AF65-F5344CB8AC3E}">
        <p14:creationId xmlns:p14="http://schemas.microsoft.com/office/powerpoint/2010/main" val="15604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Features &amp; functionality</a:t>
            </a:r>
          </a:p>
        </p:txBody>
      </p:sp>
      <p:sp>
        <p:nvSpPr>
          <p:cNvPr id="3" name="Title 2"/>
          <p:cNvSpPr>
            <a:spLocks noGrp="1"/>
          </p:cNvSpPr>
          <p:nvPr>
            <p:ph type="title"/>
          </p:nvPr>
        </p:nvSpPr>
        <p:spPr/>
        <p:txBody>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13</a:t>
            </a:fld>
            <a:endParaRPr lang="en-US" dirty="0"/>
          </a:p>
        </p:txBody>
      </p:sp>
      <p:cxnSp>
        <p:nvCxnSpPr>
          <p:cNvPr id="7" name="Straight Connector 6"/>
          <p:cNvCxnSpPr/>
          <p:nvPr/>
        </p:nvCxnSpPr>
        <p:spPr bwMode="gray">
          <a:xfrm>
            <a:off x="2499150" y="2466743"/>
            <a:ext cx="45613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8" name="Straight Connector 7"/>
          <p:cNvCxnSpPr/>
          <p:nvPr/>
        </p:nvCxnSpPr>
        <p:spPr bwMode="gray">
          <a:xfrm>
            <a:off x="2499150" y="4254472"/>
            <a:ext cx="45613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9" name="Text Placeholder 6"/>
          <p:cNvSpPr txBox="1">
            <a:spLocks/>
          </p:cNvSpPr>
          <p:nvPr/>
        </p:nvSpPr>
        <p:spPr bwMode="gray">
          <a:xfrm>
            <a:off x="2499150" y="1520734"/>
            <a:ext cx="4561378" cy="822044"/>
          </a:xfrm>
          <a:prstGeom prst="rect">
            <a:avLst/>
          </a:prstGeom>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dirty="0"/>
              <a:t>0.01% of full scale or 0.05”,whichever is greater</a:t>
            </a:r>
          </a:p>
        </p:txBody>
      </p:sp>
      <p:sp>
        <p:nvSpPr>
          <p:cNvPr id="10" name="Text Placeholder 6"/>
          <p:cNvSpPr txBox="1">
            <a:spLocks/>
          </p:cNvSpPr>
          <p:nvPr/>
        </p:nvSpPr>
        <p:spPr bwMode="gray">
          <a:xfrm>
            <a:off x="2499150" y="2487426"/>
            <a:ext cx="4561378" cy="822044"/>
          </a:xfrm>
          <a:prstGeom prst="rect">
            <a:avLst/>
          </a:prstGeom>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t>0.005% of full scale or 0.015”, whichever is greater</a:t>
            </a:r>
          </a:p>
        </p:txBody>
      </p:sp>
      <p:sp>
        <p:nvSpPr>
          <p:cNvPr id="11" name="Text Placeholder 6"/>
          <p:cNvSpPr txBox="1">
            <a:spLocks/>
          </p:cNvSpPr>
          <p:nvPr/>
        </p:nvSpPr>
        <p:spPr bwMode="gray">
          <a:xfrm>
            <a:off x="2499150" y="3454119"/>
            <a:ext cx="4561378" cy="822044"/>
          </a:xfrm>
          <a:prstGeom prst="rect">
            <a:avLst/>
          </a:prstGeom>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dirty="0"/>
              <a:t>Up to 10 updates per second</a:t>
            </a:r>
          </a:p>
        </p:txBody>
      </p:sp>
      <p:sp>
        <p:nvSpPr>
          <p:cNvPr id="12" name="Text Placeholder 7"/>
          <p:cNvSpPr txBox="1">
            <a:spLocks/>
          </p:cNvSpPr>
          <p:nvPr/>
        </p:nvSpPr>
        <p:spPr bwMode="gray">
          <a:xfrm>
            <a:off x="277494" y="1520734"/>
            <a:ext cx="1919756" cy="822044"/>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l">
              <a:spcBef>
                <a:spcPts val="600"/>
              </a:spcBef>
            </a:pPr>
            <a:r>
              <a:rPr lang="en-US" dirty="0"/>
              <a:t>Accuracy</a:t>
            </a:r>
          </a:p>
        </p:txBody>
      </p:sp>
      <p:sp>
        <p:nvSpPr>
          <p:cNvPr id="13" name="Text Placeholder 7"/>
          <p:cNvSpPr txBox="1">
            <a:spLocks/>
          </p:cNvSpPr>
          <p:nvPr/>
        </p:nvSpPr>
        <p:spPr bwMode="gray">
          <a:xfrm>
            <a:off x="277494" y="2487427"/>
            <a:ext cx="1919756" cy="822044"/>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l">
              <a:spcBef>
                <a:spcPts val="600"/>
              </a:spcBef>
            </a:pPr>
            <a:r>
              <a:rPr lang="en-US" dirty="0"/>
              <a:t>Repeatability</a:t>
            </a:r>
          </a:p>
        </p:txBody>
      </p:sp>
      <p:sp>
        <p:nvSpPr>
          <p:cNvPr id="14" name="Text Placeholder 7"/>
          <p:cNvSpPr txBox="1">
            <a:spLocks/>
          </p:cNvSpPr>
          <p:nvPr/>
        </p:nvSpPr>
        <p:spPr bwMode="gray">
          <a:xfrm>
            <a:off x="277494" y="3454119"/>
            <a:ext cx="1919756" cy="822044"/>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l">
              <a:spcBef>
                <a:spcPts val="600"/>
              </a:spcBef>
            </a:pPr>
            <a:r>
              <a:rPr lang="en-US" dirty="0"/>
              <a:t>Update Rate</a:t>
            </a:r>
          </a:p>
        </p:txBody>
      </p:sp>
      <p:cxnSp>
        <p:nvCxnSpPr>
          <p:cNvPr id="19" name="Straight Connector 18"/>
          <p:cNvCxnSpPr/>
          <p:nvPr/>
        </p:nvCxnSpPr>
        <p:spPr bwMode="gray">
          <a:xfrm>
            <a:off x="2531804" y="5038262"/>
            <a:ext cx="45613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6"/>
          <p:cNvSpPr txBox="1">
            <a:spLocks/>
          </p:cNvSpPr>
          <p:nvPr/>
        </p:nvSpPr>
        <p:spPr bwMode="gray">
          <a:xfrm>
            <a:off x="2499146" y="4216135"/>
            <a:ext cx="4561378" cy="822044"/>
          </a:xfrm>
          <a:prstGeom prst="rect">
            <a:avLst/>
          </a:prstGeom>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t>Measurement  signal quality is unaffected by process conditions</a:t>
            </a:r>
          </a:p>
        </p:txBody>
      </p:sp>
      <p:sp>
        <p:nvSpPr>
          <p:cNvPr id="21" name="Text Placeholder 7"/>
          <p:cNvSpPr txBox="1">
            <a:spLocks/>
          </p:cNvSpPr>
          <p:nvPr/>
        </p:nvSpPr>
        <p:spPr bwMode="gray">
          <a:xfrm>
            <a:off x="277490" y="4216135"/>
            <a:ext cx="1919756" cy="822044"/>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l">
              <a:spcBef>
                <a:spcPts val="600"/>
              </a:spcBef>
            </a:pPr>
            <a:r>
              <a:rPr lang="en-US" dirty="0"/>
              <a:t>Reliability</a:t>
            </a:r>
          </a:p>
        </p:txBody>
      </p:sp>
      <p:cxnSp>
        <p:nvCxnSpPr>
          <p:cNvPr id="22" name="Straight Connector 21"/>
          <p:cNvCxnSpPr/>
          <p:nvPr/>
        </p:nvCxnSpPr>
        <p:spPr bwMode="gray">
          <a:xfrm>
            <a:off x="2510032" y="3315847"/>
            <a:ext cx="45613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914" y="1692556"/>
            <a:ext cx="23145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Connector 24"/>
          <p:cNvCxnSpPr/>
          <p:nvPr/>
        </p:nvCxnSpPr>
        <p:spPr bwMode="gray">
          <a:xfrm>
            <a:off x="2537087" y="5825369"/>
            <a:ext cx="45613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6"/>
          <p:cNvSpPr txBox="1">
            <a:spLocks/>
          </p:cNvSpPr>
          <p:nvPr/>
        </p:nvSpPr>
        <p:spPr bwMode="gray">
          <a:xfrm>
            <a:off x="2504429" y="5003242"/>
            <a:ext cx="4561378" cy="822044"/>
          </a:xfrm>
          <a:prstGeom prst="rect">
            <a:avLst/>
          </a:prstGeom>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dirty="0"/>
              <a:t>Total level, Interface level, Process temperature</a:t>
            </a:r>
          </a:p>
        </p:txBody>
      </p:sp>
      <p:sp>
        <p:nvSpPr>
          <p:cNvPr id="27" name="Text Placeholder 7"/>
          <p:cNvSpPr txBox="1">
            <a:spLocks/>
          </p:cNvSpPr>
          <p:nvPr/>
        </p:nvSpPr>
        <p:spPr bwMode="gray">
          <a:xfrm>
            <a:off x="282773" y="5003242"/>
            <a:ext cx="1919756" cy="822044"/>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l">
              <a:spcBef>
                <a:spcPts val="600"/>
              </a:spcBef>
            </a:pPr>
            <a:r>
              <a:rPr lang="en-US" dirty="0"/>
              <a:t>Measurements</a:t>
            </a:r>
          </a:p>
        </p:txBody>
      </p:sp>
    </p:spTree>
    <p:extLst>
      <p:ext uri="{BB962C8B-B14F-4D97-AF65-F5344CB8AC3E}">
        <p14:creationId xmlns:p14="http://schemas.microsoft.com/office/powerpoint/2010/main" val="17970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a:xfrm>
            <a:off x="332324" y="1931393"/>
            <a:ext cx="6524783" cy="3981726"/>
          </a:xfrm>
        </p:spPr>
        <p:txBody>
          <a:bodyPr/>
          <a:lstStyle/>
          <a:p>
            <a:pPr>
              <a:defRPr/>
            </a:pPr>
            <a:r>
              <a:rPr lang="en-US" dirty="0">
                <a:solidFill>
                  <a:schemeClr val="tx1">
                    <a:lumMod val="95000"/>
                    <a:lumOff val="5000"/>
                  </a:schemeClr>
                </a:solidFill>
              </a:rPr>
              <a:t>Performs well with</a:t>
            </a:r>
          </a:p>
          <a:p>
            <a:pPr marL="285721" indent="-285721">
              <a:buFontTx/>
              <a:buChar char="-"/>
              <a:defRPr/>
            </a:pPr>
            <a:r>
              <a:rPr lang="en-US" dirty="0">
                <a:solidFill>
                  <a:schemeClr val="tx1">
                    <a:lumMod val="95000"/>
                    <a:lumOff val="5000"/>
                  </a:schemeClr>
                </a:solidFill>
              </a:rPr>
              <a:t>higher </a:t>
            </a:r>
            <a:r>
              <a:rPr lang="en-US" b="1" dirty="0">
                <a:solidFill>
                  <a:srgbClr val="D90000"/>
                </a:solidFill>
              </a:rPr>
              <a:t>temperatures and pressures</a:t>
            </a:r>
          </a:p>
          <a:p>
            <a:pPr marL="285721" indent="-285721">
              <a:buFontTx/>
              <a:buChar char="-"/>
              <a:defRPr/>
            </a:pPr>
            <a:r>
              <a:rPr lang="en-US" b="1" dirty="0">
                <a:solidFill>
                  <a:srgbClr val="D90000"/>
                </a:solidFill>
              </a:rPr>
              <a:t>longer sensor length </a:t>
            </a:r>
            <a:r>
              <a:rPr lang="en-US" dirty="0">
                <a:solidFill>
                  <a:schemeClr val="tx1">
                    <a:lumMod val="95000"/>
                    <a:lumOff val="5000"/>
                  </a:schemeClr>
                </a:solidFill>
              </a:rPr>
              <a:t>requirements</a:t>
            </a:r>
          </a:p>
          <a:p>
            <a:pPr marL="285721" indent="-285721">
              <a:buFontTx/>
              <a:buChar char="-"/>
              <a:defRPr/>
            </a:pPr>
            <a:r>
              <a:rPr lang="en-US" b="1" dirty="0">
                <a:solidFill>
                  <a:srgbClr val="D90000"/>
                </a:solidFill>
              </a:rPr>
              <a:t>higher distances </a:t>
            </a:r>
            <a:r>
              <a:rPr lang="en-US" dirty="0">
                <a:solidFill>
                  <a:schemeClr val="tx1">
                    <a:lumMod val="95000"/>
                    <a:lumOff val="5000"/>
                  </a:schemeClr>
                </a:solidFill>
              </a:rPr>
              <a:t>from the chamber </a:t>
            </a:r>
          </a:p>
          <a:p>
            <a:pPr marL="0" lvl="1" indent="0">
              <a:buNone/>
            </a:pPr>
            <a:endParaRPr lang="en-US" dirty="0"/>
          </a:p>
          <a:p>
            <a:pPr marL="0" lvl="1" indent="0">
              <a:buNone/>
            </a:pPr>
            <a:r>
              <a:rPr lang="en-US" dirty="0">
                <a:solidFill>
                  <a:schemeClr val="tx1">
                    <a:lumMod val="95000"/>
                    <a:lumOff val="5000"/>
                  </a:schemeClr>
                </a:solidFill>
              </a:rPr>
              <a:t>Provides </a:t>
            </a:r>
          </a:p>
          <a:p>
            <a:pPr lvl="1">
              <a:buFontTx/>
              <a:buChar char="-"/>
            </a:pPr>
            <a:r>
              <a:rPr lang="en-US" b="1" dirty="0">
                <a:solidFill>
                  <a:srgbClr val="D90000"/>
                </a:solidFill>
              </a:rPr>
              <a:t>real continuous measurement </a:t>
            </a:r>
            <a:r>
              <a:rPr lang="en-US" dirty="0">
                <a:solidFill>
                  <a:schemeClr val="tx1">
                    <a:lumMod val="95000"/>
                    <a:lumOff val="5000"/>
                  </a:schemeClr>
                </a:solidFill>
              </a:rPr>
              <a:t>compared to a step output of reed chain transmitters</a:t>
            </a:r>
          </a:p>
          <a:p>
            <a:pPr lvl="1">
              <a:buFontTx/>
              <a:buChar char="-"/>
            </a:pPr>
            <a:r>
              <a:rPr lang="en-US" dirty="0">
                <a:solidFill>
                  <a:schemeClr val="tx1">
                    <a:lumMod val="95000"/>
                    <a:lumOff val="5000"/>
                  </a:schemeClr>
                </a:solidFill>
              </a:rPr>
              <a:t>lower </a:t>
            </a:r>
            <a:r>
              <a:rPr lang="en-US" b="1" dirty="0">
                <a:solidFill>
                  <a:srgbClr val="D90000"/>
                </a:solidFill>
              </a:rPr>
              <a:t>total cost of ownership</a:t>
            </a:r>
          </a:p>
          <a:p>
            <a:pPr lvl="1">
              <a:buFontTx/>
              <a:buChar char="-"/>
            </a:pPr>
            <a:r>
              <a:rPr lang="en-US" altLang="en-US" b="1" dirty="0">
                <a:solidFill>
                  <a:srgbClr val="D90000"/>
                </a:solidFill>
              </a:rPr>
              <a:t>accurate, reliable &amp; repeatable </a:t>
            </a:r>
            <a:r>
              <a:rPr lang="en-US" altLang="en-US" dirty="0"/>
              <a:t>measurement</a:t>
            </a:r>
          </a:p>
          <a:p>
            <a:pPr lvl="1">
              <a:buFontTx/>
              <a:buChar char="-"/>
            </a:pPr>
            <a:endParaRPr lang="en-US" dirty="0">
              <a:solidFill>
                <a:schemeClr val="tx1">
                  <a:lumMod val="95000"/>
                  <a:lumOff val="5000"/>
                </a:schemeClr>
              </a:solidFill>
            </a:endParaRPr>
          </a:p>
        </p:txBody>
      </p:sp>
      <p:sp>
        <p:nvSpPr>
          <p:cNvPr id="4" name="Date Placeholder 3"/>
          <p:cNvSpPr>
            <a:spLocks noGrp="1"/>
          </p:cNvSpPr>
          <p:nvPr>
            <p:ph type="dt" sz="half" idx="18"/>
          </p:nvPr>
        </p:nvSpPr>
        <p:spPr/>
        <p:txBody>
          <a:bodyPr/>
          <a:lstStyle/>
          <a:p>
            <a:fld id="{FFAB2352-921F-4DD8-A99A-A1474F6943FF}" type="datetime4">
              <a:rPr lang="en-US" smtClean="0"/>
              <a:t>March 17, 2019</a:t>
            </a:fld>
            <a:endParaRPr lang="en-US" dirty="0"/>
          </a:p>
        </p:txBody>
      </p:sp>
      <p:sp>
        <p:nvSpPr>
          <p:cNvPr id="5" name="Footer Placeholder 4"/>
          <p:cNvSpPr>
            <a:spLocks noGrp="1"/>
          </p:cNvSpPr>
          <p:nvPr>
            <p:ph type="ftr" sz="quarter" idx="19"/>
          </p:nvPr>
        </p:nvSpPr>
        <p:spPr/>
        <p:txBody>
          <a:bodyPr/>
          <a:lstStyle/>
          <a:p>
            <a:pPr lvl="8"/>
            <a:endParaRPr lang="en-US" dirty="0"/>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14</a:t>
            </a:fld>
            <a:endParaRPr lang="en-US" dirty="0"/>
          </a:p>
        </p:txBody>
      </p:sp>
      <p:sp>
        <p:nvSpPr>
          <p:cNvPr id="7" name="Subtitle 6"/>
          <p:cNvSpPr>
            <a:spLocks noGrp="1"/>
          </p:cNvSpPr>
          <p:nvPr>
            <p:ph type="subTitle" idx="13"/>
          </p:nvPr>
        </p:nvSpPr>
        <p:spPr/>
        <p:txBody>
          <a:bodyPr/>
          <a:lstStyle/>
          <a:p>
            <a:r>
              <a:rPr lang="en-US" dirty="0"/>
              <a:t> </a:t>
            </a:r>
          </a:p>
        </p:txBody>
      </p:sp>
      <p:pic>
        <p:nvPicPr>
          <p:cNvPr id="9" name="Picture 14" descr="Accutrak Powerpoint"/>
          <p:cNvPicPr>
            <a:picLocks noChangeAspect="1" noChangeArrowheads="1"/>
          </p:cNvPicPr>
          <p:nvPr/>
        </p:nvPicPr>
        <p:blipFill>
          <a:blip r:embed="rId4">
            <a:clrChange>
              <a:clrFrom>
                <a:srgbClr val="022668"/>
              </a:clrFrom>
              <a:clrTo>
                <a:srgbClr val="022668">
                  <a:alpha val="0"/>
                </a:srgbClr>
              </a:clrTo>
            </a:clrChange>
            <a:extLst>
              <a:ext uri="{28A0092B-C50C-407E-A947-70E740481C1C}">
                <a14:useLocalDpi xmlns:a14="http://schemas.microsoft.com/office/drawing/2010/main" val="0"/>
              </a:ext>
            </a:extLst>
          </a:blip>
          <a:srcRect/>
          <a:stretch>
            <a:fillRect/>
          </a:stretch>
        </p:blipFill>
        <p:spPr bwMode="auto">
          <a:xfrm>
            <a:off x="8739320" y="1874250"/>
            <a:ext cx="1980942" cy="6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p:cNvSpPr txBox="1">
            <a:spLocks noChangeArrowheads="1"/>
          </p:cNvSpPr>
          <p:nvPr/>
        </p:nvSpPr>
        <p:spPr bwMode="auto">
          <a:xfrm>
            <a:off x="8300274" y="4633900"/>
            <a:ext cx="3276808" cy="1169399"/>
          </a:xfrm>
          <a:prstGeom prst="rect">
            <a:avLst/>
          </a:prstGeom>
          <a:noFill/>
          <a:ln w="9525">
            <a:noFill/>
            <a:miter lim="800000"/>
            <a:headEnd/>
            <a:tailEnd/>
          </a:ln>
        </p:spPr>
        <p:txBody>
          <a:bodyPr wrap="square">
            <a:spAutoFit/>
          </a:bodyPr>
          <a:lstStyle/>
          <a:p>
            <a:pPr>
              <a:defRPr/>
            </a:pPr>
            <a:r>
              <a:rPr lang="en-US" sz="1400" dirty="0">
                <a:solidFill>
                  <a:schemeClr val="tx1">
                    <a:lumMod val="95000"/>
                    <a:lumOff val="5000"/>
                  </a:schemeClr>
                </a:solidFill>
              </a:rPr>
              <a:t>Our sensor provides a </a:t>
            </a:r>
            <a:r>
              <a:rPr lang="en-US" sz="1400" b="1" dirty="0">
                <a:solidFill>
                  <a:srgbClr val="D90000"/>
                </a:solidFill>
              </a:rPr>
              <a:t>maximum transfer</a:t>
            </a:r>
            <a:r>
              <a:rPr lang="en-US" sz="1400" dirty="0">
                <a:solidFill>
                  <a:schemeClr val="tx1">
                    <a:lumMod val="95000"/>
                    <a:lumOff val="5000"/>
                  </a:schemeClr>
                </a:solidFill>
              </a:rPr>
              <a:t> of the </a:t>
            </a:r>
            <a:r>
              <a:rPr lang="en-US" sz="1400" b="1" dirty="0">
                <a:solidFill>
                  <a:srgbClr val="D90000"/>
                </a:solidFill>
              </a:rPr>
              <a:t>torsional energy </a:t>
            </a:r>
            <a:r>
              <a:rPr lang="en-US" sz="1400" dirty="0">
                <a:solidFill>
                  <a:schemeClr val="tx1">
                    <a:lumMod val="95000"/>
                    <a:lumOff val="5000"/>
                  </a:schemeClr>
                </a:solidFill>
              </a:rPr>
              <a:t>and </a:t>
            </a:r>
            <a:r>
              <a:rPr lang="en-US" sz="1400" b="1" dirty="0">
                <a:solidFill>
                  <a:srgbClr val="D90000"/>
                </a:solidFill>
              </a:rPr>
              <a:t>self-cancellation of longitudinal vibration</a:t>
            </a:r>
            <a:r>
              <a:rPr lang="en-US" sz="1400" dirty="0">
                <a:solidFill>
                  <a:schemeClr val="tx1">
                    <a:lumMod val="95000"/>
                    <a:lumOff val="5000"/>
                  </a:schemeClr>
                </a:solidFill>
              </a:rPr>
              <a:t>.</a:t>
            </a:r>
          </a:p>
          <a:p>
            <a:pPr>
              <a:defRPr/>
            </a:pPr>
            <a:r>
              <a:rPr lang="en-US" sz="1400" b="1" dirty="0">
                <a:solidFill>
                  <a:schemeClr val="tx1">
                    <a:lumMod val="95000"/>
                    <a:lumOff val="5000"/>
                  </a:schemeClr>
                </a:solidFill>
              </a:rPr>
              <a:t>Superior Sensor (Patent #5,473,245)</a:t>
            </a:r>
          </a:p>
        </p:txBody>
      </p:sp>
      <p:grpSp>
        <p:nvGrpSpPr>
          <p:cNvPr id="12" name="Group 30"/>
          <p:cNvGrpSpPr>
            <a:grpSpLocks/>
          </p:cNvGrpSpPr>
          <p:nvPr/>
        </p:nvGrpSpPr>
        <p:grpSpPr bwMode="auto">
          <a:xfrm>
            <a:off x="8395511" y="2498990"/>
            <a:ext cx="2917445" cy="2134910"/>
            <a:chOff x="2107" y="1026"/>
            <a:chExt cx="1838" cy="1345"/>
          </a:xfrm>
        </p:grpSpPr>
        <p:pic>
          <p:nvPicPr>
            <p:cNvPr id="13" name="Picture 7" descr="K-TEK magnetostrictive sensor"/>
            <p:cNvPicPr>
              <a:picLocks noChangeAspect="1" noChangeArrowheads="1"/>
            </p:cNvPicPr>
            <p:nvPr>
              <p:custDataLst>
                <p:tags r:id="rId1"/>
              </p:custDataLst>
            </p:nvPr>
          </p:nvPicPr>
          <p:blipFill>
            <a:blip r:embed="rId5">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t="-11613" r="11534" b="-12051"/>
            <a:stretch>
              <a:fillRect/>
            </a:stretch>
          </p:blipFill>
          <p:spPr bwMode="auto">
            <a:xfrm>
              <a:off x="2107" y="1026"/>
              <a:ext cx="1838"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29"/>
            <p:cNvSpPr>
              <a:spLocks/>
            </p:cNvSpPr>
            <p:nvPr/>
          </p:nvSpPr>
          <p:spPr bwMode="auto">
            <a:xfrm>
              <a:off x="2834" y="1438"/>
              <a:ext cx="547" cy="556"/>
            </a:xfrm>
            <a:custGeom>
              <a:avLst/>
              <a:gdLst>
                <a:gd name="T0" fmla="*/ 60 w 547"/>
                <a:gd name="T1" fmla="*/ 136 h 556"/>
                <a:gd name="T2" fmla="*/ 172 w 547"/>
                <a:gd name="T3" fmla="*/ 22 h 556"/>
                <a:gd name="T4" fmla="*/ 278 w 547"/>
                <a:gd name="T5" fmla="*/ 12 h 556"/>
                <a:gd name="T6" fmla="*/ 506 w 547"/>
                <a:gd name="T7" fmla="*/ 154 h 556"/>
                <a:gd name="T8" fmla="*/ 528 w 547"/>
                <a:gd name="T9" fmla="*/ 276 h 556"/>
                <a:gd name="T10" fmla="*/ 490 w 547"/>
                <a:gd name="T11" fmla="*/ 382 h 556"/>
                <a:gd name="T12" fmla="*/ 376 w 547"/>
                <a:gd name="T13" fmla="*/ 322 h 556"/>
                <a:gd name="T14" fmla="*/ 356 w 547"/>
                <a:gd name="T15" fmla="*/ 344 h 556"/>
                <a:gd name="T16" fmla="*/ 470 w 547"/>
                <a:gd name="T17" fmla="*/ 414 h 556"/>
                <a:gd name="T18" fmla="*/ 358 w 547"/>
                <a:gd name="T19" fmla="*/ 530 h 556"/>
                <a:gd name="T20" fmla="*/ 252 w 547"/>
                <a:gd name="T21" fmla="*/ 534 h 556"/>
                <a:gd name="T22" fmla="*/ 40 w 547"/>
                <a:gd name="T23" fmla="*/ 408 h 556"/>
                <a:gd name="T24" fmla="*/ 12 w 547"/>
                <a:gd name="T25" fmla="*/ 290 h 556"/>
                <a:gd name="T26" fmla="*/ 60 w 547"/>
                <a:gd name="T27" fmla="*/ 136 h 5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7"/>
                <a:gd name="T43" fmla="*/ 0 h 556"/>
                <a:gd name="T44" fmla="*/ 547 w 547"/>
                <a:gd name="T45" fmla="*/ 556 h 5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7" h="556">
                  <a:moveTo>
                    <a:pt x="60" y="136"/>
                  </a:moveTo>
                  <a:cubicBezTo>
                    <a:pt x="85" y="89"/>
                    <a:pt x="136" y="43"/>
                    <a:pt x="172" y="22"/>
                  </a:cubicBezTo>
                  <a:cubicBezTo>
                    <a:pt x="208" y="1"/>
                    <a:pt x="250" y="0"/>
                    <a:pt x="278" y="12"/>
                  </a:cubicBezTo>
                  <a:cubicBezTo>
                    <a:pt x="329" y="30"/>
                    <a:pt x="465" y="111"/>
                    <a:pt x="506" y="154"/>
                  </a:cubicBezTo>
                  <a:cubicBezTo>
                    <a:pt x="547" y="197"/>
                    <a:pt x="534" y="231"/>
                    <a:pt x="528" y="276"/>
                  </a:cubicBezTo>
                  <a:cubicBezTo>
                    <a:pt x="525" y="315"/>
                    <a:pt x="512" y="354"/>
                    <a:pt x="490" y="382"/>
                  </a:cubicBezTo>
                  <a:cubicBezTo>
                    <a:pt x="460" y="374"/>
                    <a:pt x="398" y="326"/>
                    <a:pt x="376" y="322"/>
                  </a:cubicBezTo>
                  <a:cubicBezTo>
                    <a:pt x="366" y="320"/>
                    <a:pt x="354" y="334"/>
                    <a:pt x="356" y="344"/>
                  </a:cubicBezTo>
                  <a:cubicBezTo>
                    <a:pt x="365" y="366"/>
                    <a:pt x="450" y="390"/>
                    <a:pt x="470" y="414"/>
                  </a:cubicBezTo>
                  <a:cubicBezTo>
                    <a:pt x="491" y="437"/>
                    <a:pt x="394" y="512"/>
                    <a:pt x="358" y="530"/>
                  </a:cubicBezTo>
                  <a:cubicBezTo>
                    <a:pt x="327" y="546"/>
                    <a:pt x="302" y="556"/>
                    <a:pt x="252" y="534"/>
                  </a:cubicBezTo>
                  <a:cubicBezTo>
                    <a:pt x="202" y="512"/>
                    <a:pt x="80" y="449"/>
                    <a:pt x="40" y="408"/>
                  </a:cubicBezTo>
                  <a:cubicBezTo>
                    <a:pt x="0" y="367"/>
                    <a:pt x="9" y="335"/>
                    <a:pt x="12" y="290"/>
                  </a:cubicBezTo>
                  <a:cubicBezTo>
                    <a:pt x="17" y="233"/>
                    <a:pt x="36" y="184"/>
                    <a:pt x="60" y="136"/>
                  </a:cubicBezTo>
                  <a:close/>
                </a:path>
              </a:pathLst>
            </a:custGeom>
            <a:solidFill>
              <a:srgbClr val="C00000">
                <a:alpha val="75000"/>
              </a:srgbClr>
            </a:solidFill>
            <a:ln>
              <a:noFill/>
            </a:ln>
            <a:extLst>
              <a:ext uri="{91240B29-F687-4F45-9708-019B960494DF}">
                <a14:hiddenLine xmlns:a14="http://schemas.microsoft.com/office/drawing/2010/main" w="28575" cap="flat" cmpd="sng">
                  <a:solidFill>
                    <a:srgbClr val="000000"/>
                  </a:solidFill>
                  <a:prstDash val="solid"/>
                  <a:round/>
                  <a:headEnd/>
                  <a:tailEnd/>
                </a14:hiddenLine>
              </a:ext>
            </a:extLst>
          </p:spPr>
          <p:txBody>
            <a:bodyPr wrap="none" lIns="0" tIns="0" rIns="0" bIns="0" anchor="ctr"/>
            <a:lstStyle/>
            <a:p>
              <a:endParaRPr lang="en-US"/>
            </a:p>
          </p:txBody>
        </p:sp>
      </p:grpSp>
      <p:sp>
        <p:nvSpPr>
          <p:cNvPr id="15"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16"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21618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0"/>
          </p:nvPr>
        </p:nvSpPr>
        <p:spPr/>
        <p:txBody>
          <a:bodyPr anchor="ctr"/>
          <a:lstStyle/>
          <a:p>
            <a:pPr marL="0" lvl="1" indent="0">
              <a:buNone/>
            </a:pPr>
            <a:r>
              <a:rPr lang="en-US" b="1" dirty="0">
                <a:solidFill>
                  <a:srgbClr val="D90000"/>
                </a:solidFill>
              </a:rPr>
              <a:t>Proven sensor design</a:t>
            </a:r>
          </a:p>
          <a:p>
            <a:pPr marL="180957" lvl="1" indent="-180957"/>
            <a:r>
              <a:rPr lang="en-US" dirty="0"/>
              <a:t>Patented piezo ceramic  torsional wave sensor </a:t>
            </a:r>
          </a:p>
          <a:p>
            <a:pPr marL="180957" lvl="1" indent="-180957"/>
            <a:r>
              <a:rPr lang="en-US" dirty="0"/>
              <a:t>High temperature and vibration applications</a:t>
            </a:r>
          </a:p>
          <a:p>
            <a:pPr marL="180957" lvl="1" indent="-180957"/>
            <a:r>
              <a:rPr lang="en-US" dirty="0"/>
              <a:t>Proven and industry leader with more than 100,000 installations</a:t>
            </a:r>
          </a:p>
        </p:txBody>
      </p:sp>
      <p:sp>
        <p:nvSpPr>
          <p:cNvPr id="4" name="Content Placeholder 3"/>
          <p:cNvSpPr>
            <a:spLocks noGrp="1"/>
          </p:cNvSpPr>
          <p:nvPr>
            <p:ph sz="quarter" idx="21"/>
          </p:nvPr>
        </p:nvSpPr>
        <p:spPr/>
        <p:txBody>
          <a:bodyPr anchor="ctr"/>
          <a:lstStyle/>
          <a:p>
            <a:pPr marL="0" lvl="1" indent="0">
              <a:spcBef>
                <a:spcPts val="1800"/>
              </a:spcBef>
              <a:buNone/>
            </a:pPr>
            <a:r>
              <a:rPr lang="en-US" b="1" dirty="0">
                <a:solidFill>
                  <a:srgbClr val="D90000"/>
                </a:solidFill>
              </a:rPr>
              <a:t>Integrated Interactive Waveform</a:t>
            </a:r>
          </a:p>
          <a:p>
            <a:pPr marL="180957" lvl="1" indent="-180957"/>
            <a:r>
              <a:rPr lang="en-US" dirty="0"/>
              <a:t>Easy for commissioning and/or troubleshooting</a:t>
            </a:r>
          </a:p>
          <a:p>
            <a:pPr marL="180957" lvl="1" indent="-180957"/>
            <a:r>
              <a:rPr lang="en-US" dirty="0"/>
              <a:t>Powerful features with advanced tools for best-in-industry asset optimization</a:t>
            </a:r>
          </a:p>
          <a:p>
            <a:pPr marL="180957" lvl="1" indent="-180957"/>
            <a:r>
              <a:rPr lang="en-US" dirty="0"/>
              <a:t>Threshold, blocking distance, signal polarity and pulse gain adjustments</a:t>
            </a:r>
          </a:p>
        </p:txBody>
      </p:sp>
      <p:sp>
        <p:nvSpPr>
          <p:cNvPr id="5" name="Content Placeholder 4"/>
          <p:cNvSpPr>
            <a:spLocks noGrp="1"/>
          </p:cNvSpPr>
          <p:nvPr>
            <p:ph sz="quarter" idx="22"/>
          </p:nvPr>
        </p:nvSpPr>
        <p:spPr/>
        <p:txBody>
          <a:bodyPr anchor="ctr"/>
          <a:lstStyle/>
          <a:p>
            <a:pPr marL="0" lvl="1" indent="0">
              <a:spcBef>
                <a:spcPts val="1800"/>
              </a:spcBef>
              <a:buNone/>
            </a:pPr>
            <a:r>
              <a:rPr lang="en-US" b="1" dirty="0">
                <a:solidFill>
                  <a:srgbClr val="D90000"/>
                </a:solidFill>
              </a:rPr>
              <a:t>Adaptable and flexible design to meet any installation challenges</a:t>
            </a:r>
          </a:p>
          <a:p>
            <a:pPr marL="180957" lvl="1" indent="-180957"/>
            <a:r>
              <a:rPr lang="en-US" dirty="0"/>
              <a:t>Elbow design allowing late configuration in mounting orientation</a:t>
            </a:r>
          </a:p>
          <a:p>
            <a:pPr marL="180957" lvl="1" indent="-180957"/>
            <a:r>
              <a:rPr lang="en-US" dirty="0"/>
              <a:t>Rotatable housing and display</a:t>
            </a:r>
          </a:p>
          <a:p>
            <a:pPr marL="180957" lvl="1" indent="-180957"/>
            <a:r>
              <a:rPr lang="en-US" dirty="0"/>
              <a:t>Aluminum or SS dual compartment for increased safety</a:t>
            </a:r>
          </a:p>
        </p:txBody>
      </p:sp>
      <p:sp>
        <p:nvSpPr>
          <p:cNvPr id="9" name="Date Placeholder 8"/>
          <p:cNvSpPr>
            <a:spLocks noGrp="1"/>
          </p:cNvSpPr>
          <p:nvPr>
            <p:ph type="dt" sz="half" idx="26"/>
          </p:nvPr>
        </p:nvSpPr>
        <p:spPr/>
        <p:txBody>
          <a:bodyPr/>
          <a:lstStyle/>
          <a:p>
            <a:fld id="{D7448BAD-718D-41D5-B039-249ED06F3A4A}" type="datetime4">
              <a:rPr lang="en-US" smtClean="0"/>
              <a:t>March 17, 2019</a:t>
            </a:fld>
            <a:endParaRPr lang="en-US" dirty="0"/>
          </a:p>
        </p:txBody>
      </p:sp>
      <p:sp>
        <p:nvSpPr>
          <p:cNvPr id="10" name="Footer Placeholder 9"/>
          <p:cNvSpPr>
            <a:spLocks noGrp="1"/>
          </p:cNvSpPr>
          <p:nvPr>
            <p:ph type="ftr" sz="quarter" idx="27"/>
          </p:nvPr>
        </p:nvSpPr>
        <p:spPr/>
        <p:txBody>
          <a:bodyPr/>
          <a:lstStyle/>
          <a:p>
            <a:pPr lvl="8"/>
            <a:endParaRPr lang="en-US" dirty="0"/>
          </a:p>
        </p:txBody>
      </p:sp>
      <p:sp>
        <p:nvSpPr>
          <p:cNvPr id="11" name="Slide Number Placeholder 10"/>
          <p:cNvSpPr>
            <a:spLocks noGrp="1"/>
          </p:cNvSpPr>
          <p:nvPr>
            <p:ph type="sldNum" sz="quarter" idx="28"/>
          </p:nvPr>
        </p:nvSpPr>
        <p:spPr/>
        <p:txBody>
          <a:bodyPr/>
          <a:lstStyle/>
          <a:p>
            <a:r>
              <a:rPr lang="en-US"/>
              <a:t>Slide </a:t>
            </a:r>
            <a:fld id="{619F89D8-7AE3-494A-97F3-03D680869632}" type="slidenum">
              <a:rPr lang="en-US" smtClean="0"/>
              <a:pPr/>
              <a:t>15</a:t>
            </a:fld>
            <a:endParaRPr lang="en-US" dirty="0"/>
          </a:p>
        </p:txBody>
      </p:sp>
      <p:grpSp>
        <p:nvGrpSpPr>
          <p:cNvPr id="13" name="Group 30"/>
          <p:cNvGrpSpPr>
            <a:grpSpLocks noChangeAspect="1"/>
          </p:cNvGrpSpPr>
          <p:nvPr/>
        </p:nvGrpSpPr>
        <p:grpSpPr bwMode="auto">
          <a:xfrm>
            <a:off x="432449" y="1845648"/>
            <a:ext cx="1686696" cy="1234279"/>
            <a:chOff x="2107" y="1026"/>
            <a:chExt cx="1838" cy="1345"/>
          </a:xfrm>
        </p:grpSpPr>
        <p:pic>
          <p:nvPicPr>
            <p:cNvPr id="14" name="Picture 7" descr="K-TEK magnetostrictive sensor"/>
            <p:cNvPicPr>
              <a:picLocks noChangeAspect="1" noChangeArrowheads="1"/>
            </p:cNvPicPr>
            <p:nvPr>
              <p:custDataLst>
                <p:tags r:id="rId1"/>
              </p:custDataLst>
            </p:nvPr>
          </p:nvPicPr>
          <p:blipFill>
            <a:blip r:embed="rId4">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t="-11613" r="11534" b="-12051"/>
            <a:stretch>
              <a:fillRect/>
            </a:stretch>
          </p:blipFill>
          <p:spPr bwMode="auto">
            <a:xfrm>
              <a:off x="2107" y="1026"/>
              <a:ext cx="1838"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9"/>
            <p:cNvSpPr>
              <a:spLocks/>
            </p:cNvSpPr>
            <p:nvPr/>
          </p:nvSpPr>
          <p:spPr bwMode="auto">
            <a:xfrm>
              <a:off x="2834" y="1438"/>
              <a:ext cx="547" cy="556"/>
            </a:xfrm>
            <a:custGeom>
              <a:avLst/>
              <a:gdLst>
                <a:gd name="T0" fmla="*/ 60 w 547"/>
                <a:gd name="T1" fmla="*/ 136 h 556"/>
                <a:gd name="T2" fmla="*/ 172 w 547"/>
                <a:gd name="T3" fmla="*/ 22 h 556"/>
                <a:gd name="T4" fmla="*/ 278 w 547"/>
                <a:gd name="T5" fmla="*/ 12 h 556"/>
                <a:gd name="T6" fmla="*/ 506 w 547"/>
                <a:gd name="T7" fmla="*/ 154 h 556"/>
                <a:gd name="T8" fmla="*/ 528 w 547"/>
                <a:gd name="T9" fmla="*/ 276 h 556"/>
                <a:gd name="T10" fmla="*/ 490 w 547"/>
                <a:gd name="T11" fmla="*/ 382 h 556"/>
                <a:gd name="T12" fmla="*/ 376 w 547"/>
                <a:gd name="T13" fmla="*/ 322 h 556"/>
                <a:gd name="T14" fmla="*/ 356 w 547"/>
                <a:gd name="T15" fmla="*/ 344 h 556"/>
                <a:gd name="T16" fmla="*/ 470 w 547"/>
                <a:gd name="T17" fmla="*/ 414 h 556"/>
                <a:gd name="T18" fmla="*/ 358 w 547"/>
                <a:gd name="T19" fmla="*/ 530 h 556"/>
                <a:gd name="T20" fmla="*/ 252 w 547"/>
                <a:gd name="T21" fmla="*/ 534 h 556"/>
                <a:gd name="T22" fmla="*/ 40 w 547"/>
                <a:gd name="T23" fmla="*/ 408 h 556"/>
                <a:gd name="T24" fmla="*/ 12 w 547"/>
                <a:gd name="T25" fmla="*/ 290 h 556"/>
                <a:gd name="T26" fmla="*/ 60 w 547"/>
                <a:gd name="T27" fmla="*/ 136 h 5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7"/>
                <a:gd name="T43" fmla="*/ 0 h 556"/>
                <a:gd name="T44" fmla="*/ 547 w 547"/>
                <a:gd name="T45" fmla="*/ 556 h 5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7" h="556">
                  <a:moveTo>
                    <a:pt x="60" y="136"/>
                  </a:moveTo>
                  <a:cubicBezTo>
                    <a:pt x="85" y="89"/>
                    <a:pt x="136" y="43"/>
                    <a:pt x="172" y="22"/>
                  </a:cubicBezTo>
                  <a:cubicBezTo>
                    <a:pt x="208" y="1"/>
                    <a:pt x="250" y="0"/>
                    <a:pt x="278" y="12"/>
                  </a:cubicBezTo>
                  <a:cubicBezTo>
                    <a:pt x="329" y="30"/>
                    <a:pt x="465" y="111"/>
                    <a:pt x="506" y="154"/>
                  </a:cubicBezTo>
                  <a:cubicBezTo>
                    <a:pt x="547" y="197"/>
                    <a:pt x="534" y="231"/>
                    <a:pt x="528" y="276"/>
                  </a:cubicBezTo>
                  <a:cubicBezTo>
                    <a:pt x="525" y="315"/>
                    <a:pt x="512" y="354"/>
                    <a:pt x="490" y="382"/>
                  </a:cubicBezTo>
                  <a:cubicBezTo>
                    <a:pt x="460" y="374"/>
                    <a:pt x="398" y="326"/>
                    <a:pt x="376" y="322"/>
                  </a:cubicBezTo>
                  <a:cubicBezTo>
                    <a:pt x="366" y="320"/>
                    <a:pt x="354" y="334"/>
                    <a:pt x="356" y="344"/>
                  </a:cubicBezTo>
                  <a:cubicBezTo>
                    <a:pt x="365" y="366"/>
                    <a:pt x="450" y="390"/>
                    <a:pt x="470" y="414"/>
                  </a:cubicBezTo>
                  <a:cubicBezTo>
                    <a:pt x="491" y="437"/>
                    <a:pt x="394" y="512"/>
                    <a:pt x="358" y="530"/>
                  </a:cubicBezTo>
                  <a:cubicBezTo>
                    <a:pt x="327" y="546"/>
                    <a:pt x="302" y="556"/>
                    <a:pt x="252" y="534"/>
                  </a:cubicBezTo>
                  <a:cubicBezTo>
                    <a:pt x="202" y="512"/>
                    <a:pt x="80" y="449"/>
                    <a:pt x="40" y="408"/>
                  </a:cubicBezTo>
                  <a:cubicBezTo>
                    <a:pt x="0" y="367"/>
                    <a:pt x="9" y="335"/>
                    <a:pt x="12" y="290"/>
                  </a:cubicBezTo>
                  <a:cubicBezTo>
                    <a:pt x="17" y="233"/>
                    <a:pt x="36" y="184"/>
                    <a:pt x="60" y="136"/>
                  </a:cubicBezTo>
                  <a:close/>
                </a:path>
              </a:pathLst>
            </a:custGeom>
            <a:solidFill>
              <a:srgbClr val="C00000">
                <a:alpha val="75000"/>
              </a:srgbClr>
            </a:solidFill>
            <a:ln>
              <a:noFill/>
            </a:ln>
            <a:extLst>
              <a:ext uri="{91240B29-F687-4F45-9708-019B960494DF}">
                <a14:hiddenLine xmlns:a14="http://schemas.microsoft.com/office/drawing/2010/main" w="28575" cap="flat" cmpd="sng">
                  <a:solidFill>
                    <a:srgbClr val="000000"/>
                  </a:solidFill>
                  <a:prstDash val="solid"/>
                  <a:round/>
                  <a:headEnd/>
                  <a:tailEnd/>
                </a14:hiddenLine>
              </a:ext>
            </a:extLst>
          </p:spPr>
          <p:txBody>
            <a:bodyPr wrap="none" lIns="0" tIns="0" rIns="0" bIns="0" anchor="ctr"/>
            <a:lstStyle/>
            <a:p>
              <a:endParaRPr lang="en-US"/>
            </a:p>
          </p:txBody>
        </p:sp>
      </p:grpSp>
      <p:pic>
        <p:nvPicPr>
          <p:cNvPr id="20" name="Picture 19"/>
          <p:cNvPicPr>
            <a:picLocks noChangeAspect="1"/>
          </p:cNvPicPr>
          <p:nvPr/>
        </p:nvPicPr>
        <p:blipFill>
          <a:blip r:embed="rId5"/>
          <a:stretch>
            <a:fillRect/>
          </a:stretch>
        </p:blipFill>
        <p:spPr>
          <a:xfrm>
            <a:off x="661019" y="4680539"/>
            <a:ext cx="1371421" cy="1371421"/>
          </a:xfrm>
          <a:prstGeom prst="rect">
            <a:avLst/>
          </a:prstGeom>
        </p:spPr>
      </p:pic>
      <p:pic>
        <p:nvPicPr>
          <p:cNvPr id="16" name="Picture 15"/>
          <p:cNvPicPr>
            <a:picLocks noChangeAspect="1"/>
          </p:cNvPicPr>
          <p:nvPr/>
        </p:nvPicPr>
        <p:blipFill>
          <a:blip r:embed="rId6"/>
          <a:stretch>
            <a:fillRect/>
          </a:stretch>
        </p:blipFill>
        <p:spPr>
          <a:xfrm>
            <a:off x="432450" y="3305965"/>
            <a:ext cx="1726134" cy="1234279"/>
          </a:xfrm>
          <a:prstGeom prst="rect">
            <a:avLst/>
          </a:prstGeom>
        </p:spPr>
      </p:pic>
      <p:sp>
        <p:nvSpPr>
          <p:cNvPr id="17"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18"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99750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0"/>
          </p:nvPr>
        </p:nvSpPr>
        <p:spPr/>
        <p:txBody>
          <a:bodyPr anchor="ctr"/>
          <a:lstStyle/>
          <a:p>
            <a:pPr marL="0" lvl="1" indent="0">
              <a:buNone/>
            </a:pPr>
            <a:r>
              <a:rPr lang="en-US" b="1" dirty="0">
                <a:solidFill>
                  <a:srgbClr val="D90000"/>
                </a:solidFill>
              </a:rPr>
              <a:t>4-in-1 measurement technology</a:t>
            </a:r>
          </a:p>
          <a:p>
            <a:pPr marL="180957" lvl="1" indent="-180957"/>
            <a:r>
              <a:rPr lang="en-US" dirty="0"/>
              <a:t>Single device measures level, interface, temperature &amp; ullage</a:t>
            </a:r>
          </a:p>
          <a:p>
            <a:pPr marL="180957" lvl="1" indent="-180957"/>
            <a:r>
              <a:rPr lang="en-US" dirty="0"/>
              <a:t>Most accurate technology for interface measurement</a:t>
            </a:r>
          </a:p>
          <a:p>
            <a:pPr marL="180957" lvl="1" indent="-180957"/>
            <a:r>
              <a:rPr lang="en-US" dirty="0"/>
              <a:t>Wide range of float selection depending on application – no batteries in the float</a:t>
            </a:r>
          </a:p>
        </p:txBody>
      </p:sp>
      <p:sp>
        <p:nvSpPr>
          <p:cNvPr id="4" name="Content Placeholder 3"/>
          <p:cNvSpPr>
            <a:spLocks noGrp="1"/>
          </p:cNvSpPr>
          <p:nvPr>
            <p:ph sz="quarter" idx="21"/>
          </p:nvPr>
        </p:nvSpPr>
        <p:spPr/>
        <p:txBody>
          <a:bodyPr anchor="ctr"/>
          <a:lstStyle/>
          <a:p>
            <a:pPr marL="0" lvl="1" indent="0">
              <a:buNone/>
            </a:pPr>
            <a:r>
              <a:rPr lang="en-US" b="1" dirty="0">
                <a:solidFill>
                  <a:srgbClr val="D90000"/>
                </a:solidFill>
              </a:rPr>
              <a:t>Meeting NAMUR recommendations</a:t>
            </a:r>
          </a:p>
          <a:p>
            <a:pPr marL="180957" lvl="1" indent="-180957"/>
            <a:r>
              <a:rPr lang="en-US" dirty="0"/>
              <a:t>NE131 NAMUR Standard device- user roles and easy setup</a:t>
            </a:r>
          </a:p>
          <a:p>
            <a:pPr marL="180957" lvl="1" indent="-180957"/>
            <a:r>
              <a:rPr lang="en-US" dirty="0"/>
              <a:t>NE 43 NAMUR Standardization of the signal level</a:t>
            </a:r>
          </a:p>
          <a:p>
            <a:pPr marL="180957" lvl="1" indent="-180957"/>
            <a:r>
              <a:rPr lang="en-US" dirty="0"/>
              <a:t>NE 107 NAMUR Self-monitoring and diagnosis</a:t>
            </a:r>
          </a:p>
        </p:txBody>
      </p:sp>
      <p:sp>
        <p:nvSpPr>
          <p:cNvPr id="5" name="Content Placeholder 4"/>
          <p:cNvSpPr>
            <a:spLocks noGrp="1"/>
          </p:cNvSpPr>
          <p:nvPr>
            <p:ph sz="quarter" idx="22"/>
          </p:nvPr>
        </p:nvSpPr>
        <p:spPr/>
        <p:txBody>
          <a:bodyPr anchor="ctr"/>
          <a:lstStyle/>
          <a:p>
            <a:pPr marL="0" lvl="1" indent="0">
              <a:buNone/>
            </a:pPr>
            <a:r>
              <a:rPr lang="en-US" b="1" dirty="0">
                <a:solidFill>
                  <a:srgbClr val="D90000"/>
                </a:solidFill>
              </a:rPr>
              <a:t>Digital communications</a:t>
            </a:r>
          </a:p>
          <a:p>
            <a:pPr lvl="1">
              <a:defRPr/>
            </a:pPr>
            <a:r>
              <a:rPr lang="en-US" dirty="0"/>
              <a:t>DTM, EDDL, FDI and TTG Display - Flexible calibration and verification methods</a:t>
            </a:r>
          </a:p>
          <a:p>
            <a:pPr lvl="1">
              <a:defRPr/>
            </a:pPr>
            <a:r>
              <a:rPr lang="en-US" dirty="0"/>
              <a:t>HART 7, Foundation Fieldbus ITK6.3 and Profibus* including 4..20mA analog output</a:t>
            </a:r>
          </a:p>
        </p:txBody>
      </p:sp>
      <p:sp>
        <p:nvSpPr>
          <p:cNvPr id="9" name="Date Placeholder 8"/>
          <p:cNvSpPr>
            <a:spLocks noGrp="1"/>
          </p:cNvSpPr>
          <p:nvPr>
            <p:ph type="dt" sz="half" idx="26"/>
          </p:nvPr>
        </p:nvSpPr>
        <p:spPr/>
        <p:txBody>
          <a:bodyPr/>
          <a:lstStyle/>
          <a:p>
            <a:fld id="{D7448BAD-718D-41D5-B039-249ED06F3A4A}" type="datetime4">
              <a:rPr lang="en-US" smtClean="0"/>
              <a:t>March 17, 2019</a:t>
            </a:fld>
            <a:endParaRPr lang="en-US" dirty="0"/>
          </a:p>
        </p:txBody>
      </p:sp>
      <p:sp>
        <p:nvSpPr>
          <p:cNvPr id="10" name="Footer Placeholder 9"/>
          <p:cNvSpPr>
            <a:spLocks noGrp="1"/>
          </p:cNvSpPr>
          <p:nvPr>
            <p:ph type="ftr" sz="quarter" idx="27"/>
          </p:nvPr>
        </p:nvSpPr>
        <p:spPr/>
        <p:txBody>
          <a:bodyPr/>
          <a:lstStyle/>
          <a:p>
            <a:pPr lvl="8"/>
            <a:r>
              <a:rPr lang="en-US" dirty="0"/>
              <a:t>*- Refer LMT roadmap for details</a:t>
            </a:r>
          </a:p>
        </p:txBody>
      </p:sp>
      <p:sp>
        <p:nvSpPr>
          <p:cNvPr id="11" name="Slide Number Placeholder 10"/>
          <p:cNvSpPr>
            <a:spLocks noGrp="1"/>
          </p:cNvSpPr>
          <p:nvPr>
            <p:ph type="sldNum" sz="quarter" idx="28"/>
          </p:nvPr>
        </p:nvSpPr>
        <p:spPr/>
        <p:txBody>
          <a:bodyPr/>
          <a:lstStyle/>
          <a:p>
            <a:r>
              <a:rPr lang="en-US"/>
              <a:t>Slide </a:t>
            </a:r>
            <a:fld id="{619F89D8-7AE3-494A-97F3-03D680869632}" type="slidenum">
              <a:rPr lang="en-US" smtClean="0"/>
              <a:pPr/>
              <a:t>16</a:t>
            </a:fld>
            <a:endParaRPr lang="en-US"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9562" b="19920"/>
          <a:stretch/>
        </p:blipFill>
        <p:spPr>
          <a:xfrm>
            <a:off x="334536" y="3328619"/>
            <a:ext cx="1919990" cy="1161939"/>
          </a:xfrm>
          <a:prstGeom prst="rect">
            <a:avLst/>
          </a:prstGeom>
        </p:spPr>
      </p:pic>
      <p:pic>
        <p:nvPicPr>
          <p:cNvPr id="13" name="Graphic 3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743" y="2029876"/>
            <a:ext cx="1234279" cy="1234279"/>
          </a:xfrm>
          <a:prstGeom prst="rect">
            <a:avLst/>
          </a:prstGeom>
        </p:spPr>
      </p:pic>
      <p:pic>
        <p:nvPicPr>
          <p:cNvPr id="6" name="Picture 5"/>
          <p:cNvPicPr>
            <a:picLocks noChangeAspect="1"/>
          </p:cNvPicPr>
          <p:nvPr/>
        </p:nvPicPr>
        <p:blipFill>
          <a:blip r:embed="rId6"/>
          <a:stretch>
            <a:fillRect/>
          </a:stretch>
        </p:blipFill>
        <p:spPr>
          <a:xfrm>
            <a:off x="877741" y="4713388"/>
            <a:ext cx="752283" cy="1247457"/>
          </a:xfrm>
          <a:prstGeom prst="rect">
            <a:avLst/>
          </a:prstGeom>
        </p:spPr>
      </p:pic>
      <p:sp>
        <p:nvSpPr>
          <p:cNvPr id="15"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16"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35048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0"/>
          </p:nvPr>
        </p:nvSpPr>
        <p:spPr/>
        <p:txBody>
          <a:bodyPr anchor="ctr"/>
          <a:lstStyle/>
          <a:p>
            <a:pPr marL="0" lvl="1" indent="0">
              <a:buNone/>
            </a:pPr>
            <a:r>
              <a:rPr lang="en-US" b="1" dirty="0">
                <a:solidFill>
                  <a:srgbClr val="D90000"/>
                </a:solidFill>
              </a:rPr>
              <a:t>Solution for every application</a:t>
            </a:r>
          </a:p>
          <a:p>
            <a:pPr marL="180957" lvl="1" indent="-180957"/>
            <a:r>
              <a:rPr lang="en-US" dirty="0"/>
              <a:t>Direct insertion vs gauge mounted- calibrated and assembled completely from factory</a:t>
            </a:r>
          </a:p>
          <a:p>
            <a:pPr marL="180957" lvl="1" indent="-180957"/>
            <a:r>
              <a:rPr lang="en-US" dirty="0"/>
              <a:t>Wide range probe options and process connection materials</a:t>
            </a:r>
          </a:p>
          <a:p>
            <a:pPr marL="180957" lvl="1" indent="-180957"/>
            <a:r>
              <a:rPr lang="en-US" dirty="0"/>
              <a:t>Works without display, dual compartment Aluminum or SS housing, built-in EMI filter</a:t>
            </a:r>
          </a:p>
        </p:txBody>
      </p:sp>
      <p:sp>
        <p:nvSpPr>
          <p:cNvPr id="4" name="Content Placeholder 3"/>
          <p:cNvSpPr>
            <a:spLocks noGrp="1"/>
          </p:cNvSpPr>
          <p:nvPr>
            <p:ph sz="quarter" idx="21"/>
          </p:nvPr>
        </p:nvSpPr>
        <p:spPr/>
        <p:txBody>
          <a:bodyPr anchor="ctr"/>
          <a:lstStyle/>
          <a:p>
            <a:pPr marL="0" lvl="1" indent="0">
              <a:buNone/>
            </a:pPr>
            <a:r>
              <a:rPr lang="en-US" b="1" dirty="0">
                <a:solidFill>
                  <a:srgbClr val="D90000"/>
                </a:solidFill>
              </a:rPr>
              <a:t>Common platform across instrumentation</a:t>
            </a:r>
          </a:p>
          <a:p>
            <a:pPr marL="180957" lvl="1" indent="-180957"/>
            <a:r>
              <a:rPr lang="en-US" dirty="0"/>
              <a:t>Common TopWorks platform across instrumentation products</a:t>
            </a:r>
          </a:p>
          <a:p>
            <a:pPr marL="180957" lvl="1" indent="-180957"/>
            <a:r>
              <a:rPr lang="en-US" dirty="0"/>
              <a:t>Simplified operation, maintenance and training – a common user experience! </a:t>
            </a:r>
          </a:p>
          <a:p>
            <a:pPr marL="180957" lvl="1" indent="-180957"/>
            <a:r>
              <a:rPr lang="en-US" altLang="en-US" dirty="0"/>
              <a:t>First magnetostrictive transmitter with Through-The-Glass (TTG ) technology</a:t>
            </a:r>
            <a:endParaRPr lang="en-US" dirty="0"/>
          </a:p>
        </p:txBody>
      </p:sp>
      <p:sp>
        <p:nvSpPr>
          <p:cNvPr id="5" name="Content Placeholder 4"/>
          <p:cNvSpPr>
            <a:spLocks noGrp="1"/>
          </p:cNvSpPr>
          <p:nvPr>
            <p:ph sz="quarter" idx="22"/>
          </p:nvPr>
        </p:nvSpPr>
        <p:spPr/>
        <p:txBody>
          <a:bodyPr anchor="ctr"/>
          <a:lstStyle/>
          <a:p>
            <a:pPr marL="0" lvl="1" indent="0">
              <a:buNone/>
            </a:pPr>
            <a:r>
              <a:rPr lang="en-US" b="1" dirty="0">
                <a:solidFill>
                  <a:srgbClr val="D90000"/>
                </a:solidFill>
              </a:rPr>
              <a:t>Faster measurement when every drop counts</a:t>
            </a:r>
          </a:p>
          <a:p>
            <a:pPr marL="180957" lvl="1" indent="-180957"/>
            <a:r>
              <a:rPr lang="en-US" dirty="0"/>
              <a:t>MCU and FPGA in the sensor board resulting in improved response time</a:t>
            </a:r>
          </a:p>
          <a:p>
            <a:pPr marL="180957" lvl="1" indent="-180957"/>
            <a:r>
              <a:rPr lang="en-US" dirty="0"/>
              <a:t>Improved measuring algorithms and detection techniques</a:t>
            </a:r>
          </a:p>
          <a:p>
            <a:pPr marL="180957" lvl="1" indent="-180957"/>
            <a:r>
              <a:rPr lang="en-US" dirty="0"/>
              <a:t>Advanced semiconductor platform with faster update rate , built-in surge protection option</a:t>
            </a:r>
          </a:p>
        </p:txBody>
      </p:sp>
      <p:sp>
        <p:nvSpPr>
          <p:cNvPr id="9" name="Date Placeholder 8"/>
          <p:cNvSpPr>
            <a:spLocks noGrp="1"/>
          </p:cNvSpPr>
          <p:nvPr>
            <p:ph type="dt" sz="half" idx="26"/>
          </p:nvPr>
        </p:nvSpPr>
        <p:spPr/>
        <p:txBody>
          <a:bodyPr/>
          <a:lstStyle/>
          <a:p>
            <a:fld id="{D7448BAD-718D-41D5-B039-249ED06F3A4A}" type="datetime4">
              <a:rPr lang="en-US" smtClean="0"/>
              <a:t>March 17, 2019</a:t>
            </a:fld>
            <a:endParaRPr lang="en-US" dirty="0"/>
          </a:p>
        </p:txBody>
      </p:sp>
      <p:sp>
        <p:nvSpPr>
          <p:cNvPr id="10" name="Footer Placeholder 9"/>
          <p:cNvSpPr>
            <a:spLocks noGrp="1"/>
          </p:cNvSpPr>
          <p:nvPr>
            <p:ph type="ftr" sz="quarter" idx="27"/>
          </p:nvPr>
        </p:nvSpPr>
        <p:spPr/>
        <p:txBody>
          <a:bodyPr/>
          <a:lstStyle/>
          <a:p>
            <a:pPr lvl="8"/>
            <a:endParaRPr lang="en-US" dirty="0"/>
          </a:p>
        </p:txBody>
      </p:sp>
      <p:sp>
        <p:nvSpPr>
          <p:cNvPr id="11" name="Slide Number Placeholder 10"/>
          <p:cNvSpPr>
            <a:spLocks noGrp="1"/>
          </p:cNvSpPr>
          <p:nvPr>
            <p:ph type="sldNum" sz="quarter" idx="28"/>
          </p:nvPr>
        </p:nvSpPr>
        <p:spPr/>
        <p:txBody>
          <a:bodyPr/>
          <a:lstStyle/>
          <a:p>
            <a:r>
              <a:rPr lang="en-US"/>
              <a:t>Slide </a:t>
            </a:r>
            <a:fld id="{619F89D8-7AE3-494A-97F3-03D680869632}" type="slidenum">
              <a:rPr lang="en-US" smtClean="0"/>
              <a:pPr/>
              <a:t>17</a:t>
            </a:fld>
            <a:endParaRPr lang="en-US" dirty="0"/>
          </a:p>
        </p:txBody>
      </p:sp>
      <p:grpSp>
        <p:nvGrpSpPr>
          <p:cNvPr id="7" name="Group 6"/>
          <p:cNvGrpSpPr/>
          <p:nvPr/>
        </p:nvGrpSpPr>
        <p:grpSpPr>
          <a:xfrm>
            <a:off x="410146" y="1919231"/>
            <a:ext cx="1726133" cy="1234279"/>
            <a:chOff x="410200" y="1931196"/>
            <a:chExt cx="1726358" cy="1234440"/>
          </a:xfrm>
        </p:grpSpPr>
        <p:pic>
          <p:nvPicPr>
            <p:cNvPr id="35" name="Picture 34"/>
            <p:cNvPicPr>
              <a:picLocks noChangeAspect="1"/>
            </p:cNvPicPr>
            <p:nvPr/>
          </p:nvPicPr>
          <p:blipFill>
            <a:blip r:embed="rId3"/>
            <a:stretch>
              <a:fillRect/>
            </a:stretch>
          </p:blipFill>
          <p:spPr>
            <a:xfrm>
              <a:off x="410200" y="1931196"/>
              <a:ext cx="1726358" cy="1234440"/>
            </a:xfrm>
            <a:prstGeom prst="rect">
              <a:avLst/>
            </a:prstGeom>
          </p:spPr>
        </p:pic>
        <p:sp>
          <p:nvSpPr>
            <p:cNvPr id="34" name="Oval 21"/>
            <p:cNvSpPr>
              <a:spLocks noChangeArrowheads="1"/>
            </p:cNvSpPr>
            <p:nvPr/>
          </p:nvSpPr>
          <p:spPr bwMode="auto">
            <a:xfrm>
              <a:off x="666326" y="2174549"/>
              <a:ext cx="723900" cy="722376"/>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p:spPr>
          <p:txBody>
            <a:bodyPr wrap="none" lIns="0" tIns="0" rIns="0" bIns="0" anchor="ct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a:solidFill>
                    <a:srgbClr val="000000"/>
                  </a:solidFill>
                  <a:latin typeface="Arial" panose="020B0604020202020204" pitchFamily="34" charset="0"/>
                </a:defRPr>
              </a:lvl3pPr>
              <a:lvl4pPr marL="1600200" indent="-228600" eaLnBrk="0" hangingPunct="0">
                <a:defRPr>
                  <a:solidFill>
                    <a:srgbClr val="000000"/>
                  </a:solidFill>
                  <a:latin typeface="Arial" panose="020B0604020202020204" pitchFamily="34" charset="0"/>
                </a:defRPr>
              </a:lvl4pPr>
              <a:lvl5pPr marL="2057400" indent="-228600" eaLnBrk="0" hangingPunct="0">
                <a:defRPr>
                  <a:solidFill>
                    <a:srgbClr val="000000"/>
                  </a:solidFill>
                  <a:latin typeface="Arial" panose="020B0604020202020204" pitchFamily="34" charset="0"/>
                </a:defRPr>
              </a:lvl5pPr>
              <a:lvl6pPr marL="25146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eaLnBrk="1" hangingPunct="1"/>
              <a:endParaRPr lang="en-US" altLang="en-US"/>
            </a:p>
          </p:txBody>
        </p:sp>
      </p:grpSp>
      <p:pic>
        <p:nvPicPr>
          <p:cNvPr id="4098" name="Picture 2" descr="C:\Users\USMSSRE\AppData\Local\Temp\SNAGHTML488dba3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14" y="4709210"/>
            <a:ext cx="1226798" cy="12342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22"/>
          <p:cNvGrpSpPr>
            <a:grpSpLocks noChangeAspect="1"/>
          </p:cNvGrpSpPr>
          <p:nvPr/>
        </p:nvGrpSpPr>
        <p:grpSpPr bwMode="auto">
          <a:xfrm>
            <a:off x="523178" y="3367148"/>
            <a:ext cx="1371421" cy="1128426"/>
            <a:chOff x="337" y="2377"/>
            <a:chExt cx="1021" cy="858"/>
          </a:xfrm>
        </p:grpSpPr>
        <p:pic>
          <p:nvPicPr>
            <p:cNvPr id="16"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7" y="2377"/>
              <a:ext cx="1021" cy="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 y="2946"/>
              <a:ext cx="88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20"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296144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0"/>
          </p:nvPr>
        </p:nvSpPr>
        <p:spPr/>
        <p:txBody>
          <a:bodyPr anchor="ctr"/>
          <a:lstStyle/>
          <a:p>
            <a:pPr marL="0" lvl="1" indent="0">
              <a:buNone/>
            </a:pPr>
            <a:r>
              <a:rPr lang="en-US" b="1" dirty="0">
                <a:solidFill>
                  <a:srgbClr val="D90000"/>
                </a:solidFill>
              </a:rPr>
              <a:t>Advanced on-line verification and diagnostics</a:t>
            </a:r>
          </a:p>
          <a:p>
            <a:pPr lvl="1"/>
            <a:r>
              <a:rPr lang="de-DE" dirty="0"/>
              <a:t>Sensor hardware check including internal connections check and s</a:t>
            </a:r>
            <a:r>
              <a:rPr lang="en-US" dirty="0"/>
              <a:t>ensor memory failure</a:t>
            </a:r>
          </a:p>
          <a:p>
            <a:pPr lvl="1"/>
            <a:r>
              <a:rPr lang="en-US" dirty="0"/>
              <a:t>Internal electronics check including u</a:t>
            </a:r>
            <a:r>
              <a:rPr lang="de-DE" dirty="0"/>
              <a:t>ser configuration check and operating conditions</a:t>
            </a:r>
          </a:p>
          <a:p>
            <a:pPr lvl="1"/>
            <a:r>
              <a:rPr lang="en-US" dirty="0"/>
              <a:t>Menu , EDD, FDI and DTM based verification</a:t>
            </a:r>
          </a:p>
        </p:txBody>
      </p:sp>
      <p:sp>
        <p:nvSpPr>
          <p:cNvPr id="4" name="Content Placeholder 3"/>
          <p:cNvSpPr>
            <a:spLocks noGrp="1"/>
          </p:cNvSpPr>
          <p:nvPr>
            <p:ph sz="quarter" idx="21"/>
          </p:nvPr>
        </p:nvSpPr>
        <p:spPr/>
        <p:txBody>
          <a:bodyPr anchor="ctr"/>
          <a:lstStyle/>
          <a:p>
            <a:pPr marL="0" lvl="1" indent="0">
              <a:buNone/>
            </a:pPr>
            <a:r>
              <a:rPr lang="en-US" b="1" dirty="0">
                <a:solidFill>
                  <a:srgbClr val="D90000"/>
                </a:solidFill>
              </a:rPr>
              <a:t>Process Safety</a:t>
            </a:r>
          </a:p>
          <a:p>
            <a:pPr marL="180957" lvl="1" indent="-180957"/>
            <a:r>
              <a:rPr lang="en-US" dirty="0"/>
              <a:t>Secondary process seal for increased safety</a:t>
            </a:r>
          </a:p>
          <a:p>
            <a:pPr marL="180957" lvl="1" indent="-180957"/>
            <a:r>
              <a:rPr lang="en-US" dirty="0"/>
              <a:t>Glass to metal seal tested for more than 2000 psi pressure.</a:t>
            </a:r>
          </a:p>
          <a:p>
            <a:pPr marL="180957" lvl="1" indent="-180957"/>
            <a:r>
              <a:rPr lang="en-US" dirty="0"/>
              <a:t>All probes hydro tested to 1.5 times application pressure</a:t>
            </a:r>
          </a:p>
        </p:txBody>
      </p:sp>
      <p:sp>
        <p:nvSpPr>
          <p:cNvPr id="5" name="Content Placeholder 4"/>
          <p:cNvSpPr>
            <a:spLocks noGrp="1"/>
          </p:cNvSpPr>
          <p:nvPr>
            <p:ph sz="quarter" idx="22"/>
          </p:nvPr>
        </p:nvSpPr>
        <p:spPr/>
        <p:txBody>
          <a:bodyPr anchor="ctr"/>
          <a:lstStyle/>
          <a:p>
            <a:pPr marL="0" lvl="1" indent="0">
              <a:buNone/>
            </a:pPr>
            <a:r>
              <a:rPr lang="en-US" b="1" dirty="0">
                <a:solidFill>
                  <a:srgbClr val="D90000"/>
                </a:solidFill>
              </a:rPr>
              <a:t>A higher level of measurement confidence </a:t>
            </a:r>
          </a:p>
          <a:p>
            <a:pPr marL="180957" lvl="1" indent="-180957"/>
            <a:r>
              <a:rPr lang="en-US" dirty="0"/>
              <a:t>Hazardous approvals – cFMus, ATEX/IECEx, NEPSI, CRN</a:t>
            </a:r>
          </a:p>
          <a:p>
            <a:pPr marL="180957" lvl="1" indent="-180957"/>
            <a:r>
              <a:rPr lang="en-US" dirty="0"/>
              <a:t>Safety integrity Level 2(SIL2) and Systematic Capability 3 (SC3 ) according to IEC61508</a:t>
            </a:r>
          </a:p>
          <a:p>
            <a:pPr marL="180957" lvl="1" indent="-180957"/>
            <a:r>
              <a:rPr lang="en-US" dirty="0"/>
              <a:t>Can be used in applications up to SIL2(HFT=0) resp. SIL3 (HFT=1)</a:t>
            </a:r>
          </a:p>
        </p:txBody>
      </p:sp>
      <p:sp>
        <p:nvSpPr>
          <p:cNvPr id="9" name="Date Placeholder 8"/>
          <p:cNvSpPr>
            <a:spLocks noGrp="1"/>
          </p:cNvSpPr>
          <p:nvPr>
            <p:ph type="dt" sz="half" idx="26"/>
          </p:nvPr>
        </p:nvSpPr>
        <p:spPr/>
        <p:txBody>
          <a:bodyPr/>
          <a:lstStyle/>
          <a:p>
            <a:fld id="{D7448BAD-718D-41D5-B039-249ED06F3A4A}" type="datetime4">
              <a:rPr lang="en-US" smtClean="0"/>
              <a:t>March 17, 2019</a:t>
            </a:fld>
            <a:endParaRPr lang="en-US" dirty="0"/>
          </a:p>
        </p:txBody>
      </p:sp>
      <p:sp>
        <p:nvSpPr>
          <p:cNvPr id="10" name="Footer Placeholder 9"/>
          <p:cNvSpPr>
            <a:spLocks noGrp="1"/>
          </p:cNvSpPr>
          <p:nvPr>
            <p:ph type="ftr" sz="quarter" idx="27"/>
          </p:nvPr>
        </p:nvSpPr>
        <p:spPr/>
        <p:txBody>
          <a:bodyPr/>
          <a:lstStyle/>
          <a:p>
            <a:pPr lvl="8"/>
            <a:endParaRPr lang="en-US" dirty="0"/>
          </a:p>
        </p:txBody>
      </p:sp>
      <p:sp>
        <p:nvSpPr>
          <p:cNvPr id="11" name="Slide Number Placeholder 10"/>
          <p:cNvSpPr>
            <a:spLocks noGrp="1"/>
          </p:cNvSpPr>
          <p:nvPr>
            <p:ph type="sldNum" sz="quarter" idx="28"/>
          </p:nvPr>
        </p:nvSpPr>
        <p:spPr/>
        <p:txBody>
          <a:bodyPr/>
          <a:lstStyle/>
          <a:p>
            <a:r>
              <a:rPr lang="en-US"/>
              <a:t>Slide </a:t>
            </a:r>
            <a:fld id="{619F89D8-7AE3-494A-97F3-03D680869632}" type="slidenum">
              <a:rPr lang="en-US" smtClean="0"/>
              <a:pPr/>
              <a:t>18</a:t>
            </a:fld>
            <a:endParaRPr lang="en-US" dirty="0"/>
          </a:p>
        </p:txBody>
      </p:sp>
      <p:pic>
        <p:nvPicPr>
          <p:cNvPr id="15" name="Picture 14"/>
          <p:cNvPicPr>
            <a:picLocks noChangeAspect="1"/>
          </p:cNvPicPr>
          <p:nvPr/>
        </p:nvPicPr>
        <p:blipFill>
          <a:blip r:embed="rId3"/>
          <a:stretch>
            <a:fillRect/>
          </a:stretch>
        </p:blipFill>
        <p:spPr>
          <a:xfrm>
            <a:off x="348153" y="2039146"/>
            <a:ext cx="1919990" cy="1016271"/>
          </a:xfrm>
          <a:prstGeom prst="rect">
            <a:avLst/>
          </a:prstGeom>
        </p:spPr>
      </p:pic>
      <p:pic>
        <p:nvPicPr>
          <p:cNvPr id="16" name="Picture 15"/>
          <p:cNvPicPr>
            <a:picLocks noChangeAspect="1"/>
          </p:cNvPicPr>
          <p:nvPr/>
        </p:nvPicPr>
        <p:blipFill>
          <a:blip r:embed="rId4"/>
          <a:stretch>
            <a:fillRect/>
          </a:stretch>
        </p:blipFill>
        <p:spPr>
          <a:xfrm>
            <a:off x="428412" y="4680538"/>
            <a:ext cx="1726133" cy="1234279"/>
          </a:xfrm>
          <a:prstGeom prst="rect">
            <a:avLst/>
          </a:prstGeom>
        </p:spPr>
      </p:pic>
      <p:pic>
        <p:nvPicPr>
          <p:cNvPr id="20" name="Picture 19"/>
          <p:cNvPicPr>
            <a:picLocks noChangeAspect="1"/>
          </p:cNvPicPr>
          <p:nvPr/>
        </p:nvPicPr>
        <p:blipFill>
          <a:blip r:embed="rId5"/>
          <a:stretch>
            <a:fillRect/>
          </a:stretch>
        </p:blipFill>
        <p:spPr>
          <a:xfrm>
            <a:off x="545763" y="3298071"/>
            <a:ext cx="1454899" cy="1234279"/>
          </a:xfrm>
          <a:prstGeom prst="rect">
            <a:avLst/>
          </a:prstGeom>
        </p:spPr>
      </p:pic>
      <p:sp>
        <p:nvSpPr>
          <p:cNvPr id="17"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18"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17169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Features &amp; functionality</a:t>
            </a:r>
          </a:p>
        </p:txBody>
      </p:sp>
      <p:sp>
        <p:nvSpPr>
          <p:cNvPr id="3" name="Title 2"/>
          <p:cNvSpPr>
            <a:spLocks noGrp="1"/>
          </p:cNvSpPr>
          <p:nvPr>
            <p:ph type="title"/>
          </p:nvPr>
        </p:nvSpPr>
        <p:spPr/>
        <p:txBody>
          <a:bodyPr/>
          <a:lstStyle/>
          <a:p>
            <a:r>
              <a:rPr lang="en-US" dirty="0"/>
              <a:t>LMT Series magnetostrictive transmitters</a:t>
            </a:r>
            <a:endParaRPr lang="en-GB" dirty="0"/>
          </a:p>
        </p:txBody>
      </p:sp>
      <p:sp>
        <p:nvSpPr>
          <p:cNvPr id="4" name="Date Placeholder 3"/>
          <p:cNvSpPr>
            <a:spLocks noGrp="1"/>
          </p:cNvSpPr>
          <p:nvPr>
            <p:ph type="dt" sz="half" idx="14"/>
          </p:nvPr>
        </p:nvSpPr>
        <p:spPr/>
        <p:txBody>
          <a:bodyPr/>
          <a:lstStyle/>
          <a:p>
            <a:fld id="{FF9C19AF-AEEF-4951-9229-7E9EBFDC8F25}" type="datetime4">
              <a:rPr lang="en-US" smtClean="0"/>
              <a:t>March 17, 2019</a:t>
            </a:fld>
            <a:endParaRPr lang="en-US"/>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19</a:t>
            </a:fld>
            <a:endParaRPr lang="en-US"/>
          </a:p>
        </p:txBody>
      </p:sp>
      <p:grpSp>
        <p:nvGrpSpPr>
          <p:cNvPr id="41" name="Group 40"/>
          <p:cNvGrpSpPr/>
          <p:nvPr/>
        </p:nvGrpSpPr>
        <p:grpSpPr>
          <a:xfrm>
            <a:off x="479292" y="1841908"/>
            <a:ext cx="2103120" cy="3935123"/>
            <a:chOff x="479292" y="1841908"/>
            <a:chExt cx="2103120" cy="3935123"/>
          </a:xfrm>
        </p:grpSpPr>
        <p:sp>
          <p:nvSpPr>
            <p:cNvPr id="14" name="Text Placeholder 5"/>
            <p:cNvSpPr txBox="1">
              <a:spLocks/>
            </p:cNvSpPr>
            <p:nvPr/>
          </p:nvSpPr>
          <p:spPr bwMode="gray">
            <a:xfrm>
              <a:off x="479292" y="3557443"/>
              <a:ext cx="2103120" cy="2219588"/>
            </a:xfrm>
            <a:prstGeom prst="rect">
              <a:avLst/>
            </a:prstGeom>
          </p:spPr>
          <p:txBody>
            <a:bodyPr lIns="0" tIns="72000" rIns="36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171450" indent="-171450">
                <a:spcBef>
                  <a:spcPts val="600"/>
                </a:spcBef>
                <a:buFontTx/>
                <a:buChar char="-"/>
              </a:pPr>
              <a:r>
                <a:rPr lang="en-GB" sz="1200" dirty="0"/>
                <a:t>Threshold(THD) in the waveform is the signal baseline</a:t>
              </a:r>
            </a:p>
            <a:p>
              <a:pPr marL="171450" indent="-171450">
                <a:spcBef>
                  <a:spcPts val="600"/>
                </a:spcBef>
                <a:buFontTx/>
                <a:buChar char="-"/>
              </a:pPr>
              <a:r>
                <a:rPr lang="en-GB" sz="1200" dirty="0"/>
                <a:t>Signal peak shall cross the THD to have a valid measurement</a:t>
              </a:r>
            </a:p>
            <a:p>
              <a:pPr marL="171450" indent="-171450">
                <a:spcBef>
                  <a:spcPts val="600"/>
                </a:spcBef>
                <a:buFontTx/>
                <a:buChar char="-"/>
              </a:pPr>
              <a:r>
                <a:rPr lang="en-GB" sz="1200" dirty="0"/>
                <a:t>THD can be adjusted to have the optimum performance throughout the range for the given application</a:t>
              </a:r>
            </a:p>
            <a:p>
              <a:pPr>
                <a:spcBef>
                  <a:spcPts val="600"/>
                </a:spcBef>
              </a:pPr>
              <a:endParaRPr lang="en-GB" sz="1200" dirty="0"/>
            </a:p>
          </p:txBody>
        </p:sp>
        <p:cxnSp>
          <p:nvCxnSpPr>
            <p:cNvPr id="15" name="Straight Connector 14"/>
            <p:cNvCxnSpPr>
              <a:cxnSpLocks/>
            </p:cNvCxnSpPr>
            <p:nvPr/>
          </p:nvCxnSpPr>
          <p:spPr bwMode="gray">
            <a:xfrm>
              <a:off x="479292" y="2211449"/>
              <a:ext cx="1925621"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Text Placeholder 7"/>
            <p:cNvSpPr txBox="1">
              <a:spLocks/>
            </p:cNvSpPr>
            <p:nvPr/>
          </p:nvSpPr>
          <p:spPr bwMode="gray">
            <a:xfrm>
              <a:off x="479292" y="1841908"/>
              <a:ext cx="1927469" cy="379065"/>
            </a:xfrm>
            <a:prstGeom prst="rect">
              <a:avLst/>
            </a:prstGeom>
          </p:spPr>
          <p:txBody>
            <a:bodyPr vert="horz" lIns="0" tIns="72000" rIns="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dirty="0"/>
                <a:t>Threshold(THD)</a:t>
              </a:r>
            </a:p>
          </p:txBody>
        </p:sp>
        <p:pic>
          <p:nvPicPr>
            <p:cNvPr id="31" name="Picture 30"/>
            <p:cNvPicPr>
              <a:picLocks noChangeAspect="1"/>
            </p:cNvPicPr>
            <p:nvPr/>
          </p:nvPicPr>
          <p:blipFill>
            <a:blip r:embed="rId2"/>
            <a:stretch>
              <a:fillRect/>
            </a:stretch>
          </p:blipFill>
          <p:spPr>
            <a:xfrm>
              <a:off x="479292" y="2387592"/>
              <a:ext cx="2103120" cy="961574"/>
            </a:xfrm>
            <a:prstGeom prst="rect">
              <a:avLst/>
            </a:prstGeom>
          </p:spPr>
        </p:pic>
      </p:grpSp>
      <p:grpSp>
        <p:nvGrpSpPr>
          <p:cNvPr id="42" name="Group 41"/>
          <p:cNvGrpSpPr/>
          <p:nvPr/>
        </p:nvGrpSpPr>
        <p:grpSpPr>
          <a:xfrm>
            <a:off x="3535489" y="1841908"/>
            <a:ext cx="2103120" cy="3935123"/>
            <a:chOff x="3552181" y="1841908"/>
            <a:chExt cx="2103120" cy="3935123"/>
          </a:xfrm>
        </p:grpSpPr>
        <p:cxnSp>
          <p:nvCxnSpPr>
            <p:cNvPr id="18" name="Straight Connector 17"/>
            <p:cNvCxnSpPr>
              <a:cxnSpLocks/>
            </p:cNvCxnSpPr>
            <p:nvPr/>
          </p:nvCxnSpPr>
          <p:spPr bwMode="gray">
            <a:xfrm>
              <a:off x="3552181" y="2211449"/>
              <a:ext cx="191864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3552181" y="1841908"/>
              <a:ext cx="1920553" cy="379065"/>
            </a:xfrm>
            <a:prstGeom prst="rect">
              <a:avLst/>
            </a:prstGeom>
          </p:spPr>
          <p:txBody>
            <a:bodyPr vert="horz" lIns="0" tIns="72000" rIns="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dirty="0"/>
                <a:t>Blanking(BLK)</a:t>
              </a:r>
            </a:p>
          </p:txBody>
        </p:sp>
        <p:sp>
          <p:nvSpPr>
            <p:cNvPr id="20" name="Text Placeholder 5"/>
            <p:cNvSpPr txBox="1">
              <a:spLocks/>
            </p:cNvSpPr>
            <p:nvPr/>
          </p:nvSpPr>
          <p:spPr bwMode="gray">
            <a:xfrm>
              <a:off x="3552181" y="3557443"/>
              <a:ext cx="2103120" cy="2219588"/>
            </a:xfrm>
            <a:prstGeom prst="rect">
              <a:avLst/>
            </a:prstGeom>
          </p:spPr>
          <p:txBody>
            <a:bodyPr lIns="0" tIns="72000" rIns="36000" bIns="72000"/>
            <a:lstStyle>
              <a:defPPr>
                <a:defRPr lang="en-US"/>
              </a:defPPr>
              <a:lvl1pPr marL="171450" indent="-171450">
                <a:spcBef>
                  <a:spcPts val="600"/>
                </a:spcBef>
                <a:buFontTx/>
                <a:buChar char="-"/>
                <a:defRPr sz="1100"/>
              </a:lvl1pPr>
              <a:lvl2pPr marL="180000" indent="-180000">
                <a:spcBef>
                  <a:spcPct val="20000"/>
                </a:spcBef>
                <a:buFont typeface="ABBvoiceOffice" panose="020D0603020503020204" pitchFamily="34" charset="0"/>
                <a:buChar char="–"/>
                <a:defRPr sz="1400"/>
              </a:lvl2pPr>
              <a:lvl3pPr marL="360000" indent="-180000">
                <a:spcBef>
                  <a:spcPct val="20000"/>
                </a:spcBef>
                <a:buFont typeface="Arial" panose="020B0604020202020204" pitchFamily="34" charset="0"/>
                <a:buChar char="•"/>
                <a:defRPr sz="1400"/>
              </a:lvl3pPr>
              <a:lvl4pPr marL="360000" indent="-180000">
                <a:spcBef>
                  <a:spcPct val="20000"/>
                </a:spcBef>
                <a:buFont typeface="Arial" panose="020B0604020202020204" pitchFamily="34" charset="0"/>
                <a:buChar char="•"/>
                <a:defRPr sz="1400"/>
              </a:lvl4pPr>
              <a:lvl5pPr marL="360000" indent="-180000">
                <a:spcBef>
                  <a:spcPct val="20000"/>
                </a:spcBef>
                <a:buFont typeface="Arial" panose="020B0604020202020204" pitchFamily="34" charset="0"/>
                <a:buChar char="•"/>
                <a:defRPr sz="1400"/>
              </a:lvl5pPr>
              <a:lvl6pPr marL="360000" indent="-180000">
                <a:spcBef>
                  <a:spcPct val="20000"/>
                </a:spcBef>
                <a:buFont typeface="Arial" panose="020B0604020202020204" pitchFamily="34" charset="0"/>
                <a:buChar char="•"/>
                <a:defRPr sz="1400"/>
              </a:lvl6pPr>
              <a:lvl7pPr marL="360000" indent="-180000">
                <a:spcBef>
                  <a:spcPct val="20000"/>
                </a:spcBef>
                <a:buFont typeface="Arial" panose="020B0604020202020204" pitchFamily="34" charset="0"/>
                <a:buChar char="•"/>
                <a:defRPr sz="1400"/>
              </a:lvl7pPr>
              <a:lvl8pPr marL="360000" indent="-180000">
                <a:spcBef>
                  <a:spcPct val="20000"/>
                </a:spcBef>
                <a:buFont typeface="Arial" panose="020B0604020202020204" pitchFamily="34" charset="0"/>
                <a:buChar char="•"/>
                <a:defRPr sz="1400"/>
              </a:lvl8pPr>
              <a:lvl9pPr marL="360000" indent="-180000">
                <a:spcBef>
                  <a:spcPct val="20000"/>
                </a:spcBef>
                <a:buFont typeface="Arial" panose="020B0604020202020204" pitchFamily="34" charset="0"/>
                <a:buChar char="•"/>
                <a:defRPr sz="1400"/>
              </a:lvl9pPr>
            </a:lstStyle>
            <a:p>
              <a:r>
                <a:rPr lang="en-GB" sz="1200" dirty="0"/>
                <a:t>Blanking/blocking distance</a:t>
              </a:r>
              <a:r>
                <a:rPr lang="en-US" sz="1200" dirty="0"/>
                <a:t>(BLK) is an useful feature to filter any noise near the start of the waveform.</a:t>
              </a:r>
            </a:p>
            <a:p>
              <a:r>
                <a:rPr lang="en-US" sz="1200" dirty="0"/>
                <a:t>Useful to have this value if noise introduced when level is near the device or due to any other inherent signal disturbances near the start of the signal</a:t>
              </a:r>
              <a:endParaRPr lang="en-GB" sz="1200" dirty="0"/>
            </a:p>
          </p:txBody>
        </p:sp>
        <p:pic>
          <p:nvPicPr>
            <p:cNvPr id="32" name="Picture 31"/>
            <p:cNvPicPr>
              <a:picLocks noChangeAspect="1"/>
            </p:cNvPicPr>
            <p:nvPr/>
          </p:nvPicPr>
          <p:blipFill>
            <a:blip r:embed="rId3"/>
            <a:stretch>
              <a:fillRect/>
            </a:stretch>
          </p:blipFill>
          <p:spPr>
            <a:xfrm>
              <a:off x="3552181" y="2387592"/>
              <a:ext cx="2103120" cy="961574"/>
            </a:xfrm>
            <a:prstGeom prst="rect">
              <a:avLst/>
            </a:prstGeom>
          </p:spPr>
        </p:pic>
      </p:grpSp>
      <p:grpSp>
        <p:nvGrpSpPr>
          <p:cNvPr id="43" name="Group 42"/>
          <p:cNvGrpSpPr/>
          <p:nvPr/>
        </p:nvGrpSpPr>
        <p:grpSpPr>
          <a:xfrm>
            <a:off x="6591686" y="1841908"/>
            <a:ext cx="2103120" cy="3935123"/>
            <a:chOff x="6627786" y="1841908"/>
            <a:chExt cx="2103120" cy="3935123"/>
          </a:xfrm>
        </p:grpSpPr>
        <p:cxnSp>
          <p:nvCxnSpPr>
            <p:cNvPr id="11" name="Straight Connector 10"/>
            <p:cNvCxnSpPr>
              <a:cxnSpLocks/>
            </p:cNvCxnSpPr>
            <p:nvPr/>
          </p:nvCxnSpPr>
          <p:spPr bwMode="gray">
            <a:xfrm>
              <a:off x="6627786" y="2211449"/>
              <a:ext cx="191864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2" name="Text Placeholder 7"/>
            <p:cNvSpPr txBox="1">
              <a:spLocks/>
            </p:cNvSpPr>
            <p:nvPr/>
          </p:nvSpPr>
          <p:spPr bwMode="gray">
            <a:xfrm>
              <a:off x="6627786" y="1841908"/>
              <a:ext cx="1920553" cy="379065"/>
            </a:xfrm>
            <a:prstGeom prst="rect">
              <a:avLst/>
            </a:prstGeom>
          </p:spPr>
          <p:txBody>
            <a:bodyPr vert="horz" lIns="0" tIns="72000" rIns="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dirty="0"/>
                <a:t>Pulse width(PLS)</a:t>
              </a:r>
            </a:p>
          </p:txBody>
        </p:sp>
        <p:sp>
          <p:nvSpPr>
            <p:cNvPr id="13" name="Text Placeholder 5"/>
            <p:cNvSpPr txBox="1">
              <a:spLocks/>
            </p:cNvSpPr>
            <p:nvPr/>
          </p:nvSpPr>
          <p:spPr bwMode="gray">
            <a:xfrm>
              <a:off x="6627786" y="3557443"/>
              <a:ext cx="2103120" cy="2219588"/>
            </a:xfrm>
            <a:prstGeom prst="rect">
              <a:avLst/>
            </a:prstGeom>
          </p:spPr>
          <p:txBody>
            <a:bodyPr lIns="0" tIns="72000" rIns="36000" bIns="72000"/>
            <a:lstStyle>
              <a:defPPr>
                <a:defRPr lang="en-US"/>
              </a:defPPr>
              <a:lvl1pPr marL="171450" indent="-171450">
                <a:spcBef>
                  <a:spcPts val="600"/>
                </a:spcBef>
                <a:buFontTx/>
                <a:buChar char="-"/>
                <a:defRPr sz="1100"/>
              </a:lvl1pPr>
              <a:lvl2pPr marL="180000" indent="-180000">
                <a:spcBef>
                  <a:spcPct val="20000"/>
                </a:spcBef>
                <a:buFont typeface="ABBvoiceOffice" panose="020D0603020503020204" pitchFamily="34" charset="0"/>
                <a:buChar char="–"/>
                <a:defRPr sz="1400"/>
              </a:lvl2pPr>
              <a:lvl3pPr marL="360000" indent="-180000">
                <a:spcBef>
                  <a:spcPct val="20000"/>
                </a:spcBef>
                <a:buFont typeface="Arial" panose="020B0604020202020204" pitchFamily="34" charset="0"/>
                <a:buChar char="•"/>
                <a:defRPr sz="1400"/>
              </a:lvl3pPr>
              <a:lvl4pPr marL="360000" indent="-180000">
                <a:spcBef>
                  <a:spcPct val="20000"/>
                </a:spcBef>
                <a:buFont typeface="Arial" panose="020B0604020202020204" pitchFamily="34" charset="0"/>
                <a:buChar char="•"/>
                <a:defRPr sz="1400"/>
              </a:lvl4pPr>
              <a:lvl5pPr marL="360000" indent="-180000">
                <a:spcBef>
                  <a:spcPct val="20000"/>
                </a:spcBef>
                <a:buFont typeface="Arial" panose="020B0604020202020204" pitchFamily="34" charset="0"/>
                <a:buChar char="•"/>
                <a:defRPr sz="1400"/>
              </a:lvl5pPr>
              <a:lvl6pPr marL="360000" indent="-180000">
                <a:spcBef>
                  <a:spcPct val="20000"/>
                </a:spcBef>
                <a:buFont typeface="Arial" panose="020B0604020202020204" pitchFamily="34" charset="0"/>
                <a:buChar char="•"/>
                <a:defRPr sz="1400"/>
              </a:lvl6pPr>
              <a:lvl7pPr marL="360000" indent="-180000">
                <a:spcBef>
                  <a:spcPct val="20000"/>
                </a:spcBef>
                <a:buFont typeface="Arial" panose="020B0604020202020204" pitchFamily="34" charset="0"/>
                <a:buChar char="•"/>
                <a:defRPr sz="1400"/>
              </a:lvl7pPr>
              <a:lvl8pPr marL="360000" indent="-180000">
                <a:spcBef>
                  <a:spcPct val="20000"/>
                </a:spcBef>
                <a:buFont typeface="Arial" panose="020B0604020202020204" pitchFamily="34" charset="0"/>
                <a:buChar char="•"/>
                <a:defRPr sz="1400"/>
              </a:lvl8pPr>
              <a:lvl9pPr marL="360000" indent="-180000">
                <a:spcBef>
                  <a:spcPct val="20000"/>
                </a:spcBef>
                <a:buFont typeface="Arial" panose="020B0604020202020204" pitchFamily="34" charset="0"/>
                <a:buChar char="•"/>
                <a:defRPr sz="1400"/>
              </a:lvl9pPr>
            </a:lstStyle>
            <a:p>
              <a:r>
                <a:rPr lang="en-US" sz="1200" dirty="0"/>
                <a:t>Pulse width (PLS) increases/decreases the signal strength (gain).</a:t>
              </a:r>
            </a:p>
            <a:p>
              <a:r>
                <a:rPr lang="en-US" sz="1200" dirty="0"/>
                <a:t>Useful for asset optimization in case of the low magnetic strength in the float.</a:t>
              </a:r>
            </a:p>
            <a:p>
              <a:r>
                <a:rPr lang="en-US" sz="1200" dirty="0"/>
                <a:t>Optimize the PLS and/or THD value in longer probes for improved performance or in application with vibration</a:t>
              </a:r>
            </a:p>
          </p:txBody>
        </p:sp>
      </p:grpSp>
      <p:grpSp>
        <p:nvGrpSpPr>
          <p:cNvPr id="44" name="Group 43"/>
          <p:cNvGrpSpPr/>
          <p:nvPr/>
        </p:nvGrpSpPr>
        <p:grpSpPr>
          <a:xfrm>
            <a:off x="9647884" y="1841908"/>
            <a:ext cx="2103120" cy="3935123"/>
            <a:chOff x="9720621" y="1841908"/>
            <a:chExt cx="2103120" cy="3935123"/>
          </a:xfrm>
        </p:grpSpPr>
        <p:cxnSp>
          <p:nvCxnSpPr>
            <p:cNvPr id="7" name="Straight Connector 6"/>
            <p:cNvCxnSpPr>
              <a:cxnSpLocks/>
            </p:cNvCxnSpPr>
            <p:nvPr/>
          </p:nvCxnSpPr>
          <p:spPr bwMode="gray">
            <a:xfrm>
              <a:off x="9720621" y="2211449"/>
              <a:ext cx="191864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8" name="Text Placeholder 7"/>
            <p:cNvSpPr txBox="1">
              <a:spLocks/>
            </p:cNvSpPr>
            <p:nvPr/>
          </p:nvSpPr>
          <p:spPr bwMode="gray">
            <a:xfrm>
              <a:off x="9720621" y="1841908"/>
              <a:ext cx="1920553" cy="379065"/>
            </a:xfrm>
            <a:prstGeom prst="rect">
              <a:avLst/>
            </a:prstGeom>
          </p:spPr>
          <p:txBody>
            <a:bodyPr vert="horz" lIns="0" tIns="72000" rIns="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dirty="0"/>
                <a:t>Signal polarity(SIG)</a:t>
              </a:r>
            </a:p>
          </p:txBody>
        </p:sp>
        <p:sp>
          <p:nvSpPr>
            <p:cNvPr id="10" name="Text Placeholder 5"/>
            <p:cNvSpPr txBox="1">
              <a:spLocks/>
            </p:cNvSpPr>
            <p:nvPr/>
          </p:nvSpPr>
          <p:spPr bwMode="gray">
            <a:xfrm>
              <a:off x="9720621" y="3557443"/>
              <a:ext cx="2103120" cy="2219588"/>
            </a:xfrm>
            <a:prstGeom prst="rect">
              <a:avLst/>
            </a:prstGeom>
          </p:spPr>
          <p:txBody>
            <a:bodyPr lIns="0" tIns="72000" rIns="36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171450" indent="-171450">
                <a:spcBef>
                  <a:spcPts val="600"/>
                </a:spcBef>
                <a:buFontTx/>
                <a:buChar char="-"/>
              </a:pPr>
              <a:r>
                <a:rPr lang="en-GB" sz="1200" dirty="0"/>
                <a:t>Inverts the signal polarity/the waveform</a:t>
              </a:r>
            </a:p>
            <a:p>
              <a:pPr marL="171450" indent="-171450">
                <a:spcBef>
                  <a:spcPts val="600"/>
                </a:spcBef>
                <a:buFontTx/>
                <a:buChar char="-"/>
              </a:pPr>
              <a:r>
                <a:rPr lang="en-GB" sz="1200" dirty="0"/>
                <a:t>Useful when floats are installed incorrectly or he magnetic field orientation is reversed</a:t>
              </a:r>
            </a:p>
            <a:p>
              <a:pPr marL="171450" indent="-171450">
                <a:spcBef>
                  <a:spcPts val="600"/>
                </a:spcBef>
                <a:buFontTx/>
                <a:buChar char="-"/>
              </a:pPr>
              <a:r>
                <a:rPr lang="en-GB" sz="1200" dirty="0"/>
                <a:t> Feature to reduce maintenance or risk of shutdown</a:t>
              </a:r>
            </a:p>
          </p:txBody>
        </p:sp>
        <p:pic>
          <p:nvPicPr>
            <p:cNvPr id="34" name="Picture 33"/>
            <p:cNvPicPr>
              <a:picLocks noChangeAspect="1"/>
            </p:cNvPicPr>
            <p:nvPr/>
          </p:nvPicPr>
          <p:blipFill>
            <a:blip r:embed="rId4"/>
            <a:stretch>
              <a:fillRect/>
            </a:stretch>
          </p:blipFill>
          <p:spPr>
            <a:xfrm>
              <a:off x="9720621" y="2387390"/>
              <a:ext cx="2103120" cy="961793"/>
            </a:xfrm>
            <a:prstGeom prst="rect">
              <a:avLst/>
            </a:prstGeom>
          </p:spPr>
        </p:pic>
      </p:grpSp>
      <p:pic>
        <p:nvPicPr>
          <p:cNvPr id="45" name="Picture 44"/>
          <p:cNvPicPr>
            <a:picLocks noChangeAspect="1"/>
          </p:cNvPicPr>
          <p:nvPr/>
        </p:nvPicPr>
        <p:blipFill>
          <a:blip r:embed="rId5"/>
          <a:stretch>
            <a:fillRect/>
          </a:stretch>
        </p:blipFill>
        <p:spPr>
          <a:xfrm>
            <a:off x="6591686" y="2384444"/>
            <a:ext cx="2103120" cy="954357"/>
          </a:xfrm>
          <a:prstGeom prst="rect">
            <a:avLst/>
          </a:prstGeom>
        </p:spPr>
      </p:pic>
    </p:spTree>
    <p:extLst>
      <p:ext uri="{BB962C8B-B14F-4D97-AF65-F5344CB8AC3E}">
        <p14:creationId xmlns:p14="http://schemas.microsoft.com/office/powerpoint/2010/main" val="422906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Introduction</a:t>
            </a:r>
          </a:p>
          <a:p>
            <a:r>
              <a:rPr lang="en-US" dirty="0"/>
              <a:t>Operating principle</a:t>
            </a:r>
          </a:p>
          <a:p>
            <a:r>
              <a:rPr lang="de-DE" dirty="0"/>
              <a:t>Features &amp; functionality</a:t>
            </a:r>
          </a:p>
          <a:p>
            <a:r>
              <a:rPr lang="de-DE" dirty="0"/>
              <a:t>Configurations</a:t>
            </a:r>
          </a:p>
          <a:p>
            <a:r>
              <a:rPr lang="de-DE" dirty="0"/>
              <a:t>Key applications</a:t>
            </a:r>
          </a:p>
          <a:p>
            <a:pPr lvl="1"/>
            <a:r>
              <a:rPr lang="de-DE" dirty="0">
                <a:solidFill>
                  <a:schemeClr val="tx1"/>
                </a:solidFill>
              </a:rPr>
              <a:t>Product portfolio</a:t>
            </a:r>
          </a:p>
          <a:p>
            <a:pPr lvl="1"/>
            <a:r>
              <a:rPr lang="de-DE" dirty="0">
                <a:solidFill>
                  <a:schemeClr val="tx1"/>
                </a:solidFill>
              </a:rPr>
              <a:t>Summary</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35460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20</a:t>
            </a:fld>
            <a:endParaRPr lang="en-US" dirty="0"/>
          </a:p>
        </p:txBody>
      </p:sp>
      <p:grpSp>
        <p:nvGrpSpPr>
          <p:cNvPr id="15" name="Group 14"/>
          <p:cNvGrpSpPr/>
          <p:nvPr/>
        </p:nvGrpSpPr>
        <p:grpSpPr>
          <a:xfrm>
            <a:off x="271803" y="2295551"/>
            <a:ext cx="1280160" cy="3657600"/>
            <a:chOff x="5560219" y="1592263"/>
            <a:chExt cx="1069975" cy="3673475"/>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006" y="1592263"/>
              <a:ext cx="6588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2632076"/>
              <a:ext cx="838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606" y="3652838"/>
              <a:ext cx="7112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644" y="4470401"/>
              <a:ext cx="6175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 name="Text Box 9"/>
            <p:cNvSpPr txBox="1">
              <a:spLocks noChangeArrowheads="1"/>
            </p:cNvSpPr>
            <p:nvPr/>
          </p:nvSpPr>
          <p:spPr bwMode="auto">
            <a:xfrm>
              <a:off x="5585619" y="2274888"/>
              <a:ext cx="1019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defPPr>
                <a:defRPr lang="de-CH"/>
              </a:defPPr>
              <a:lvl1pPr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2pPr>
              <a:lvl3pPr marL="9144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3pPr>
              <a:lvl4pPr marL="13716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4pPr>
              <a:lvl5pPr marL="18288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9pPr>
            </a:lstStyle>
            <a:p>
              <a:pPr algn="ctr" eaLnBrk="1" hangingPunct="1">
                <a:buFont typeface="Wingdings" panose="05000000000000000000" pitchFamily="2" charset="2"/>
                <a:buNone/>
              </a:pPr>
              <a:r>
                <a:rPr lang="en-GB" altLang="en-US" sz="1000"/>
                <a:t>Maintenance required</a:t>
              </a:r>
            </a:p>
          </p:txBody>
        </p:sp>
        <p:sp>
          <p:nvSpPr>
            <p:cNvPr id="31" name="Text Box 10"/>
            <p:cNvSpPr txBox="1">
              <a:spLocks noChangeArrowheads="1"/>
            </p:cNvSpPr>
            <p:nvPr/>
          </p:nvSpPr>
          <p:spPr bwMode="auto">
            <a:xfrm>
              <a:off x="5569744" y="3295651"/>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defPPr>
                <a:defRPr lang="de-CH"/>
              </a:defPPr>
              <a:lvl1pPr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2pPr>
              <a:lvl3pPr marL="9144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3pPr>
              <a:lvl4pPr marL="13716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4pPr>
              <a:lvl5pPr marL="18288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9pPr>
            </a:lstStyle>
            <a:p>
              <a:pPr algn="ctr" eaLnBrk="1" hangingPunct="1">
                <a:buFont typeface="Wingdings" panose="05000000000000000000" pitchFamily="2" charset="2"/>
                <a:buNone/>
              </a:pPr>
              <a:r>
                <a:rPr lang="en-GB" altLang="en-US" sz="1000" dirty="0"/>
                <a:t>Out of specification</a:t>
              </a:r>
            </a:p>
          </p:txBody>
        </p:sp>
        <p:sp>
          <p:nvSpPr>
            <p:cNvPr id="32" name="Text Box 11"/>
            <p:cNvSpPr txBox="1">
              <a:spLocks noChangeArrowheads="1"/>
            </p:cNvSpPr>
            <p:nvPr/>
          </p:nvSpPr>
          <p:spPr bwMode="auto">
            <a:xfrm>
              <a:off x="5560219" y="4265613"/>
              <a:ext cx="1069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defPPr>
                <a:defRPr lang="de-CH"/>
              </a:defPPr>
              <a:lvl1pPr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2pPr>
              <a:lvl3pPr marL="9144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3pPr>
              <a:lvl4pPr marL="13716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4pPr>
              <a:lvl5pPr marL="18288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9pPr>
            </a:lstStyle>
            <a:p>
              <a:pPr algn="ctr" eaLnBrk="1" hangingPunct="1">
                <a:buFont typeface="Wingdings" panose="05000000000000000000" pitchFamily="2" charset="2"/>
                <a:buNone/>
              </a:pPr>
              <a:r>
                <a:rPr lang="en-GB" altLang="en-US" sz="1000"/>
                <a:t>Check function</a:t>
              </a:r>
            </a:p>
          </p:txBody>
        </p:sp>
        <p:sp>
          <p:nvSpPr>
            <p:cNvPr id="33" name="Text Box 12"/>
            <p:cNvSpPr txBox="1">
              <a:spLocks noChangeArrowheads="1"/>
            </p:cNvSpPr>
            <p:nvPr/>
          </p:nvSpPr>
          <p:spPr bwMode="auto">
            <a:xfrm>
              <a:off x="5560219" y="5113338"/>
              <a:ext cx="1069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defPPr>
                <a:defRPr lang="de-CH"/>
              </a:defPPr>
              <a:lvl1pPr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2pPr>
              <a:lvl3pPr marL="9144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3pPr>
              <a:lvl4pPr marL="13716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4pPr>
              <a:lvl5pPr marL="1828800" algn="l" rtl="0" fontAlgn="base">
                <a:spcBef>
                  <a:spcPct val="50000"/>
                </a:spcBef>
                <a:spcAft>
                  <a:spcPct val="0"/>
                </a:spcAft>
                <a:buClr>
                  <a:schemeClr val="tx2"/>
                </a:buClr>
                <a:buSzPct val="70000"/>
                <a:buFont typeface="Wingdings" panose="05000000000000000000" pitchFamily="2" charset="2"/>
                <a:buChar char="§"/>
                <a:defRPr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Arial" panose="020B0604020202020204" pitchFamily="34" charset="0"/>
                </a:defRPr>
              </a:lvl9pPr>
            </a:lstStyle>
            <a:p>
              <a:pPr algn="ctr" eaLnBrk="1" hangingPunct="1">
                <a:buFont typeface="Wingdings" panose="05000000000000000000" pitchFamily="2" charset="2"/>
                <a:buNone/>
              </a:pPr>
              <a:r>
                <a:rPr lang="en-GB" altLang="en-US" sz="1000"/>
                <a:t>Failure</a:t>
              </a:r>
            </a:p>
          </p:txBody>
        </p:sp>
      </p:grpSp>
      <p:sp>
        <p:nvSpPr>
          <p:cNvPr id="16" name="Rectangle 15"/>
          <p:cNvSpPr/>
          <p:nvPr/>
        </p:nvSpPr>
        <p:spPr>
          <a:xfrm>
            <a:off x="1971074" y="2205288"/>
            <a:ext cx="4114049" cy="3754874"/>
          </a:xfrm>
          <a:prstGeom prst="rect">
            <a:avLst/>
          </a:prstGeom>
        </p:spPr>
        <p:txBody>
          <a:bodyPr wrap="square">
            <a:spAutoFit/>
          </a:bodyPr>
          <a:lstStyle/>
          <a:p>
            <a:r>
              <a:rPr lang="en-US" altLang="en-US" sz="1400" b="1" dirty="0">
                <a:solidFill>
                  <a:srgbClr val="D90000"/>
                </a:solidFill>
              </a:rPr>
              <a:t>Sensor </a:t>
            </a:r>
          </a:p>
          <a:p>
            <a:pPr marL="285750" indent="-285750">
              <a:buFontTx/>
              <a:buChar char="-"/>
            </a:pPr>
            <a:r>
              <a:rPr lang="en-US" altLang="en-US" sz="1400" dirty="0"/>
              <a:t>Level Sensor Failure</a:t>
            </a:r>
          </a:p>
          <a:p>
            <a:pPr marL="285750" indent="-285750">
              <a:buFontTx/>
              <a:buChar char="-"/>
            </a:pPr>
            <a:r>
              <a:rPr lang="en-US" altLang="en-US" sz="1400" dirty="0"/>
              <a:t>Sensor Board Fault</a:t>
            </a:r>
          </a:p>
          <a:p>
            <a:pPr marL="285750" indent="-285750">
              <a:buFontTx/>
              <a:buChar char="-"/>
            </a:pPr>
            <a:r>
              <a:rPr lang="en-US" altLang="en-US" sz="1400" dirty="0"/>
              <a:t>Sensor Communication Failure</a:t>
            </a:r>
          </a:p>
          <a:p>
            <a:pPr marL="285750" indent="-285750">
              <a:buFontTx/>
              <a:buChar char="-"/>
            </a:pPr>
            <a:r>
              <a:rPr lang="en-US" altLang="en-US" sz="1400" dirty="0"/>
              <a:t>Temperature sensor failure</a:t>
            </a:r>
          </a:p>
          <a:p>
            <a:pPr marL="285750" indent="-285750">
              <a:buFontTx/>
              <a:buChar char="-"/>
            </a:pPr>
            <a:endParaRPr lang="en-US" altLang="en-US" sz="1400" dirty="0"/>
          </a:p>
          <a:p>
            <a:r>
              <a:rPr lang="en-US" altLang="en-US" sz="1400" b="1" dirty="0">
                <a:solidFill>
                  <a:srgbClr val="D90000"/>
                </a:solidFill>
              </a:rPr>
              <a:t>Electronics</a:t>
            </a:r>
          </a:p>
          <a:p>
            <a:pPr marL="285750" indent="-285750">
              <a:buFontTx/>
              <a:buChar char="-"/>
            </a:pPr>
            <a:r>
              <a:rPr lang="en-US" altLang="en-US" sz="1400" dirty="0"/>
              <a:t>Electronics Memory Failure</a:t>
            </a:r>
          </a:p>
          <a:p>
            <a:pPr marL="285750" indent="-285750">
              <a:buFontTx/>
              <a:buChar char="-"/>
            </a:pPr>
            <a:r>
              <a:rPr lang="en-US" altLang="en-US" sz="1400" dirty="0"/>
              <a:t>Electronics Insufficient Input Voltage </a:t>
            </a:r>
          </a:p>
          <a:p>
            <a:pPr marL="285750" indent="-285750">
              <a:buFontTx/>
              <a:buChar char="-"/>
            </a:pPr>
            <a:endParaRPr lang="en-US" altLang="en-US" sz="1400" dirty="0"/>
          </a:p>
          <a:p>
            <a:r>
              <a:rPr lang="en-US" altLang="en-US" sz="1400" b="1" dirty="0">
                <a:solidFill>
                  <a:srgbClr val="D90000"/>
                </a:solidFill>
              </a:rPr>
              <a:t>Operating and process conditions</a:t>
            </a:r>
          </a:p>
          <a:p>
            <a:pPr marL="285750" indent="-285750">
              <a:buFontTx/>
              <a:buChar char="-"/>
            </a:pPr>
            <a:r>
              <a:rPr lang="en-US" altLang="en-US" sz="1400" dirty="0"/>
              <a:t>Level Sensor  Out of Limits </a:t>
            </a:r>
          </a:p>
          <a:p>
            <a:pPr marL="285750" indent="-285750">
              <a:buFontTx/>
              <a:buChar char="-"/>
            </a:pPr>
            <a:r>
              <a:rPr lang="en-US" altLang="en-US" sz="1400" dirty="0"/>
              <a:t>Temperature Sensor Out of Limits</a:t>
            </a:r>
          </a:p>
          <a:p>
            <a:pPr marL="285750" indent="-285750">
              <a:buFontTx/>
              <a:buChar char="-"/>
            </a:pPr>
            <a:endParaRPr lang="en-US" altLang="en-US" sz="1400" dirty="0"/>
          </a:p>
          <a:p>
            <a:r>
              <a:rPr lang="en-US" altLang="en-US" sz="1400" b="1" dirty="0">
                <a:solidFill>
                  <a:srgbClr val="D90000"/>
                </a:solidFill>
              </a:rPr>
              <a:t>Installation and start up</a:t>
            </a:r>
          </a:p>
          <a:p>
            <a:pPr marL="285750" indent="-285750">
              <a:buFontTx/>
              <a:buChar char="-"/>
            </a:pPr>
            <a:r>
              <a:rPr lang="en-US" altLang="en-US" sz="1400" dirty="0"/>
              <a:t>Data Simulation Warning</a:t>
            </a:r>
          </a:p>
          <a:p>
            <a:pPr marL="285750" indent="-285750">
              <a:buFontTx/>
              <a:buChar char="-"/>
            </a:pPr>
            <a:r>
              <a:rPr lang="en-US" altLang="en-US" sz="1400" dirty="0"/>
              <a:t>Sensor Configuration Warning</a:t>
            </a:r>
          </a:p>
        </p:txBody>
      </p:sp>
      <p:sp>
        <p:nvSpPr>
          <p:cNvPr id="34" name="Text Placeholder 7"/>
          <p:cNvSpPr txBox="1">
            <a:spLocks/>
          </p:cNvSpPr>
          <p:nvPr/>
        </p:nvSpPr>
        <p:spPr bwMode="gray">
          <a:xfrm>
            <a:off x="279400" y="1812322"/>
            <a:ext cx="4705831"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 Diagnostics  per NE 107 include:</a:t>
            </a:r>
          </a:p>
        </p:txBody>
      </p:sp>
      <p:cxnSp>
        <p:nvCxnSpPr>
          <p:cNvPr id="35" name="Straight Connector 34"/>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7" name="Straight Connector 36"/>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25" name="Title 2"/>
          <p:cNvSpPr>
            <a:spLocks noGrp="1"/>
          </p:cNvSpPr>
          <p:nvPr>
            <p:ph type="title"/>
          </p:nvPr>
        </p:nvSpPr>
        <p:spPr>
          <a:xfrm>
            <a:off x="257845" y="637075"/>
            <a:ext cx="11648389" cy="410899"/>
          </a:xfrm>
        </p:spPr>
        <p:txBody>
          <a:bodyPr/>
          <a:lstStyle/>
          <a:p>
            <a:r>
              <a:rPr lang="en-US" dirty="0"/>
              <a:t>LMT Series magnetostrictive transmitters</a:t>
            </a:r>
          </a:p>
        </p:txBody>
      </p:sp>
      <p:sp>
        <p:nvSpPr>
          <p:cNvPr id="23" name="Text Placeholder 7"/>
          <p:cNvSpPr txBox="1">
            <a:spLocks/>
          </p:cNvSpPr>
          <p:nvPr/>
        </p:nvSpPr>
        <p:spPr bwMode="gray">
          <a:xfrm>
            <a:off x="6235315" y="3353154"/>
            <a:ext cx="2760289" cy="611920"/>
          </a:xfrm>
          <a:prstGeom prst="rect">
            <a:avLst/>
          </a:prstGeom>
        </p:spPr>
        <p:txBody>
          <a:bodyPr vert="horz" lIns="71991" tIns="71991" rIns="71991" bIns="71991"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r>
              <a:rPr lang="en-US" dirty="0"/>
              <a:t>Diagnostics</a:t>
            </a:r>
          </a:p>
          <a:p>
            <a:pPr lvl="1"/>
            <a:r>
              <a:rPr lang="en-US" dirty="0"/>
              <a:t>NAMUR compliant</a:t>
            </a:r>
          </a:p>
        </p:txBody>
      </p:sp>
      <p:sp>
        <p:nvSpPr>
          <p:cNvPr id="38" name="Text Placeholder 7"/>
          <p:cNvSpPr txBox="1">
            <a:spLocks/>
          </p:cNvSpPr>
          <p:nvPr/>
        </p:nvSpPr>
        <p:spPr bwMode="gray">
          <a:xfrm>
            <a:off x="9144513" y="3353154"/>
            <a:ext cx="2760289" cy="611920"/>
          </a:xfrm>
          <a:prstGeom prst="rect">
            <a:avLst/>
          </a:prstGeom>
        </p:spPr>
        <p:txBody>
          <a:bodyPr vert="horz" lIns="71991" tIns="71991" rIns="71991" bIns="71991"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r>
              <a:rPr lang="en-US" dirty="0"/>
              <a:t>Built-in waveform</a:t>
            </a:r>
          </a:p>
          <a:p>
            <a:pPr lvl="1"/>
            <a:r>
              <a:rPr lang="en-US" dirty="0"/>
              <a:t>Best asset optimization</a:t>
            </a:r>
          </a:p>
        </p:txBody>
      </p:sp>
      <p:sp>
        <p:nvSpPr>
          <p:cNvPr id="39" name="Text Placeholder 7"/>
          <p:cNvSpPr txBox="1">
            <a:spLocks/>
          </p:cNvSpPr>
          <p:nvPr/>
        </p:nvSpPr>
        <p:spPr bwMode="gray">
          <a:xfrm>
            <a:off x="6235315" y="5301195"/>
            <a:ext cx="2760289" cy="611920"/>
          </a:xfrm>
          <a:prstGeom prst="rect">
            <a:avLst/>
          </a:prstGeom>
        </p:spPr>
        <p:txBody>
          <a:bodyPr vert="horz" lIns="71991" tIns="71991" rIns="71991" bIns="71991"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r>
              <a:rPr lang="en-US" dirty="0"/>
              <a:t>Modular design</a:t>
            </a:r>
          </a:p>
          <a:p>
            <a:pPr lvl="1"/>
            <a:r>
              <a:rPr lang="en-US" dirty="0"/>
              <a:t>Rotatable head and display</a:t>
            </a:r>
          </a:p>
        </p:txBody>
      </p:sp>
      <p:sp>
        <p:nvSpPr>
          <p:cNvPr id="40" name="Text Placeholder 7"/>
          <p:cNvSpPr txBox="1">
            <a:spLocks/>
          </p:cNvSpPr>
          <p:nvPr/>
        </p:nvSpPr>
        <p:spPr bwMode="gray">
          <a:xfrm>
            <a:off x="9144513" y="5301195"/>
            <a:ext cx="2760289" cy="611920"/>
          </a:xfrm>
          <a:prstGeom prst="rect">
            <a:avLst/>
          </a:prstGeom>
        </p:spPr>
        <p:txBody>
          <a:bodyPr vert="horz" lIns="71991" tIns="71991" rIns="71991" bIns="71991"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r>
              <a:rPr lang="en-US" dirty="0"/>
              <a:t>User experience</a:t>
            </a:r>
          </a:p>
          <a:p>
            <a:pPr lvl="1"/>
            <a:r>
              <a:rPr lang="en-US" dirty="0"/>
              <a:t>Common platform</a:t>
            </a:r>
          </a:p>
        </p:txBody>
      </p:sp>
      <p:pic>
        <p:nvPicPr>
          <p:cNvPr id="41" name="Picture 40"/>
          <p:cNvPicPr>
            <a:picLocks noChangeAspect="1"/>
          </p:cNvPicPr>
          <p:nvPr/>
        </p:nvPicPr>
        <p:blipFill>
          <a:blip r:embed="rId6"/>
          <a:stretch>
            <a:fillRect/>
          </a:stretch>
        </p:blipFill>
        <p:spPr>
          <a:xfrm>
            <a:off x="6659864" y="2336602"/>
            <a:ext cx="1919990" cy="1016271"/>
          </a:xfrm>
          <a:prstGeom prst="rect">
            <a:avLst/>
          </a:prstGeom>
        </p:spPr>
      </p:pic>
      <p:pic>
        <p:nvPicPr>
          <p:cNvPr id="42" name="Picture 41"/>
          <p:cNvPicPr>
            <a:picLocks noChangeAspect="1"/>
          </p:cNvPicPr>
          <p:nvPr/>
        </p:nvPicPr>
        <p:blipFill>
          <a:blip r:embed="rId7"/>
          <a:stretch>
            <a:fillRect/>
          </a:stretch>
        </p:blipFill>
        <p:spPr>
          <a:xfrm>
            <a:off x="9815024" y="2347315"/>
            <a:ext cx="1419266" cy="1014852"/>
          </a:xfrm>
          <a:prstGeom prst="rect">
            <a:avLst/>
          </a:prstGeom>
        </p:spPr>
      </p:pic>
      <p:grpSp>
        <p:nvGrpSpPr>
          <p:cNvPr id="43" name="Group 22"/>
          <p:cNvGrpSpPr>
            <a:grpSpLocks noChangeAspect="1"/>
          </p:cNvGrpSpPr>
          <p:nvPr/>
        </p:nvGrpSpPr>
        <p:grpSpPr bwMode="auto">
          <a:xfrm>
            <a:off x="9907962" y="4284643"/>
            <a:ext cx="1233390" cy="1014852"/>
            <a:chOff x="337" y="2377"/>
            <a:chExt cx="1021" cy="858"/>
          </a:xfrm>
        </p:grpSpPr>
        <p:pic>
          <p:nvPicPr>
            <p:cNvPr id="44"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7" y="2377"/>
              <a:ext cx="1021" cy="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 y="2946"/>
              <a:ext cx="88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5"/>
          <p:cNvPicPr>
            <a:picLocks noChangeAspect="1"/>
          </p:cNvPicPr>
          <p:nvPr/>
        </p:nvPicPr>
        <p:blipFill>
          <a:blip r:embed="rId10"/>
          <a:stretch>
            <a:fillRect/>
          </a:stretch>
        </p:blipFill>
        <p:spPr>
          <a:xfrm>
            <a:off x="6928656" y="3983829"/>
            <a:ext cx="1371600" cy="1371600"/>
          </a:xfrm>
          <a:prstGeom prst="rect">
            <a:avLst/>
          </a:prstGeom>
        </p:spPr>
      </p:pic>
    </p:spTree>
    <p:extLst>
      <p:ext uri="{BB962C8B-B14F-4D97-AF65-F5344CB8AC3E}">
        <p14:creationId xmlns:p14="http://schemas.microsoft.com/office/powerpoint/2010/main" val="397908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21</a:t>
            </a:fld>
            <a:endParaRPr lang="en-US" dirty="0"/>
          </a:p>
        </p:txBody>
      </p:sp>
      <p:sp>
        <p:nvSpPr>
          <p:cNvPr id="10" name="Text Placeholder 5"/>
          <p:cNvSpPr txBox="1">
            <a:spLocks/>
          </p:cNvSpPr>
          <p:nvPr/>
        </p:nvSpPr>
        <p:spPr bwMode="gray">
          <a:xfrm>
            <a:off x="5354053" y="2348443"/>
            <a:ext cx="4604140" cy="3564927"/>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spcBef>
                <a:spcPts val="600"/>
              </a:spcBef>
            </a:pPr>
            <a:r>
              <a:rPr lang="en-US" dirty="0"/>
              <a:t>Common Look and feel throughout ABB level and other instrumentation products</a:t>
            </a:r>
          </a:p>
          <a:p>
            <a:pPr lvl="2">
              <a:spcBef>
                <a:spcPts val="600"/>
              </a:spcBef>
            </a:pPr>
            <a:r>
              <a:rPr lang="en-US" dirty="0"/>
              <a:t>Level –Ultrasonic, Laser</a:t>
            </a:r>
          </a:p>
          <a:p>
            <a:pPr lvl="2">
              <a:spcBef>
                <a:spcPts val="600"/>
              </a:spcBef>
            </a:pPr>
            <a:r>
              <a:rPr lang="en-US" dirty="0"/>
              <a:t>Flow</a:t>
            </a:r>
          </a:p>
          <a:p>
            <a:pPr lvl="2">
              <a:spcBef>
                <a:spcPts val="600"/>
              </a:spcBef>
            </a:pPr>
            <a:r>
              <a:rPr lang="de-DE" dirty="0"/>
              <a:t>Pressure</a:t>
            </a:r>
          </a:p>
          <a:p>
            <a:pPr lvl="2">
              <a:spcBef>
                <a:spcPts val="600"/>
              </a:spcBef>
            </a:pPr>
            <a:r>
              <a:rPr lang="de-DE" dirty="0"/>
              <a:t>Temperature</a:t>
            </a:r>
          </a:p>
          <a:p>
            <a:pPr lvl="2">
              <a:spcBef>
                <a:spcPts val="600"/>
              </a:spcBef>
            </a:pPr>
            <a:r>
              <a:rPr lang="de-DE" dirty="0"/>
              <a:t>Positioner</a:t>
            </a:r>
          </a:p>
          <a:p>
            <a:pPr lvl="2">
              <a:spcBef>
                <a:spcPts val="600"/>
              </a:spcBef>
            </a:pPr>
            <a:r>
              <a:rPr lang="de-DE" dirty="0"/>
              <a:t>Analytics</a:t>
            </a:r>
          </a:p>
          <a:p>
            <a:pPr lvl="2">
              <a:spcBef>
                <a:spcPts val="600"/>
              </a:spcBef>
            </a:pPr>
            <a:r>
              <a:rPr lang="de-DE" dirty="0"/>
              <a:t>Recorders and Controllers</a:t>
            </a:r>
          </a:p>
        </p:txBody>
      </p:sp>
      <p:cxnSp>
        <p:nvCxnSpPr>
          <p:cNvPr id="11" name="Straight Connector 10"/>
          <p:cNvCxnSpPr/>
          <p:nvPr/>
        </p:nvCxnSpPr>
        <p:spPr bwMode="gray">
          <a:xfrm>
            <a:off x="279400" y="2186113"/>
            <a:ext cx="1162615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txBox="1">
            <a:spLocks/>
          </p:cNvSpPr>
          <p:nvPr/>
        </p:nvSpPr>
        <p:spPr bwMode="gray">
          <a:xfrm>
            <a:off x="279400" y="1816571"/>
            <a:ext cx="1162800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ABB common look and feel - within all ABB instrumentation products</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1395" y="4145078"/>
            <a:ext cx="703701" cy="703701"/>
          </a:xfrm>
          <a:prstGeom prst="rect">
            <a:avLst/>
          </a:prstGeom>
        </p:spPr>
      </p:pic>
      <p:pic>
        <p:nvPicPr>
          <p:cNvPr id="13" name="Picture 3" descr="TTF3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6347" y="4311568"/>
            <a:ext cx="336991" cy="33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TTF350"/>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18248" y="2678340"/>
            <a:ext cx="437354" cy="2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261_Display_7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837" y="3586641"/>
            <a:ext cx="268450" cy="33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364_pressure_transmitter_72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9635" y="3559283"/>
            <a:ext cx="376973" cy="36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npo00003e"/>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9888" y="4284596"/>
            <a:ext cx="274977" cy="3631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6" descr="Process_HygienicMaster FET321_"/>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2252" y="3448545"/>
            <a:ext cx="359837" cy="46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8723" y="2400701"/>
            <a:ext cx="500822" cy="980874"/>
          </a:xfrm>
          <a:prstGeom prst="rect">
            <a:avLst/>
          </a:prstGeom>
        </p:spPr>
      </p:pic>
      <p:pic>
        <p:nvPicPr>
          <p:cNvPr id="21" name="Picture 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65933" y="3395619"/>
            <a:ext cx="778908" cy="692060"/>
          </a:xfrm>
          <a:prstGeom prst="rect">
            <a:avLst/>
          </a:prstGeom>
        </p:spPr>
      </p:pic>
      <p:pic>
        <p:nvPicPr>
          <p:cNvPr id="22" name="Picture 27" descr="ProcessMaster FEP311"/>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5499" y="3402990"/>
            <a:ext cx="402267" cy="57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07552" y="2535975"/>
            <a:ext cx="295722" cy="586608"/>
          </a:xfrm>
          <a:prstGeom prst="rect">
            <a:avLst/>
          </a:prstGeom>
        </p:spPr>
      </p:pic>
      <p:grpSp>
        <p:nvGrpSpPr>
          <p:cNvPr id="24" name="Group 6"/>
          <p:cNvGrpSpPr>
            <a:grpSpLocks/>
          </p:cNvGrpSpPr>
          <p:nvPr/>
        </p:nvGrpSpPr>
        <p:grpSpPr bwMode="auto">
          <a:xfrm>
            <a:off x="2296514" y="2508930"/>
            <a:ext cx="531315" cy="495714"/>
            <a:chOff x="521" y="1003"/>
            <a:chExt cx="1032" cy="991"/>
          </a:xfrm>
        </p:grpSpPr>
        <p:pic>
          <p:nvPicPr>
            <p:cNvPr id="25" name="Picture 7" descr="ProcessMaster FEP311_"/>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 y="1003"/>
              <a:ext cx="1032"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noChangeArrowheads="1"/>
            </p:cNvPicPr>
            <p:nvPr/>
          </p:nvPicPr>
          <p:blipFill>
            <a:blip r:embed="rId14" cstate="screen">
              <a:clrChange>
                <a:clrFrom>
                  <a:srgbClr val="FEFEFE"/>
                </a:clrFrom>
                <a:clrTo>
                  <a:srgbClr val="FEFEFE">
                    <a:alpha val="0"/>
                  </a:srgbClr>
                </a:clrTo>
              </a:clrChange>
              <a:extLst>
                <a:ext uri="{28A0092B-C50C-407E-A947-70E740481C1C}">
                  <a14:useLocalDpi xmlns:a14="http://schemas.microsoft.com/office/drawing/2010/main"/>
                </a:ext>
              </a:extLst>
            </a:blip>
            <a:srcRect r="-485" b="-537"/>
            <a:stretch>
              <a:fillRect/>
            </a:stretch>
          </p:blipFill>
          <p:spPr bwMode="auto">
            <a:xfrm rot="-2258914">
              <a:off x="567" y="1724"/>
              <a:ext cx="308" cy="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5" cstate="screen">
              <a:lum bright="-18000"/>
              <a:extLst>
                <a:ext uri="{28A0092B-C50C-407E-A947-70E740481C1C}">
                  <a14:useLocalDpi xmlns:a14="http://schemas.microsoft.com/office/drawing/2010/main"/>
                </a:ext>
              </a:extLst>
            </a:blip>
            <a:srcRect/>
            <a:stretch>
              <a:fillRect/>
            </a:stretch>
          </p:blipFill>
          <p:spPr bwMode="auto">
            <a:xfrm>
              <a:off x="758" y="1413"/>
              <a:ext cx="373"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5" descr="Ex-Zeichen_Farbe_rgb"/>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03858" y="2473953"/>
            <a:ext cx="147689" cy="12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2"/>
          <p:cNvGrpSpPr>
            <a:grpSpLocks noChangeAspect="1"/>
          </p:cNvGrpSpPr>
          <p:nvPr/>
        </p:nvGrpSpPr>
        <p:grpSpPr bwMode="auto">
          <a:xfrm>
            <a:off x="2939868" y="4307763"/>
            <a:ext cx="594869" cy="489467"/>
            <a:chOff x="337" y="2377"/>
            <a:chExt cx="1021" cy="858"/>
          </a:xfrm>
        </p:grpSpPr>
        <p:pic>
          <p:nvPicPr>
            <p:cNvPr id="30" name="Picture 7"/>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7" y="2377"/>
              <a:ext cx="1021" cy="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 y="2946"/>
              <a:ext cx="88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3050049" y="2343801"/>
            <a:ext cx="595798" cy="915317"/>
            <a:chOff x="471391" y="1324127"/>
            <a:chExt cx="3468596" cy="5376819"/>
          </a:xfrm>
        </p:grpSpPr>
        <p:grpSp>
          <p:nvGrpSpPr>
            <p:cNvPr id="34" name="Group 33"/>
            <p:cNvGrpSpPr/>
            <p:nvPr/>
          </p:nvGrpSpPr>
          <p:grpSpPr>
            <a:xfrm>
              <a:off x="471391" y="1324127"/>
              <a:ext cx="3468596" cy="5376819"/>
              <a:chOff x="471391" y="1324127"/>
              <a:chExt cx="3468596" cy="5376819"/>
            </a:xfrm>
          </p:grpSpPr>
          <p:pic>
            <p:nvPicPr>
              <p:cNvPr id="36" name="Picture 2" descr="C:\Users\DEU216470\AppData\Local\Microsoft\Windows\Temporary Internet Files\Content.IE5\K3Q0H26L\FMT500-IG_presentation.jp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471391" y="1351400"/>
                <a:ext cx="3468596" cy="5349546"/>
              </a:xfrm>
              <a:prstGeom prst="round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671278" y="1324127"/>
                <a:ext cx="1365219" cy="155708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Rectangle 28"/>
            <p:cNvSpPr/>
            <p:nvPr/>
          </p:nvSpPr>
          <p:spPr bwMode="auto">
            <a:xfrm>
              <a:off x="3036497" y="1509623"/>
              <a:ext cx="526212" cy="966158"/>
            </a:xfrm>
            <a:prstGeom prst="roundRect">
              <a:avLst/>
            </a:prstGeom>
            <a:solidFill>
              <a:schemeClr val="bg1"/>
            </a:solidFill>
            <a:ln w="9525">
              <a:solidFill>
                <a:schemeClr val="bg1"/>
              </a:solidFill>
              <a:miter lim="800000"/>
              <a:headEnd/>
              <a:tailEnd/>
            </a:ln>
          </p:spPr>
          <p:txBody>
            <a:bodyPr wrap="none" lIns="90000" tIns="46800" rIns="90000" bIns="46800" rtlCol="0" anchor="ctr"/>
            <a:lstStyle/>
            <a:p>
              <a:pPr algn="ctr"/>
              <a:endParaRPr lang="de-DE" sz="1050" dirty="0">
                <a:solidFill>
                  <a:schemeClr val="bg1"/>
                </a:solidFill>
              </a:endParaRPr>
            </a:p>
          </p:txBody>
        </p:sp>
      </p:grpSp>
      <p:sp>
        <p:nvSpPr>
          <p:cNvPr id="38"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Features &amp; functionality</a:t>
            </a:r>
          </a:p>
        </p:txBody>
      </p:sp>
      <p:sp>
        <p:nvSpPr>
          <p:cNvPr id="39" name="Title 2"/>
          <p:cNvSpPr>
            <a:spLocks noGrp="1"/>
          </p:cNvSpPr>
          <p:nvPr>
            <p:ph type="title"/>
          </p:nvPr>
        </p:nvSpPr>
        <p:spPr>
          <a:xfrm>
            <a:off x="257845" y="637075"/>
            <a:ext cx="11648389" cy="410899"/>
          </a:xfrm>
        </p:spPr>
        <p:txBody>
          <a:bodyPr/>
          <a:lstStyle/>
          <a:p>
            <a:r>
              <a:rPr lang="en-US" dirty="0"/>
              <a:t>LMT Series magnetostrictive transmitters</a:t>
            </a:r>
          </a:p>
        </p:txBody>
      </p:sp>
    </p:spTree>
    <p:extLst>
      <p:ext uri="{BB962C8B-B14F-4D97-AF65-F5344CB8AC3E}">
        <p14:creationId xmlns:p14="http://schemas.microsoft.com/office/powerpoint/2010/main" val="9667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a:xfrm>
            <a:off x="2440941" y="6244950"/>
            <a:ext cx="8599905" cy="590550"/>
          </a:xfrm>
        </p:spPr>
        <p:txBody>
          <a:bodyPr/>
          <a:lstStyle/>
          <a:p>
            <a:pPr lvl="0"/>
            <a:r>
              <a:rPr lang="en-US" dirty="0">
                <a:solidFill>
                  <a:srgbClr val="000000">
                    <a:tint val="75000"/>
                  </a:srgbClr>
                </a:solidFill>
              </a:rPr>
              <a:t>AMS and DeltaV are marks of Emerson/respective owners.</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22</a:t>
            </a:fld>
            <a:endParaRPr lang="en-US" dirty="0"/>
          </a:p>
        </p:txBody>
      </p:sp>
      <p:sp>
        <p:nvSpPr>
          <p:cNvPr id="10" name="Text Placeholder 5"/>
          <p:cNvSpPr txBox="1">
            <a:spLocks/>
          </p:cNvSpPr>
          <p:nvPr/>
        </p:nvSpPr>
        <p:spPr bwMode="gray">
          <a:xfrm>
            <a:off x="277494" y="4165845"/>
            <a:ext cx="2651760" cy="1747525"/>
          </a:xfrm>
          <a:prstGeom prst="rect">
            <a:avLst/>
          </a:prstGeom>
        </p:spPr>
        <p:txBody>
          <a:bodyPr lIns="72000" tIns="72000" rIns="72000" bIns="72000"/>
          <a:lstStyle>
            <a:defPPr>
              <a:defRPr lang="en-US"/>
            </a:defPPr>
            <a:lvl1pPr indent="0">
              <a:spcBef>
                <a:spcPts val="600"/>
              </a:spcBef>
              <a:buFont typeface="Arial" panose="020B0604020202020204" pitchFamily="34" charset="0"/>
              <a:buNone/>
              <a:defRPr sz="1400"/>
            </a:lvl1pPr>
            <a:lvl2pPr marL="180000" lvl="1" indent="-180000">
              <a:spcBef>
                <a:spcPts val="600"/>
              </a:spcBef>
              <a:buFont typeface="ABBvoiceOffice" panose="020D0603020503020204" pitchFamily="34" charset="0"/>
              <a:buChar char="–"/>
              <a:defRPr sz="1400"/>
            </a:lvl2pPr>
            <a:lvl3pPr marL="360000" lvl="2" indent="-180000">
              <a:spcBef>
                <a:spcPts val="600"/>
              </a:spcBef>
              <a:buFont typeface="Arial" panose="020B0604020202020204" pitchFamily="34" charset="0"/>
              <a:buChar char="•"/>
              <a:defRPr sz="1400"/>
            </a:lvl3pPr>
            <a:lvl4pPr marL="360000" lvl="3" indent="-180000">
              <a:spcBef>
                <a:spcPts val="600"/>
              </a:spcBef>
              <a:buFont typeface="Arial" panose="020B0604020202020204" pitchFamily="34" charset="0"/>
              <a:buChar char="•"/>
              <a:defRPr sz="1400"/>
            </a:lvl4pPr>
            <a:lvl5pPr marL="360000" lvl="4" indent="-180000">
              <a:spcBef>
                <a:spcPts val="600"/>
              </a:spcBef>
              <a:buFont typeface="Arial" panose="020B0604020202020204" pitchFamily="34" charset="0"/>
              <a:buChar char="•"/>
              <a:defRPr sz="1400"/>
            </a:lvl5pPr>
            <a:lvl6pPr marL="360000" indent="-180000">
              <a:spcBef>
                <a:spcPct val="20000"/>
              </a:spcBef>
              <a:buFont typeface="Arial" panose="020B0604020202020204" pitchFamily="34" charset="0"/>
              <a:buChar char="•"/>
              <a:defRPr sz="1400"/>
            </a:lvl6pPr>
            <a:lvl7pPr marL="360000" indent="-180000">
              <a:spcBef>
                <a:spcPct val="20000"/>
              </a:spcBef>
              <a:buFont typeface="Arial" panose="020B0604020202020204" pitchFamily="34" charset="0"/>
              <a:buChar char="•"/>
              <a:defRPr sz="1400"/>
            </a:lvl7pPr>
            <a:lvl8pPr marL="360000" indent="-180000">
              <a:spcBef>
                <a:spcPct val="20000"/>
              </a:spcBef>
              <a:buFont typeface="Arial" panose="020B0604020202020204" pitchFamily="34" charset="0"/>
              <a:buChar char="•"/>
              <a:defRPr sz="1400"/>
            </a:lvl8pPr>
            <a:lvl9pPr marL="360000" indent="-180000">
              <a:spcBef>
                <a:spcPct val="20000"/>
              </a:spcBef>
              <a:buFont typeface="Arial" panose="020B0604020202020204" pitchFamily="34" charset="0"/>
              <a:buChar char="•"/>
              <a:defRPr sz="1400"/>
            </a:lvl9pPr>
          </a:lstStyle>
          <a:p>
            <a:r>
              <a:rPr lang="en-US" altLang="en-US" sz="1200" dirty="0"/>
              <a:t>First magnetostrictive transmitter with TTG (Through The Glass) technology.</a:t>
            </a:r>
            <a:endParaRPr lang="de-DE" altLang="en-US" sz="1200" dirty="0"/>
          </a:p>
          <a:p>
            <a:r>
              <a:rPr lang="en-US" altLang="en-US" sz="1200" dirty="0"/>
              <a:t>- Graphic display with four key operation</a:t>
            </a:r>
          </a:p>
          <a:p>
            <a:r>
              <a:rPr lang="en-US" altLang="en-US" sz="1200" dirty="0"/>
              <a:t>- Configuration in hazardous areas without powering off the transmitter</a:t>
            </a:r>
          </a:p>
        </p:txBody>
      </p:sp>
      <p:cxnSp>
        <p:nvCxnSpPr>
          <p:cNvPr id="11" name="Straight Connector 10"/>
          <p:cNvCxnSpPr/>
          <p:nvPr/>
        </p:nvCxnSpPr>
        <p:spPr bwMode="gray">
          <a:xfrm>
            <a:off x="279400" y="2186113"/>
            <a:ext cx="246888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3234248" y="4165845"/>
            <a:ext cx="2651760"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altLang="en-US" sz="1200" dirty="0"/>
              <a:t>Easy to use in field</a:t>
            </a:r>
          </a:p>
          <a:p>
            <a:pPr lvl="1">
              <a:spcBef>
                <a:spcPts val="600"/>
              </a:spcBef>
            </a:pPr>
            <a:r>
              <a:rPr lang="en-US" sz="1200" b="1" dirty="0">
                <a:solidFill>
                  <a:srgbClr val="C00000"/>
                </a:solidFill>
              </a:rPr>
              <a:t>HART 7  &amp; FF ITK 6.3 </a:t>
            </a:r>
            <a:r>
              <a:rPr lang="en-US" sz="1200" dirty="0"/>
              <a:t>communication with</a:t>
            </a:r>
          </a:p>
          <a:p>
            <a:pPr lvl="2">
              <a:spcBef>
                <a:spcPts val="600"/>
              </a:spcBef>
            </a:pPr>
            <a:r>
              <a:rPr lang="en-US" sz="1200" dirty="0"/>
              <a:t>HHT 475</a:t>
            </a:r>
          </a:p>
          <a:p>
            <a:pPr lvl="3">
              <a:spcBef>
                <a:spcPts val="600"/>
              </a:spcBef>
            </a:pPr>
            <a:r>
              <a:rPr lang="en-US" sz="1200" dirty="0"/>
              <a:t>Emerson AMS</a:t>
            </a:r>
          </a:p>
          <a:p>
            <a:pPr lvl="4">
              <a:spcBef>
                <a:spcPts val="600"/>
              </a:spcBef>
            </a:pPr>
            <a:r>
              <a:rPr lang="en-US" sz="1200" dirty="0"/>
              <a:t>Emerson DeltaV &amp; other systems</a:t>
            </a:r>
          </a:p>
        </p:txBody>
      </p:sp>
      <p:cxnSp>
        <p:nvCxnSpPr>
          <p:cNvPr id="28" name="Straight Connector 27"/>
          <p:cNvCxnSpPr/>
          <p:nvPr/>
        </p:nvCxnSpPr>
        <p:spPr bwMode="gray">
          <a:xfrm>
            <a:off x="3204811" y="2186113"/>
            <a:ext cx="246888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279401" y="1816571"/>
            <a:ext cx="256032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200" dirty="0"/>
              <a:t>Integrated HMI</a:t>
            </a:r>
          </a:p>
        </p:txBody>
      </p:sp>
      <p:sp>
        <p:nvSpPr>
          <p:cNvPr id="22" name="Text Placeholder 7"/>
          <p:cNvSpPr txBox="1">
            <a:spLocks/>
          </p:cNvSpPr>
          <p:nvPr/>
        </p:nvSpPr>
        <p:spPr bwMode="gray">
          <a:xfrm>
            <a:off x="3235292" y="1816571"/>
            <a:ext cx="256032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altLang="en-US" sz="1200" dirty="0"/>
              <a:t>EDD in Handheld terminal</a:t>
            </a:r>
          </a:p>
        </p:txBody>
      </p:sp>
      <p:pic>
        <p:nvPicPr>
          <p:cNvPr id="21" name="Picture 20" descr="t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21" y="2261787"/>
            <a:ext cx="171257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DHH805 FRONTALE"/>
          <p:cNvPicPr>
            <a:picLocks noChangeAspect="1" noChangeArrowheads="1"/>
          </p:cNvPicPr>
          <p:nvPr/>
        </p:nvPicPr>
        <p:blipFill>
          <a:blip r:embed="rId4">
            <a:extLst>
              <a:ext uri="{28A0092B-C50C-407E-A947-70E740481C1C}">
                <a14:useLocalDpi xmlns:a14="http://schemas.microsoft.com/office/drawing/2010/main" val="0"/>
              </a:ext>
            </a:extLst>
          </a:blip>
          <a:srcRect l="10085" t="1543" r="9000" b="16972"/>
          <a:stretch>
            <a:fillRect/>
          </a:stretch>
        </p:blipFill>
        <p:spPr bwMode="auto">
          <a:xfrm>
            <a:off x="3808154" y="2261787"/>
            <a:ext cx="75197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2"/>
          <p:cNvSpPr>
            <a:spLocks noGrp="1"/>
          </p:cNvSpPr>
          <p:nvPr>
            <p:ph type="title"/>
          </p:nvPr>
        </p:nvSpPr>
        <p:spPr>
          <a:xfrm>
            <a:off x="257845" y="637075"/>
            <a:ext cx="11648389" cy="410899"/>
          </a:xfrm>
        </p:spPr>
        <p:txBody>
          <a:bodyPr/>
          <a:lstStyle/>
          <a:p>
            <a:r>
              <a:rPr lang="en-US" dirty="0"/>
              <a:t>LMT Series magnetostrictive transmitters</a:t>
            </a:r>
          </a:p>
        </p:txBody>
      </p:sp>
      <p:sp>
        <p:nvSpPr>
          <p:cNvPr id="25" name="Subtitle 1"/>
          <p:cNvSpPr txBox="1">
            <a:spLocks/>
          </p:cNvSpPr>
          <p:nvPr/>
        </p:nvSpPr>
        <p:spPr bwMode="gray">
          <a:xfrm>
            <a:off x="257845" y="1120928"/>
            <a:ext cx="11648389" cy="504000"/>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dirty="0"/>
              <a:t>Device integration</a:t>
            </a:r>
          </a:p>
        </p:txBody>
      </p:sp>
      <p:sp>
        <p:nvSpPr>
          <p:cNvPr id="26" name="Text Placeholder 5"/>
          <p:cNvSpPr txBox="1">
            <a:spLocks/>
          </p:cNvSpPr>
          <p:nvPr/>
        </p:nvSpPr>
        <p:spPr bwMode="gray">
          <a:xfrm>
            <a:off x="6191002" y="4165845"/>
            <a:ext cx="2651760"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sz="1200" dirty="0"/>
              <a:t>Efficient intelligent device management</a:t>
            </a:r>
          </a:p>
          <a:p>
            <a:pPr>
              <a:spcBef>
                <a:spcPts val="600"/>
              </a:spcBef>
            </a:pPr>
            <a:r>
              <a:rPr lang="en-US" sz="1200" dirty="0"/>
              <a:t>-     Open, standardized interface</a:t>
            </a:r>
          </a:p>
          <a:p>
            <a:pPr marL="285750" indent="-285750">
              <a:spcBef>
                <a:spcPts val="600"/>
              </a:spcBef>
              <a:buFontTx/>
              <a:buChar char="-"/>
            </a:pPr>
            <a:r>
              <a:rPr lang="en-US" sz="1200" dirty="0"/>
              <a:t>Support full device functionality</a:t>
            </a:r>
          </a:p>
          <a:p>
            <a:pPr marL="285750" indent="-285750">
              <a:spcBef>
                <a:spcPts val="600"/>
              </a:spcBef>
              <a:buFontTx/>
              <a:buChar char="-"/>
            </a:pPr>
            <a:r>
              <a:rPr lang="en-US" sz="1200" dirty="0"/>
              <a:t>Seamless communication with various host control systems</a:t>
            </a:r>
            <a:br>
              <a:rPr lang="en-US" sz="1200" dirty="0"/>
            </a:br>
            <a:endParaRPr lang="en-US" sz="1200" dirty="0"/>
          </a:p>
        </p:txBody>
      </p:sp>
      <p:cxnSp>
        <p:nvCxnSpPr>
          <p:cNvPr id="32" name="Straight Connector 31"/>
          <p:cNvCxnSpPr/>
          <p:nvPr/>
        </p:nvCxnSpPr>
        <p:spPr bwMode="gray">
          <a:xfrm>
            <a:off x="6130222" y="2186113"/>
            <a:ext cx="256032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3" name="Text Placeholder 7"/>
          <p:cNvSpPr txBox="1">
            <a:spLocks/>
          </p:cNvSpPr>
          <p:nvPr/>
        </p:nvSpPr>
        <p:spPr bwMode="gray">
          <a:xfrm>
            <a:off x="6191183" y="1816571"/>
            <a:ext cx="256032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altLang="en-US" sz="1200" dirty="0"/>
              <a:t>DTM in Control Systems</a:t>
            </a:r>
            <a:endParaRPr lang="en-US" sz="1200" dirty="0"/>
          </a:p>
        </p:txBody>
      </p:sp>
      <p:grpSp>
        <p:nvGrpSpPr>
          <p:cNvPr id="6" name="Group 5"/>
          <p:cNvGrpSpPr/>
          <p:nvPr/>
        </p:nvGrpSpPr>
        <p:grpSpPr>
          <a:xfrm>
            <a:off x="6517616" y="2673267"/>
            <a:ext cx="1907453" cy="1005840"/>
            <a:chOff x="7136039" y="2317227"/>
            <a:chExt cx="1907453" cy="1005840"/>
          </a:xfrm>
        </p:grpSpPr>
        <p:pic>
          <p:nvPicPr>
            <p:cNvPr id="31" name="Picture 30" descr="DTM FDT_1_7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286" y="2444459"/>
              <a:ext cx="666206"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DTM FDT_1_7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039" y="2317227"/>
              <a:ext cx="1011351"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 Placeholder 5"/>
          <p:cNvSpPr txBox="1">
            <a:spLocks/>
          </p:cNvSpPr>
          <p:nvPr/>
        </p:nvSpPr>
        <p:spPr bwMode="gray">
          <a:xfrm>
            <a:off x="9147756" y="4165845"/>
            <a:ext cx="2651760"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sz="1200" dirty="0"/>
              <a:t>ABB presents the world's first FDI supported device management tool FIM (Field Information Manager) -     Seamless communication with various host control systems</a:t>
            </a:r>
          </a:p>
          <a:p>
            <a:pPr>
              <a:spcBef>
                <a:spcPts val="600"/>
              </a:spcBef>
            </a:pPr>
            <a:r>
              <a:rPr lang="en-US" sz="1200" dirty="0"/>
              <a:t>- LMT FDI device packages</a:t>
            </a:r>
            <a:br>
              <a:rPr lang="en-US" sz="1200" dirty="0"/>
            </a:br>
            <a:endParaRPr lang="en-US" sz="1200" dirty="0"/>
          </a:p>
        </p:txBody>
      </p:sp>
      <p:cxnSp>
        <p:nvCxnSpPr>
          <p:cNvPr id="37" name="Straight Connector 36"/>
          <p:cNvCxnSpPr/>
          <p:nvPr/>
        </p:nvCxnSpPr>
        <p:spPr bwMode="gray">
          <a:xfrm>
            <a:off x="9147073" y="2186113"/>
            <a:ext cx="256032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8" name="Text Placeholder 7"/>
          <p:cNvSpPr txBox="1">
            <a:spLocks/>
          </p:cNvSpPr>
          <p:nvPr/>
        </p:nvSpPr>
        <p:spPr bwMode="gray">
          <a:xfrm>
            <a:off x="9147074" y="1816571"/>
            <a:ext cx="256032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altLang="en-US" sz="1200" dirty="0"/>
              <a:t>FDI device packages</a:t>
            </a:r>
            <a:endParaRPr lang="en-US" sz="1200" dirty="0"/>
          </a:p>
        </p:txBody>
      </p:sp>
      <p:pic>
        <p:nvPicPr>
          <p:cNvPr id="8" name="Picture 7"/>
          <p:cNvPicPr>
            <a:picLocks noChangeAspect="1"/>
          </p:cNvPicPr>
          <p:nvPr/>
        </p:nvPicPr>
        <p:blipFill>
          <a:blip r:embed="rId7"/>
          <a:stretch>
            <a:fillRect/>
          </a:stretch>
        </p:blipFill>
        <p:spPr>
          <a:xfrm>
            <a:off x="9486455" y="2729692"/>
            <a:ext cx="1828800" cy="892990"/>
          </a:xfrm>
          <a:prstGeom prst="rect">
            <a:avLst/>
          </a:prstGeom>
        </p:spPr>
      </p:pic>
    </p:spTree>
    <p:extLst>
      <p:ext uri="{BB962C8B-B14F-4D97-AF65-F5344CB8AC3E}">
        <p14:creationId xmlns:p14="http://schemas.microsoft.com/office/powerpoint/2010/main" val="375228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277426" y="1116618"/>
            <a:ext cx="11648388" cy="503934"/>
          </a:xfrm>
        </p:spPr>
        <p:txBody>
          <a:bodyPr vert="horz" lIns="0" tIns="0" rIns="0" bIns="0" rtlCol="0">
            <a:noAutofit/>
          </a:bodyPr>
          <a:lstStyle/>
          <a:p>
            <a:r>
              <a:rPr lang="en-US" sz="1800" dirty="0"/>
              <a:t>Superior features, simpler to use, safe &amp; reliable</a:t>
            </a:r>
          </a:p>
        </p:txBody>
      </p:sp>
      <p:sp>
        <p:nvSpPr>
          <p:cNvPr id="3" name="Title 2"/>
          <p:cNvSpPr>
            <a:spLocks noGrp="1"/>
          </p:cNvSpPr>
          <p:nvPr>
            <p:ph type="title"/>
          </p:nvPr>
        </p:nvSpPr>
        <p:spPr>
          <a:xfrm>
            <a:off x="277426" y="682671"/>
            <a:ext cx="11518500" cy="395948"/>
          </a:xfrm>
        </p:spPr>
        <p:txBody>
          <a:bodyPr vert="horz" lIns="0" tIns="0" rIns="0" bIns="0" rtlCol="0" anchor="t" anchorCtr="0">
            <a:noAutofit/>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963935931"/>
              </p:ext>
            </p:extLst>
          </p:nvPr>
        </p:nvGraphicFramePr>
        <p:xfrm>
          <a:off x="277425" y="1819487"/>
          <a:ext cx="11151880" cy="4080695"/>
        </p:xfrm>
        <a:graphic>
          <a:graphicData uri="http://schemas.openxmlformats.org/drawingml/2006/table">
            <a:tbl>
              <a:tblPr firstRow="1" bandRow="1">
                <a:tableStyleId>{773F8A54-F971-430D-9108-034FE38666EA}</a:tableStyleId>
              </a:tblPr>
              <a:tblGrid>
                <a:gridCol w="4795451">
                  <a:extLst>
                    <a:ext uri="{9D8B030D-6E8A-4147-A177-3AD203B41FA5}">
                      <a16:colId xmlns:a16="http://schemas.microsoft.com/office/drawing/2014/main" val="20000"/>
                    </a:ext>
                  </a:extLst>
                </a:gridCol>
                <a:gridCol w="1447611">
                  <a:extLst>
                    <a:ext uri="{9D8B030D-6E8A-4147-A177-3AD203B41FA5}">
                      <a16:colId xmlns:a16="http://schemas.microsoft.com/office/drawing/2014/main" val="20001"/>
                    </a:ext>
                  </a:extLst>
                </a:gridCol>
                <a:gridCol w="1687066">
                  <a:extLst>
                    <a:ext uri="{9D8B030D-6E8A-4147-A177-3AD203B41FA5}">
                      <a16:colId xmlns:a16="http://schemas.microsoft.com/office/drawing/2014/main" val="20002"/>
                    </a:ext>
                  </a:extLst>
                </a:gridCol>
                <a:gridCol w="1523802">
                  <a:extLst>
                    <a:ext uri="{9D8B030D-6E8A-4147-A177-3AD203B41FA5}">
                      <a16:colId xmlns:a16="http://schemas.microsoft.com/office/drawing/2014/main" val="20003"/>
                    </a:ext>
                  </a:extLst>
                </a:gridCol>
                <a:gridCol w="1697950">
                  <a:extLst>
                    <a:ext uri="{9D8B030D-6E8A-4147-A177-3AD203B41FA5}">
                      <a16:colId xmlns:a16="http://schemas.microsoft.com/office/drawing/2014/main" val="20004"/>
                    </a:ext>
                  </a:extLst>
                </a:gridCol>
              </a:tblGrid>
              <a:tr h="3157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t>Feature</a:t>
                      </a:r>
                      <a:endParaRPr lang="en-US" sz="1600" dirty="0"/>
                    </a:p>
                  </a:txBody>
                  <a:tcPr marL="71991" marR="71991" marT="35995" marB="35995" anchor="ctr"/>
                </a:tc>
                <a:tc>
                  <a:txBody>
                    <a:bodyPr/>
                    <a:lstStyle/>
                    <a:p>
                      <a:pPr algn="ctr"/>
                      <a:r>
                        <a:rPr lang="de-DE" sz="1600" dirty="0"/>
                        <a:t>Safety</a:t>
                      </a:r>
                      <a:endParaRPr lang="en-US" sz="1600" dirty="0"/>
                    </a:p>
                  </a:txBody>
                  <a:tcPr marL="71991" marR="71991" marT="35995" marB="35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Ease of Use</a:t>
                      </a:r>
                      <a:endParaRPr lang="en-US" sz="1600" dirty="0"/>
                    </a:p>
                  </a:txBody>
                  <a:tcPr marL="71991" marR="71991" marT="35995" marB="35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Flexibility</a:t>
                      </a:r>
                      <a:endParaRPr lang="en-US" sz="1600" dirty="0"/>
                    </a:p>
                  </a:txBody>
                  <a:tcPr marL="71991" marR="71991" marT="35995" marB="35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Reliability</a:t>
                      </a:r>
                      <a:endParaRPr lang="en-US" sz="1600" dirty="0"/>
                    </a:p>
                  </a:txBody>
                  <a:tcPr marL="71991" marR="71991" marT="35995" marB="35995" anchor="ctr"/>
                </a:tc>
                <a:extLst>
                  <a:ext uri="{0D108BD9-81ED-4DB2-BD59-A6C34878D82A}">
                    <a16:rowId xmlns:a16="http://schemas.microsoft.com/office/drawing/2014/main" val="10000"/>
                  </a:ext>
                </a:extLst>
              </a:tr>
              <a:tr h="28960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Onboard Waveform Display &amp; Diagnostics</a:t>
                      </a:r>
                    </a:p>
                  </a:txBody>
                  <a:tcPr marL="6729" marR="6729" marT="6729" marB="0" anchor="b"/>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01"/>
                  </a:ext>
                </a:extLst>
              </a:tr>
              <a:tr h="289605">
                <a:tc>
                  <a:txBody>
                    <a:bodyPr/>
                    <a:lstStyle/>
                    <a:p>
                      <a:pPr algn="l" fontAlgn="b"/>
                      <a:r>
                        <a:rPr lang="en-US" sz="1400" b="0" i="0" u="none" strike="noStrike" dirty="0">
                          <a:solidFill>
                            <a:srgbClr val="000000"/>
                          </a:solidFill>
                          <a:effectLst/>
                          <a:latin typeface="+mn-lt"/>
                        </a:rPr>
                        <a:t>Easy Setup Menu</a:t>
                      </a:r>
                    </a:p>
                  </a:txBody>
                  <a:tcPr marL="6729" marR="6729" marT="6729" marB="0" anchor="b"/>
                </a:tc>
                <a:tc>
                  <a:txBody>
                    <a:bodyPr/>
                    <a:lstStyle/>
                    <a:p>
                      <a:pPr algn="ctr" fontAlgn="ctr"/>
                      <a:r>
                        <a:rPr lang="en-US" sz="1800" b="1" i="0" u="none" strike="noStrike" dirty="0">
                          <a:solidFill>
                            <a:srgbClr val="00B050"/>
                          </a:solidFill>
                          <a:effectLst/>
                          <a:latin typeface="+mn-lt"/>
                        </a:rPr>
                        <a:t> </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 </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 </a:t>
                      </a:r>
                    </a:p>
                  </a:txBody>
                  <a:tcPr marL="6729" marR="6729" marT="6729" marB="0" anchor="ctr"/>
                </a:tc>
                <a:extLst>
                  <a:ext uri="{0D108BD9-81ED-4DB2-BD59-A6C34878D82A}">
                    <a16:rowId xmlns:a16="http://schemas.microsoft.com/office/drawing/2014/main" val="10002"/>
                  </a:ext>
                </a:extLst>
              </a:tr>
              <a:tr h="289605">
                <a:tc>
                  <a:txBody>
                    <a:bodyPr/>
                    <a:lstStyle/>
                    <a:p>
                      <a:pPr algn="l" fontAlgn="b"/>
                      <a:r>
                        <a:rPr lang="en-US" sz="1400" b="0" i="0" u="none" strike="noStrike" dirty="0">
                          <a:solidFill>
                            <a:srgbClr val="000000"/>
                          </a:solidFill>
                          <a:effectLst/>
                          <a:latin typeface="+mn-lt"/>
                        </a:rPr>
                        <a:t>Dual Compartment with secondary Sealed Electronics</a:t>
                      </a:r>
                    </a:p>
                  </a:txBody>
                  <a:tcPr marL="6729" marR="6729" marT="6729" marB="0" anchor="b"/>
                </a:tc>
                <a:tc>
                  <a:txBody>
                    <a:bodyPr/>
                    <a:lstStyle/>
                    <a:p>
                      <a:pPr algn="ctr" fontAlgn="ctr"/>
                      <a:r>
                        <a:rPr lang="en-US" sz="1800" b="1" i="0" u="none" strike="noStrike">
                          <a:solidFill>
                            <a:srgbClr val="00B050"/>
                          </a:solidFill>
                          <a:effectLst/>
                          <a:latin typeface="Wingdings" panose="05000000000000000000" pitchFamily="2" charset="2"/>
                        </a:rPr>
                        <a:t>ü</a:t>
                      </a: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 </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 </a:t>
                      </a:r>
                    </a:p>
                  </a:txBody>
                  <a:tcPr marL="6729" marR="6729" marT="6729" marB="0" anchor="ctr"/>
                </a:tc>
                <a:extLst>
                  <a:ext uri="{0D108BD9-81ED-4DB2-BD59-A6C34878D82A}">
                    <a16:rowId xmlns:a16="http://schemas.microsoft.com/office/drawing/2014/main" val="10006"/>
                  </a:ext>
                </a:extLst>
              </a:tr>
              <a:tr h="289605">
                <a:tc>
                  <a:txBody>
                    <a:bodyPr/>
                    <a:lstStyle/>
                    <a:p>
                      <a:pPr algn="l" fontAlgn="b"/>
                      <a:r>
                        <a:rPr lang="en-US" sz="1400" b="0" i="0" u="none" strike="noStrike" dirty="0">
                          <a:solidFill>
                            <a:srgbClr val="000000"/>
                          </a:solidFill>
                          <a:effectLst/>
                          <a:latin typeface="+mn-lt"/>
                        </a:rPr>
                        <a:t>Floats do not require batteries</a:t>
                      </a:r>
                    </a:p>
                  </a:txBody>
                  <a:tcPr marL="6729" marR="6729" marT="6729" marB="0" anchor="b"/>
                </a:tc>
                <a:tc>
                  <a:txBody>
                    <a:bodyPr/>
                    <a:lstStyle/>
                    <a:p>
                      <a:pPr algn="ctr" fontAlgn="ctr"/>
                      <a:r>
                        <a:rPr lang="en-US" sz="1800" b="1" i="0" u="none" strike="noStrike">
                          <a:solidFill>
                            <a:srgbClr val="00B050"/>
                          </a:solidFill>
                          <a:effectLst/>
                          <a:latin typeface="Wingdings" panose="05000000000000000000" pitchFamily="2" charset="2"/>
                        </a:rPr>
                        <a:t>ü</a:t>
                      </a: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07"/>
                  </a:ext>
                </a:extLst>
              </a:tr>
              <a:tr h="289605">
                <a:tc>
                  <a:txBody>
                    <a:bodyPr/>
                    <a:lstStyle/>
                    <a:p>
                      <a:pPr algn="l" fontAlgn="b"/>
                      <a:r>
                        <a:rPr lang="en-US" sz="1400" b="0" i="0" u="none" strike="noStrike" dirty="0">
                          <a:solidFill>
                            <a:srgbClr val="000000"/>
                          </a:solidFill>
                          <a:effectLst/>
                          <a:latin typeface="+mn-lt"/>
                        </a:rPr>
                        <a:t>Reliable interface measurement</a:t>
                      </a:r>
                    </a:p>
                  </a:txBody>
                  <a:tcPr marL="6729" marR="6729" marT="6729" marB="0" anchor="b"/>
                </a:tc>
                <a:tc>
                  <a:txBody>
                    <a:bodyPr/>
                    <a:lstStyle/>
                    <a:p>
                      <a:pPr algn="ctr" fontAlgn="ctr"/>
                      <a:r>
                        <a:rPr lang="en-US" sz="1800" b="1" i="0" u="none" strike="noStrike">
                          <a:solidFill>
                            <a:srgbClr val="00B050"/>
                          </a:solidFill>
                          <a:effectLst/>
                          <a:latin typeface="Wingdings" panose="05000000000000000000" pitchFamily="2" charset="2"/>
                        </a:rPr>
                        <a:t>ü</a:t>
                      </a: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08"/>
                  </a:ext>
                </a:extLst>
              </a:tr>
              <a:tr h="289605">
                <a:tc>
                  <a:txBody>
                    <a:bodyPr/>
                    <a:lstStyle/>
                    <a:p>
                      <a:pPr algn="l" fontAlgn="b"/>
                      <a:r>
                        <a:rPr lang="en-US" sz="1400" b="0" i="0" u="none" strike="noStrike" dirty="0">
                          <a:solidFill>
                            <a:srgbClr val="000000"/>
                          </a:solidFill>
                          <a:effectLst/>
                          <a:latin typeface="+mn-lt"/>
                        </a:rPr>
                        <a:t>DTM &amp; EDDs for Remote viewing and calibration</a:t>
                      </a:r>
                    </a:p>
                  </a:txBody>
                  <a:tcPr marL="6729" marR="6729" marT="6729" marB="0" anchor="b"/>
                </a:tc>
                <a:tc>
                  <a:txBody>
                    <a:bodyPr/>
                    <a:lstStyle/>
                    <a:p>
                      <a:pPr algn="ctr" fontAlgn="ctr"/>
                      <a:r>
                        <a:rPr lang="en-US" sz="1800" b="1" i="0" u="none" strike="noStrike" dirty="0">
                          <a:solidFill>
                            <a:srgbClr val="00B050"/>
                          </a:solidFill>
                          <a:effectLst/>
                          <a:latin typeface="+mn-lt"/>
                        </a:rPr>
                        <a:t> </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09"/>
                  </a:ext>
                </a:extLst>
              </a:tr>
              <a:tr h="289605">
                <a:tc>
                  <a:txBody>
                    <a:bodyPr/>
                    <a:lstStyle/>
                    <a:p>
                      <a:pPr algn="l" fontAlgn="b"/>
                      <a:r>
                        <a:rPr lang="en-US" sz="1400" b="0" i="0" u="none" strike="noStrike" dirty="0">
                          <a:solidFill>
                            <a:srgbClr val="000000"/>
                          </a:solidFill>
                          <a:effectLst/>
                          <a:latin typeface="+mn-lt"/>
                        </a:rPr>
                        <a:t>Built-in RTD Option – LMT100 wetted sensor</a:t>
                      </a:r>
                    </a:p>
                  </a:txBody>
                  <a:tcPr marL="6729" marR="6729" marT="6729" marB="0" anchor="b"/>
                </a:tc>
                <a:tc>
                  <a:txBody>
                    <a:bodyPr/>
                    <a:lstStyle/>
                    <a:p>
                      <a:pPr algn="ctr" fontAlgn="ctr"/>
                      <a:r>
                        <a:rPr lang="en-US" sz="1800" b="1" i="0" u="none" strike="noStrike" dirty="0">
                          <a:solidFill>
                            <a:srgbClr val="00B050"/>
                          </a:solidFill>
                          <a:effectLst/>
                          <a:latin typeface="+mn-lt"/>
                        </a:rPr>
                        <a:t> </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 </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 </a:t>
                      </a:r>
                    </a:p>
                  </a:txBody>
                  <a:tcPr marL="6729" marR="6729" marT="6729" marB="0" anchor="ctr"/>
                </a:tc>
                <a:extLst>
                  <a:ext uri="{0D108BD9-81ED-4DB2-BD59-A6C34878D82A}">
                    <a16:rowId xmlns:a16="http://schemas.microsoft.com/office/drawing/2014/main" val="10003"/>
                  </a:ext>
                </a:extLst>
              </a:tr>
              <a:tr h="289605">
                <a:tc>
                  <a:txBody>
                    <a:bodyPr/>
                    <a:lstStyle/>
                    <a:p>
                      <a:pPr algn="l" fontAlgn="b"/>
                      <a:r>
                        <a:rPr lang="en-US" sz="1400" b="0" i="0" u="none" strike="noStrike" dirty="0">
                          <a:solidFill>
                            <a:srgbClr val="000000"/>
                          </a:solidFill>
                          <a:effectLst/>
                          <a:latin typeface="+mn-lt"/>
                        </a:rPr>
                        <a:t>Mounting orientation can be changed in field</a:t>
                      </a:r>
                    </a:p>
                  </a:txBody>
                  <a:tcPr marL="6729" marR="6729" marT="6729" marB="0" anchor="b"/>
                </a:tc>
                <a:tc>
                  <a:txBody>
                    <a:bodyPr/>
                    <a:lstStyle/>
                    <a:p>
                      <a:pPr algn="ctr" fontAlgn="ctr"/>
                      <a:r>
                        <a:rPr lang="en-US" sz="1800" b="1" i="0" u="none" strike="noStrike" dirty="0">
                          <a:solidFill>
                            <a:srgbClr val="00B050"/>
                          </a:solidFill>
                          <a:effectLst/>
                          <a:latin typeface="+mn-lt"/>
                        </a:rPr>
                        <a:t> </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 </a:t>
                      </a:r>
                    </a:p>
                  </a:txBody>
                  <a:tcPr marL="6729" marR="6729" marT="6729" marB="0" anchor="ctr"/>
                </a:tc>
                <a:extLst>
                  <a:ext uri="{0D108BD9-81ED-4DB2-BD59-A6C34878D82A}">
                    <a16:rowId xmlns:a16="http://schemas.microsoft.com/office/drawing/2014/main" val="10004"/>
                  </a:ext>
                </a:extLst>
              </a:tr>
              <a:tr h="28960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High Temperature  &amp; Cryogenic Capabilities</a:t>
                      </a:r>
                    </a:p>
                  </a:txBody>
                  <a:tcPr marL="6729" marR="6729" marT="6729" marB="0" anchor="b"/>
                </a:tc>
                <a:tc>
                  <a:txBody>
                    <a:bodyPr/>
                    <a:lstStyle/>
                    <a:p>
                      <a:pPr algn="ctr" fontAlgn="ctr"/>
                      <a:r>
                        <a:rPr lang="en-US" sz="1800" b="1" i="0" u="none" strike="noStrike" dirty="0">
                          <a:solidFill>
                            <a:srgbClr val="00B050"/>
                          </a:solidFill>
                          <a:effectLst/>
                          <a:latin typeface="+mn-lt"/>
                        </a:rPr>
                        <a:t> </a:t>
                      </a:r>
                    </a:p>
                  </a:txBody>
                  <a:tcPr marL="6729" marR="6729" marT="6729" marB="0" anchor="ctr"/>
                </a:tc>
                <a:tc>
                  <a:txBody>
                    <a:bodyPr/>
                    <a:lstStyle/>
                    <a:p>
                      <a:pPr algn="ctr" fontAlgn="ctr"/>
                      <a:r>
                        <a:rPr lang="en-US" sz="1800" b="1" i="0" u="none" strike="noStrike">
                          <a:solidFill>
                            <a:srgbClr val="00B050"/>
                          </a:solidFill>
                          <a:effectLst/>
                          <a:latin typeface="Wingdings" panose="05000000000000000000" pitchFamily="2" charset="2"/>
                        </a:rPr>
                        <a:t> </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05"/>
                  </a:ext>
                </a:extLst>
              </a:tr>
              <a:tr h="289605">
                <a:tc>
                  <a:txBody>
                    <a:bodyPr/>
                    <a:lstStyle/>
                    <a:p>
                      <a:pPr algn="l" fontAlgn="b"/>
                      <a:r>
                        <a:rPr lang="en-US" sz="1400" b="0" i="0" u="none" strike="noStrike" dirty="0">
                          <a:solidFill>
                            <a:srgbClr val="000000"/>
                          </a:solidFill>
                          <a:effectLst/>
                          <a:latin typeface="+mn-lt"/>
                        </a:rPr>
                        <a:t>Non-Intrusive - Externally Mounted LMT200 </a:t>
                      </a:r>
                    </a:p>
                  </a:txBody>
                  <a:tcPr marL="6729" marR="6729" marT="6729" marB="0" anchor="b"/>
                </a:tc>
                <a:tc>
                  <a:txBody>
                    <a:bodyPr/>
                    <a:lstStyle/>
                    <a:p>
                      <a:pPr algn="ctr" fontAlgn="ctr"/>
                      <a:r>
                        <a:rPr lang="en-US" sz="1800" b="1" i="0" u="none" strike="noStrike">
                          <a:solidFill>
                            <a:srgbClr val="00B050"/>
                          </a:solidFill>
                          <a:effectLst/>
                          <a:latin typeface="Wingdings" panose="05000000000000000000" pitchFamily="2" charset="2"/>
                        </a:rPr>
                        <a:t>ü</a:t>
                      </a: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10"/>
                  </a:ext>
                </a:extLst>
              </a:tr>
              <a:tr h="289605">
                <a:tc>
                  <a:txBody>
                    <a:bodyPr/>
                    <a:lstStyle/>
                    <a:p>
                      <a:pPr algn="l" fontAlgn="b"/>
                      <a:r>
                        <a:rPr lang="en-US" sz="1400" b="0" i="0" u="none" strike="noStrike" dirty="0">
                          <a:solidFill>
                            <a:srgbClr val="000000"/>
                          </a:solidFill>
                          <a:effectLst/>
                          <a:latin typeface="+mn-lt"/>
                        </a:rPr>
                        <a:t>Insertion Well for removal even when process is in vessel</a:t>
                      </a:r>
                    </a:p>
                  </a:txBody>
                  <a:tcPr marL="6729" marR="6729" marT="6729" marB="0" anchor="b"/>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r>
                        <a:rPr lang="en-US" sz="1800" b="1" i="0" u="none" strike="noStrike" dirty="0">
                          <a:solidFill>
                            <a:srgbClr val="00B050"/>
                          </a:solidFill>
                          <a:effectLst/>
                          <a:latin typeface="Wingdings" panose="05000000000000000000" pitchFamily="2" charset="2"/>
                        </a:rPr>
                        <a:t> </a:t>
                      </a:r>
                    </a:p>
                  </a:txBody>
                  <a:tcPr marL="6729" marR="6729" marT="6729" marB="0" anchor="ctr"/>
                </a:tc>
                <a:extLst>
                  <a:ext uri="{0D108BD9-81ED-4DB2-BD59-A6C34878D82A}">
                    <a16:rowId xmlns:a16="http://schemas.microsoft.com/office/drawing/2014/main" val="10011"/>
                  </a:ext>
                </a:extLst>
              </a:tr>
              <a:tr h="289605">
                <a:tc>
                  <a:txBody>
                    <a:bodyPr/>
                    <a:lstStyle/>
                    <a:p>
                      <a:pPr algn="l" fontAlgn="b"/>
                      <a:r>
                        <a:rPr lang="en-US" sz="1400" b="0" i="0" u="none" strike="noStrike" dirty="0">
                          <a:solidFill>
                            <a:srgbClr val="000000"/>
                          </a:solidFill>
                          <a:effectLst/>
                          <a:latin typeface="+mn-lt"/>
                        </a:rPr>
                        <a:t>HART 7  &amp; FF ITK6.3 Communication</a:t>
                      </a:r>
                    </a:p>
                  </a:txBody>
                  <a:tcPr marL="6729" marR="6729" marT="6729" marB="0" anchor="b"/>
                </a:tc>
                <a:tc>
                  <a:txBody>
                    <a:bodyPr/>
                    <a:lstStyle/>
                    <a:p>
                      <a:pPr algn="ctr" fontAlgn="ctr"/>
                      <a:endParaRPr lang="en-US" sz="1800" b="1" i="0" u="none" strike="noStrike" dirty="0">
                        <a:solidFill>
                          <a:srgbClr val="00B050"/>
                        </a:solidFill>
                        <a:effectLst/>
                        <a:latin typeface="+mn-lt"/>
                      </a:endParaRPr>
                    </a:p>
                  </a:txBody>
                  <a:tcPr marL="6729" marR="6729" marT="67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algn="ctr" fontAlgn="ct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endParaRPr lang="en-US" sz="1800" b="1" i="0" u="none" strike="noStrike" dirty="0">
                        <a:solidFill>
                          <a:srgbClr val="00B050"/>
                        </a:solidFill>
                        <a:effectLst/>
                        <a:latin typeface="Wingdings" panose="05000000000000000000" pitchFamily="2" charset="2"/>
                      </a:endParaRPr>
                    </a:p>
                  </a:txBody>
                  <a:tcPr marL="6729" marR="6729" marT="6729" marB="0" anchor="ctr"/>
                </a:tc>
                <a:extLst>
                  <a:ext uri="{0D108BD9-81ED-4DB2-BD59-A6C34878D82A}">
                    <a16:rowId xmlns:a16="http://schemas.microsoft.com/office/drawing/2014/main" val="10012"/>
                  </a:ext>
                </a:extLst>
              </a:tr>
              <a:tr h="289605">
                <a:tc>
                  <a:txBody>
                    <a:bodyPr/>
                    <a:lstStyle/>
                    <a:p>
                      <a:pPr algn="l" fontAlgn="b"/>
                      <a:r>
                        <a:rPr lang="en-US" sz="1400" b="0" i="0" u="none" strike="noStrike" dirty="0">
                          <a:solidFill>
                            <a:srgbClr val="000000"/>
                          </a:solidFill>
                          <a:effectLst/>
                          <a:latin typeface="+mn-lt"/>
                        </a:rPr>
                        <a:t>ATEX/IECEx,</a:t>
                      </a:r>
                      <a:r>
                        <a:rPr lang="en-US" sz="1400" b="0" i="0" u="none" strike="noStrike" baseline="0" dirty="0">
                          <a:solidFill>
                            <a:srgbClr val="000000"/>
                          </a:solidFill>
                          <a:effectLst/>
                          <a:latin typeface="+mn-lt"/>
                        </a:rPr>
                        <a:t> cFMus, NEPSI, EAC, INMETRO, SIL2/3</a:t>
                      </a:r>
                      <a:endParaRPr lang="en-US" sz="1400" b="0" i="0" u="none" strike="noStrike" dirty="0">
                        <a:solidFill>
                          <a:srgbClr val="000000"/>
                        </a:solidFill>
                        <a:effectLst/>
                        <a:latin typeface="+mn-lt"/>
                      </a:endParaRPr>
                    </a:p>
                  </a:txBody>
                  <a:tcPr marL="6729" marR="6729" marT="6729" marB="0" anchor="b"/>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B050"/>
                          </a:solidFill>
                          <a:effectLst/>
                          <a:latin typeface="Wingdings" panose="05000000000000000000" pitchFamily="2" charset="2"/>
                        </a:rPr>
                        <a:t>ü</a:t>
                      </a:r>
                    </a:p>
                  </a:txBody>
                  <a:tcPr marL="6729" marR="6729" marT="67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algn="ctr" fontAlgn="ctr"/>
                      <a:endParaRPr lang="en-US" sz="1800" b="1" i="0" u="none" strike="noStrike" dirty="0">
                        <a:solidFill>
                          <a:srgbClr val="00B050"/>
                        </a:solidFill>
                        <a:effectLst/>
                        <a:latin typeface="Wingdings" panose="05000000000000000000" pitchFamily="2" charset="2"/>
                      </a:endParaRPr>
                    </a:p>
                  </a:txBody>
                  <a:tcPr marL="6729" marR="6729" marT="67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B050"/>
                          </a:solidFill>
                          <a:effectLst/>
                          <a:latin typeface="Wingdings" panose="05000000000000000000" pitchFamily="2" charset="2"/>
                        </a:rPr>
                        <a:t>ü</a:t>
                      </a:r>
                    </a:p>
                  </a:txBody>
                  <a:tcPr marL="6729" marR="6729" marT="6729"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5633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Key configurations</a:t>
            </a:r>
          </a:p>
        </p:txBody>
      </p:sp>
      <p:sp>
        <p:nvSpPr>
          <p:cNvPr id="3" name="Untertitel 2"/>
          <p:cNvSpPr>
            <a:spLocks noGrp="1"/>
          </p:cNvSpPr>
          <p:nvPr>
            <p:ph type="subTitle" idx="1"/>
          </p:nvPr>
        </p:nvSpPr>
        <p:spPr/>
        <p:txBody>
          <a:bodyPr/>
          <a:lstStyle/>
          <a:p>
            <a:r>
              <a:rPr lang="en-US" dirty="0"/>
              <a:t>ABB’s LMT Series magnetostrictive level transmitters</a:t>
            </a:r>
          </a:p>
        </p:txBody>
      </p:sp>
    </p:spTree>
    <p:extLst>
      <p:ext uri="{BB962C8B-B14F-4D97-AF65-F5344CB8AC3E}">
        <p14:creationId xmlns:p14="http://schemas.microsoft.com/office/powerpoint/2010/main" val="277477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LMT100 and LMT200</a:t>
            </a:r>
          </a:p>
        </p:txBody>
      </p:sp>
      <p:sp>
        <p:nvSpPr>
          <p:cNvPr id="3" name="Title 2"/>
          <p:cNvSpPr>
            <a:spLocks noGrp="1"/>
          </p:cNvSpPr>
          <p:nvPr>
            <p:ph type="title"/>
          </p:nvPr>
        </p:nvSpPr>
        <p:spPr/>
        <p:txBody>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25</a:t>
            </a:fld>
            <a:endParaRPr lang="en-US" dirty="0"/>
          </a:p>
        </p:txBody>
      </p:sp>
      <p:grpSp>
        <p:nvGrpSpPr>
          <p:cNvPr id="28" name="Group 27"/>
          <p:cNvGrpSpPr/>
          <p:nvPr/>
        </p:nvGrpSpPr>
        <p:grpSpPr>
          <a:xfrm>
            <a:off x="378324" y="2163509"/>
            <a:ext cx="4186500" cy="3748598"/>
            <a:chOff x="378324" y="2163509"/>
            <a:chExt cx="4186500" cy="3748598"/>
          </a:xfrm>
        </p:grpSpPr>
        <p:sp>
          <p:nvSpPr>
            <p:cNvPr id="17" name="TextBox 16"/>
            <p:cNvSpPr txBox="1"/>
            <p:nvPr/>
          </p:nvSpPr>
          <p:spPr bwMode="gray">
            <a:xfrm>
              <a:off x="478123" y="5628716"/>
              <a:ext cx="3986902" cy="283391"/>
            </a:xfrm>
            <a:prstGeom prst="rect">
              <a:avLst/>
            </a:prstGeom>
            <a:noFill/>
          </p:spPr>
          <p:txBody>
            <a:bodyPr wrap="square" lIns="72000" tIns="72000" rIns="72000" bIns="72000" rtlCol="0">
              <a:noAutofit/>
            </a:bodyPr>
            <a:lstStyle/>
            <a:p>
              <a:r>
                <a:rPr lang="en-US" sz="1200" b="1" dirty="0">
                  <a:solidFill>
                    <a:srgbClr val="D90000"/>
                  </a:solidFill>
                </a:rPr>
                <a:t>LMT100: accurate level and interface measurement</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24" y="2163509"/>
              <a:ext cx="4186500" cy="337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a:off x="9007332" y="2245876"/>
            <a:ext cx="2801195" cy="3666231"/>
            <a:chOff x="9007332" y="2245876"/>
            <a:chExt cx="2801195" cy="3666231"/>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346" y="2245876"/>
              <a:ext cx="2201166"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bwMode="gray">
            <a:xfrm>
              <a:off x="9007332" y="5622578"/>
              <a:ext cx="2801195" cy="289529"/>
            </a:xfrm>
            <a:prstGeom prst="rect">
              <a:avLst/>
            </a:prstGeom>
            <a:noFill/>
          </p:spPr>
          <p:txBody>
            <a:bodyPr wrap="square" lIns="72000" tIns="72000" rIns="72000" bIns="72000" rtlCol="0">
              <a:noAutofit/>
            </a:bodyPr>
            <a:lstStyle>
              <a:defPPr>
                <a:defRPr lang="en-US"/>
              </a:defPPr>
              <a:lvl1pPr>
                <a:defRPr sz="1200" b="1">
                  <a:solidFill>
                    <a:srgbClr val="D90000"/>
                  </a:solidFill>
                </a:defRPr>
              </a:lvl1pPr>
            </a:lstStyle>
            <a:p>
              <a:r>
                <a:rPr lang="en-US" dirty="0"/>
                <a:t>LMT200: valve position transmitter</a:t>
              </a:r>
            </a:p>
          </p:txBody>
        </p:sp>
      </p:grpSp>
      <p:sp>
        <p:nvSpPr>
          <p:cNvPr id="23" name="Rectangle 22"/>
          <p:cNvSpPr/>
          <p:nvPr/>
        </p:nvSpPr>
        <p:spPr bwMode="gray">
          <a:xfrm>
            <a:off x="5061898" y="2336461"/>
            <a:ext cx="886828" cy="15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24" name="Rounded Rectangle 23"/>
          <p:cNvSpPr/>
          <p:nvPr/>
        </p:nvSpPr>
        <p:spPr bwMode="gray">
          <a:xfrm>
            <a:off x="5791240" y="2056418"/>
            <a:ext cx="647649" cy="5452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25" name="Rounded Rectangle 24"/>
          <p:cNvSpPr/>
          <p:nvPr/>
        </p:nvSpPr>
        <p:spPr bwMode="gray">
          <a:xfrm>
            <a:off x="6262370" y="2492831"/>
            <a:ext cx="187405" cy="1088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26" name="Rounded Rectangle 25"/>
          <p:cNvSpPr/>
          <p:nvPr/>
        </p:nvSpPr>
        <p:spPr bwMode="gray">
          <a:xfrm>
            <a:off x="7309746" y="2414646"/>
            <a:ext cx="1295400" cy="295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grpSp>
        <p:nvGrpSpPr>
          <p:cNvPr id="27" name="Group 26"/>
          <p:cNvGrpSpPr/>
          <p:nvPr/>
        </p:nvGrpSpPr>
        <p:grpSpPr>
          <a:xfrm>
            <a:off x="5066815" y="2337316"/>
            <a:ext cx="3459115" cy="3574791"/>
            <a:chOff x="5066815" y="2337316"/>
            <a:chExt cx="3459115" cy="3574791"/>
          </a:xfrm>
        </p:grpSpPr>
        <p:sp>
          <p:nvSpPr>
            <p:cNvPr id="22" name="TextBox 21"/>
            <p:cNvSpPr txBox="1"/>
            <p:nvPr/>
          </p:nvSpPr>
          <p:spPr bwMode="gray">
            <a:xfrm>
              <a:off x="5338201" y="5622578"/>
              <a:ext cx="2916342" cy="289529"/>
            </a:xfrm>
            <a:prstGeom prst="rect">
              <a:avLst/>
            </a:prstGeom>
            <a:noFill/>
          </p:spPr>
          <p:txBody>
            <a:bodyPr wrap="square" lIns="72000" tIns="72000" rIns="72000" bIns="72000" rtlCol="0">
              <a:noAutofit/>
            </a:bodyPr>
            <a:lstStyle>
              <a:defPPr>
                <a:defRPr lang="en-US"/>
              </a:defPPr>
              <a:lvl1pPr>
                <a:defRPr sz="1200" b="1">
                  <a:solidFill>
                    <a:srgbClr val="D90000"/>
                  </a:solidFill>
                </a:defRPr>
              </a:lvl1pPr>
            </a:lstStyle>
            <a:p>
              <a:r>
                <a:rPr lang="en-US" dirty="0"/>
                <a:t>LMT200: non-intrusive configuration</a:t>
              </a:r>
            </a:p>
          </p:txBody>
        </p:sp>
        <p:pic>
          <p:nvPicPr>
            <p:cNvPr id="1026" name="Picture 2" descr="C:\Users\USMSSRE\AppData\Local\Temp\SNAGHTML245578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815" y="2337316"/>
              <a:ext cx="3459115" cy="3200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049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26</a:t>
            </a:fld>
            <a:endParaRPr lang="en-US" dirty="0"/>
          </a:p>
        </p:txBody>
      </p:sp>
      <p:cxnSp>
        <p:nvCxnSpPr>
          <p:cNvPr id="44" name="Straight Connector 43"/>
          <p:cNvCxnSpPr/>
          <p:nvPr/>
        </p:nvCxnSpPr>
        <p:spPr bwMode="gray">
          <a:xfrm>
            <a:off x="604920" y="2149455"/>
            <a:ext cx="52418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5" name="Straight Connector 44"/>
          <p:cNvCxnSpPr/>
          <p:nvPr/>
        </p:nvCxnSpPr>
        <p:spPr bwMode="gray">
          <a:xfrm>
            <a:off x="6318856" y="2128398"/>
            <a:ext cx="51826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ext Placeholder 7"/>
          <p:cNvSpPr txBox="1">
            <a:spLocks/>
          </p:cNvSpPr>
          <p:nvPr/>
        </p:nvSpPr>
        <p:spPr bwMode="gray">
          <a:xfrm>
            <a:off x="580148"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LMT100</a:t>
            </a:r>
          </a:p>
        </p:txBody>
      </p:sp>
      <p:sp>
        <p:nvSpPr>
          <p:cNvPr id="22" name="Text Placeholder 7"/>
          <p:cNvSpPr txBox="1">
            <a:spLocks/>
          </p:cNvSpPr>
          <p:nvPr/>
        </p:nvSpPr>
        <p:spPr bwMode="gray">
          <a:xfrm>
            <a:off x="6266032"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LMT100 with sensor well</a:t>
            </a:r>
          </a:p>
        </p:txBody>
      </p:sp>
      <p:cxnSp>
        <p:nvCxnSpPr>
          <p:cNvPr id="47" name="Straight Connector 46"/>
          <p:cNvCxnSpPr/>
          <p:nvPr/>
        </p:nvCxnSpPr>
        <p:spPr bwMode="gray">
          <a:xfrm>
            <a:off x="6082041" y="2214437"/>
            <a:ext cx="0" cy="366298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Text Placeholder 5"/>
          <p:cNvSpPr txBox="1">
            <a:spLocks/>
          </p:cNvSpPr>
          <p:nvPr/>
        </p:nvSpPr>
        <p:spPr bwMode="gray">
          <a:xfrm>
            <a:off x="545660" y="2231807"/>
            <a:ext cx="4534022" cy="119873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dirty="0"/>
              <a:t>5/8” Sensor Options - R1, R2, R3, C1, C2, H1, H2</a:t>
            </a:r>
          </a:p>
          <a:p>
            <a:r>
              <a:rPr lang="en-US" sz="1800" dirty="0"/>
              <a:t>½</a:t>
            </a:r>
            <a:r>
              <a:rPr lang="en-US" dirty="0"/>
              <a:t>” Sensor Options – R4 and R5 </a:t>
            </a:r>
          </a:p>
        </p:txBody>
      </p:sp>
      <p:sp>
        <p:nvSpPr>
          <p:cNvPr id="25" name="Text Placeholder 5"/>
          <p:cNvSpPr txBox="1">
            <a:spLocks/>
          </p:cNvSpPr>
          <p:nvPr/>
        </p:nvSpPr>
        <p:spPr bwMode="gray">
          <a:xfrm>
            <a:off x="6261348" y="2231807"/>
            <a:ext cx="4481430" cy="3081199"/>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dirty="0"/>
              <a:t>Sensor Well Options –  W1, W2, W4, W5, W6, C3, C4</a:t>
            </a:r>
          </a:p>
        </p:txBody>
      </p:sp>
      <p:grpSp>
        <p:nvGrpSpPr>
          <p:cNvPr id="26" name="Group 313"/>
          <p:cNvGrpSpPr>
            <a:grpSpLocks noChangeAspect="1"/>
          </p:cNvGrpSpPr>
          <p:nvPr/>
        </p:nvGrpSpPr>
        <p:grpSpPr bwMode="auto">
          <a:xfrm>
            <a:off x="659949" y="2966544"/>
            <a:ext cx="1069219" cy="2742843"/>
            <a:chOff x="2421" y="248"/>
            <a:chExt cx="1417" cy="3635"/>
          </a:xfrm>
        </p:grpSpPr>
        <p:sp>
          <p:nvSpPr>
            <p:cNvPr id="27" name="AutoShape 312"/>
            <p:cNvSpPr>
              <a:spLocks noChangeAspect="1" noChangeArrowheads="1" noTextEdit="1"/>
            </p:cNvSpPr>
            <p:nvPr/>
          </p:nvSpPr>
          <p:spPr bwMode="auto">
            <a:xfrm>
              <a:off x="2421" y="248"/>
              <a:ext cx="1417" cy="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grpSp>
          <p:nvGrpSpPr>
            <p:cNvPr id="28" name="Group 514"/>
            <p:cNvGrpSpPr>
              <a:grpSpLocks/>
            </p:cNvGrpSpPr>
            <p:nvPr/>
          </p:nvGrpSpPr>
          <p:grpSpPr bwMode="auto">
            <a:xfrm>
              <a:off x="2437" y="250"/>
              <a:ext cx="1404" cy="3632"/>
              <a:chOff x="2437" y="250"/>
              <a:chExt cx="1404" cy="3632"/>
            </a:xfrm>
          </p:grpSpPr>
          <p:pic>
            <p:nvPicPr>
              <p:cNvPr id="77" name="Picture 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 y="972"/>
                <a:ext cx="1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 y="892"/>
                <a:ext cx="17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 y="922"/>
                <a:ext cx="1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942"/>
                <a:ext cx="17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3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 y="1519"/>
                <a:ext cx="349"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3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7" y="1040"/>
                <a:ext cx="121"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3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1" y="1039"/>
                <a:ext cx="11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3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7" y="1534"/>
                <a:ext cx="121"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3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1" y="1521"/>
                <a:ext cx="113"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6" y="1410"/>
                <a:ext cx="161"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3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7" y="2388"/>
                <a:ext cx="121"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3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2" y="2788"/>
                <a:ext cx="27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3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7" y="2784"/>
                <a:ext cx="121"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3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 y="3187"/>
                <a:ext cx="12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3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 y="2910"/>
                <a:ext cx="28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3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6" y="3062"/>
                <a:ext cx="28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3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50" y="1425"/>
                <a:ext cx="79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34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02" y="3821"/>
                <a:ext cx="9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3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7" y="3860"/>
                <a:ext cx="85"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3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9"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34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62"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35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1" y="3850"/>
                <a:ext cx="7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5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329"/>
                <a:ext cx="4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35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98" y="334"/>
                <a:ext cx="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3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720"/>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35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98" y="724"/>
                <a:ext cx="3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3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37" y="340"/>
                <a:ext cx="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35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39" y="253"/>
                <a:ext cx="588"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35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90" y="344"/>
                <a:ext cx="130"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358"/>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899" y="810"/>
                <a:ext cx="64"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35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97" y="769"/>
                <a:ext cx="7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36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901" y="771"/>
                <a:ext cx="62"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361"/>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46" y="267"/>
                <a:ext cx="1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362"/>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46" y="746"/>
                <a:ext cx="1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3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439" y="337"/>
                <a:ext cx="10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36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890" y="299"/>
                <a:ext cx="7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365"/>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895" y="303"/>
                <a:ext cx="66"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366"/>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908" y="310"/>
                <a:ext cx="46"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36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911" y="314"/>
                <a:ext cx="41"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368"/>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922" y="321"/>
                <a:ext cx="18"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369"/>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4" y="326"/>
                <a:ext cx="14"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37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546" y="358"/>
                <a:ext cx="36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371"/>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546" y="358"/>
                <a:ext cx="36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37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576" y="433"/>
                <a:ext cx="307"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373"/>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560" y="448"/>
                <a:ext cx="33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374"/>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530" y="344"/>
                <a:ext cx="399"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375"/>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482" y="296"/>
                <a:ext cx="492"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37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438" y="250"/>
                <a:ext cx="58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37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517" y="328"/>
                <a:ext cx="427"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378"/>
              <p:cNvSpPr>
                <a:spLocks noEditPoints="1"/>
              </p:cNvSpPr>
              <p:nvPr/>
            </p:nvSpPr>
            <p:spPr bwMode="auto">
              <a:xfrm>
                <a:off x="2454" y="269"/>
                <a:ext cx="549" cy="547"/>
              </a:xfrm>
              <a:custGeom>
                <a:avLst/>
                <a:gdLst>
                  <a:gd name="T0" fmla="*/ 116 w 231"/>
                  <a:gd name="T1" fmla="*/ 0 h 231"/>
                  <a:gd name="T2" fmla="*/ 0 w 231"/>
                  <a:gd name="T3" fmla="*/ 115 h 231"/>
                  <a:gd name="T4" fmla="*/ 116 w 231"/>
                  <a:gd name="T5" fmla="*/ 231 h 231"/>
                  <a:gd name="T6" fmla="*/ 231 w 231"/>
                  <a:gd name="T7" fmla="*/ 115 h 231"/>
                  <a:gd name="T8" fmla="*/ 116 w 231"/>
                  <a:gd name="T9" fmla="*/ 0 h 231"/>
                  <a:gd name="T10" fmla="*/ 116 w 231"/>
                  <a:gd name="T11" fmla="*/ 10 h 231"/>
                  <a:gd name="T12" fmla="*/ 222 w 231"/>
                  <a:gd name="T13" fmla="*/ 115 h 231"/>
                  <a:gd name="T14" fmla="*/ 116 w 231"/>
                  <a:gd name="T15" fmla="*/ 221 h 231"/>
                  <a:gd name="T16" fmla="*/ 10 w 231"/>
                  <a:gd name="T17" fmla="*/ 115 h 231"/>
                  <a:gd name="T18" fmla="*/ 116 w 231"/>
                  <a:gd name="T19" fmla="*/ 1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31">
                    <a:moveTo>
                      <a:pt x="116" y="0"/>
                    </a:moveTo>
                    <a:cubicBezTo>
                      <a:pt x="52" y="0"/>
                      <a:pt x="0" y="52"/>
                      <a:pt x="0" y="115"/>
                    </a:cubicBezTo>
                    <a:cubicBezTo>
                      <a:pt x="0" y="179"/>
                      <a:pt x="52" y="231"/>
                      <a:pt x="116" y="231"/>
                    </a:cubicBezTo>
                    <a:cubicBezTo>
                      <a:pt x="179" y="231"/>
                      <a:pt x="231" y="179"/>
                      <a:pt x="231" y="115"/>
                    </a:cubicBezTo>
                    <a:cubicBezTo>
                      <a:pt x="231" y="52"/>
                      <a:pt x="179" y="0"/>
                      <a:pt x="116" y="0"/>
                    </a:cubicBezTo>
                    <a:moveTo>
                      <a:pt x="116" y="10"/>
                    </a:moveTo>
                    <a:cubicBezTo>
                      <a:pt x="174" y="10"/>
                      <a:pt x="222" y="57"/>
                      <a:pt x="222" y="115"/>
                    </a:cubicBezTo>
                    <a:cubicBezTo>
                      <a:pt x="222" y="174"/>
                      <a:pt x="174" y="221"/>
                      <a:pt x="116" y="221"/>
                    </a:cubicBezTo>
                    <a:cubicBezTo>
                      <a:pt x="57" y="221"/>
                      <a:pt x="10" y="174"/>
                      <a:pt x="10" y="115"/>
                    </a:cubicBezTo>
                    <a:cubicBezTo>
                      <a:pt x="10" y="57"/>
                      <a:pt x="57" y="10"/>
                      <a:pt x="116" y="10"/>
                    </a:cubicBezTo>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127" name="Picture 37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211" y="321"/>
                <a:ext cx="107"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38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296" y="369"/>
                <a:ext cx="3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38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007" y="336"/>
                <a:ext cx="221"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38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003" y="524"/>
                <a:ext cx="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38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324" y="901"/>
                <a:ext cx="2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Freeform 384"/>
              <p:cNvSpPr>
                <a:spLocks/>
              </p:cNvSpPr>
              <p:nvPr/>
            </p:nvSpPr>
            <p:spPr bwMode="auto">
              <a:xfrm>
                <a:off x="2687" y="631"/>
                <a:ext cx="83" cy="43"/>
              </a:xfrm>
              <a:custGeom>
                <a:avLst/>
                <a:gdLst>
                  <a:gd name="T0" fmla="*/ 31 w 35"/>
                  <a:gd name="T1" fmla="*/ 18 h 18"/>
                  <a:gd name="T2" fmla="*/ 4 w 35"/>
                  <a:gd name="T3" fmla="*/ 18 h 18"/>
                  <a:gd name="T4" fmla="*/ 4 w 35"/>
                  <a:gd name="T5" fmla="*/ 18 h 18"/>
                  <a:gd name="T6" fmla="*/ 1 w 35"/>
                  <a:gd name="T7" fmla="*/ 16 h 18"/>
                  <a:gd name="T8" fmla="*/ 1 w 35"/>
                  <a:gd name="T9" fmla="*/ 12 h 18"/>
                  <a:gd name="T10" fmla="*/ 18 w 35"/>
                  <a:gd name="T11" fmla="*/ 0 h 18"/>
                  <a:gd name="T12" fmla="*/ 35 w 35"/>
                  <a:gd name="T13" fmla="*/ 12 h 18"/>
                  <a:gd name="T14" fmla="*/ 35 w 35"/>
                  <a:gd name="T15" fmla="*/ 16 h 18"/>
                  <a:gd name="T16" fmla="*/ 32 w 35"/>
                  <a:gd name="T17" fmla="*/ 18 h 18"/>
                  <a:gd name="T18" fmla="*/ 31 w 3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18"/>
                    </a:moveTo>
                    <a:cubicBezTo>
                      <a:pt x="4" y="18"/>
                      <a:pt x="4" y="18"/>
                      <a:pt x="4" y="18"/>
                    </a:cubicBezTo>
                    <a:cubicBezTo>
                      <a:pt x="4" y="18"/>
                      <a:pt x="4" y="18"/>
                      <a:pt x="4" y="18"/>
                    </a:cubicBezTo>
                    <a:cubicBezTo>
                      <a:pt x="3" y="18"/>
                      <a:pt x="2" y="17"/>
                      <a:pt x="1" y="16"/>
                    </a:cubicBezTo>
                    <a:cubicBezTo>
                      <a:pt x="1" y="15"/>
                      <a:pt x="0" y="13"/>
                      <a:pt x="1" y="12"/>
                    </a:cubicBezTo>
                    <a:cubicBezTo>
                      <a:pt x="3" y="5"/>
                      <a:pt x="10" y="0"/>
                      <a:pt x="18" y="0"/>
                    </a:cubicBezTo>
                    <a:cubicBezTo>
                      <a:pt x="26" y="0"/>
                      <a:pt x="32" y="5"/>
                      <a:pt x="35" y="12"/>
                    </a:cubicBezTo>
                    <a:cubicBezTo>
                      <a:pt x="35" y="13"/>
                      <a:pt x="35" y="15"/>
                      <a:pt x="35" y="16"/>
                    </a:cubicBezTo>
                    <a:cubicBezTo>
                      <a:pt x="34" y="17"/>
                      <a:pt x="33" y="18"/>
                      <a:pt x="32" y="18"/>
                    </a:cubicBezTo>
                    <a:lnTo>
                      <a:pt x="31" y="18"/>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3" name="Freeform 385"/>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4" name="Freeform 386"/>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5" name="Freeform 387"/>
              <p:cNvSpPr>
                <a:spLocks/>
              </p:cNvSpPr>
              <p:nvPr/>
            </p:nvSpPr>
            <p:spPr bwMode="auto">
              <a:xfrm>
                <a:off x="2687" y="679"/>
                <a:ext cx="83" cy="42"/>
              </a:xfrm>
              <a:custGeom>
                <a:avLst/>
                <a:gdLst>
                  <a:gd name="T0" fmla="*/ 31 w 35"/>
                  <a:gd name="T1" fmla="*/ 0 h 18"/>
                  <a:gd name="T2" fmla="*/ 4 w 35"/>
                  <a:gd name="T3" fmla="*/ 0 h 18"/>
                  <a:gd name="T4" fmla="*/ 4 w 35"/>
                  <a:gd name="T5" fmla="*/ 0 h 18"/>
                  <a:gd name="T6" fmla="*/ 1 w 35"/>
                  <a:gd name="T7" fmla="*/ 2 h 18"/>
                  <a:gd name="T8" fmla="*/ 1 w 35"/>
                  <a:gd name="T9" fmla="*/ 5 h 18"/>
                  <a:gd name="T10" fmla="*/ 18 w 35"/>
                  <a:gd name="T11" fmla="*/ 18 h 18"/>
                  <a:gd name="T12" fmla="*/ 35 w 35"/>
                  <a:gd name="T13" fmla="*/ 5 h 18"/>
                  <a:gd name="T14" fmla="*/ 35 w 35"/>
                  <a:gd name="T15" fmla="*/ 2 h 18"/>
                  <a:gd name="T16" fmla="*/ 32 w 35"/>
                  <a:gd name="T17" fmla="*/ 0 h 18"/>
                  <a:gd name="T18" fmla="*/ 31 w 3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0"/>
                    </a:moveTo>
                    <a:cubicBezTo>
                      <a:pt x="4" y="0"/>
                      <a:pt x="4" y="0"/>
                      <a:pt x="4" y="0"/>
                    </a:cubicBezTo>
                    <a:cubicBezTo>
                      <a:pt x="4" y="0"/>
                      <a:pt x="4" y="0"/>
                      <a:pt x="4" y="0"/>
                    </a:cubicBezTo>
                    <a:cubicBezTo>
                      <a:pt x="3" y="0"/>
                      <a:pt x="2" y="1"/>
                      <a:pt x="1" y="2"/>
                    </a:cubicBezTo>
                    <a:cubicBezTo>
                      <a:pt x="1" y="3"/>
                      <a:pt x="0" y="4"/>
                      <a:pt x="1" y="5"/>
                    </a:cubicBezTo>
                    <a:cubicBezTo>
                      <a:pt x="3" y="13"/>
                      <a:pt x="10" y="18"/>
                      <a:pt x="18" y="18"/>
                    </a:cubicBezTo>
                    <a:cubicBezTo>
                      <a:pt x="26" y="18"/>
                      <a:pt x="32" y="13"/>
                      <a:pt x="35" y="5"/>
                    </a:cubicBezTo>
                    <a:cubicBezTo>
                      <a:pt x="35" y="4"/>
                      <a:pt x="35" y="3"/>
                      <a:pt x="35" y="2"/>
                    </a:cubicBezTo>
                    <a:cubicBezTo>
                      <a:pt x="34" y="1"/>
                      <a:pt x="33" y="0"/>
                      <a:pt x="32" y="0"/>
                    </a:cubicBezTo>
                    <a:lnTo>
                      <a:pt x="31" y="0"/>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6" name="Freeform 388"/>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7" name="Freeform 389"/>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8" name="Freeform 390"/>
              <p:cNvSpPr>
                <a:spLocks/>
              </p:cNvSpPr>
              <p:nvPr/>
            </p:nvSpPr>
            <p:spPr bwMode="auto">
              <a:xfrm>
                <a:off x="2765" y="622"/>
                <a:ext cx="124" cy="94"/>
              </a:xfrm>
              <a:custGeom>
                <a:avLst/>
                <a:gdLst>
                  <a:gd name="T0" fmla="*/ 8 w 52"/>
                  <a:gd name="T1" fmla="*/ 40 h 40"/>
                  <a:gd name="T2" fmla="*/ 6 w 52"/>
                  <a:gd name="T3" fmla="*/ 39 h 40"/>
                  <a:gd name="T4" fmla="*/ 5 w 52"/>
                  <a:gd name="T5" fmla="*/ 36 h 40"/>
                  <a:gd name="T6" fmla="*/ 5 w 52"/>
                  <a:gd name="T7" fmla="*/ 36 h 40"/>
                  <a:gd name="T8" fmla="*/ 1 w 52"/>
                  <a:gd name="T9" fmla="*/ 4 h 40"/>
                  <a:gd name="T10" fmla="*/ 1 w 52"/>
                  <a:gd name="T11" fmla="*/ 4 h 40"/>
                  <a:gd name="T12" fmla="*/ 0 w 52"/>
                  <a:gd name="T13" fmla="*/ 1 h 40"/>
                  <a:gd name="T14" fmla="*/ 3 w 52"/>
                  <a:gd name="T15" fmla="*/ 0 h 40"/>
                  <a:gd name="T16" fmla="*/ 3 w 52"/>
                  <a:gd name="T17" fmla="*/ 0 h 40"/>
                  <a:gd name="T18" fmla="*/ 50 w 52"/>
                  <a:gd name="T19" fmla="*/ 0 h 40"/>
                  <a:gd name="T20" fmla="*/ 50 w 52"/>
                  <a:gd name="T21" fmla="*/ 0 h 40"/>
                  <a:gd name="T22" fmla="*/ 52 w 52"/>
                  <a:gd name="T23" fmla="*/ 1 h 40"/>
                  <a:gd name="T24" fmla="*/ 52 w 52"/>
                  <a:gd name="T25" fmla="*/ 3 h 40"/>
                  <a:gd name="T26" fmla="*/ 52 w 52"/>
                  <a:gd name="T27" fmla="*/ 3 h 40"/>
                  <a:gd name="T28" fmla="*/ 8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8" y="40"/>
                    </a:moveTo>
                    <a:cubicBezTo>
                      <a:pt x="7" y="40"/>
                      <a:pt x="6" y="40"/>
                      <a:pt x="6" y="39"/>
                    </a:cubicBezTo>
                    <a:cubicBezTo>
                      <a:pt x="5" y="38"/>
                      <a:pt x="5" y="37"/>
                      <a:pt x="5" y="36"/>
                    </a:cubicBezTo>
                    <a:cubicBezTo>
                      <a:pt x="5" y="36"/>
                      <a:pt x="5" y="36"/>
                      <a:pt x="5" y="36"/>
                    </a:cubicBezTo>
                    <a:cubicBezTo>
                      <a:pt x="12" y="26"/>
                      <a:pt x="10" y="12"/>
                      <a:pt x="1" y="4"/>
                    </a:cubicBezTo>
                    <a:cubicBezTo>
                      <a:pt x="1" y="4"/>
                      <a:pt x="1" y="4"/>
                      <a:pt x="1" y="4"/>
                    </a:cubicBezTo>
                    <a:cubicBezTo>
                      <a:pt x="0" y="3"/>
                      <a:pt x="0" y="2"/>
                      <a:pt x="0" y="1"/>
                    </a:cubicBezTo>
                    <a:cubicBezTo>
                      <a:pt x="1" y="0"/>
                      <a:pt x="2" y="0"/>
                      <a:pt x="3" y="0"/>
                    </a:cubicBezTo>
                    <a:cubicBezTo>
                      <a:pt x="3" y="0"/>
                      <a:pt x="3" y="0"/>
                      <a:pt x="3" y="0"/>
                    </a:cubicBezTo>
                    <a:cubicBezTo>
                      <a:pt x="50" y="0"/>
                      <a:pt x="50" y="0"/>
                      <a:pt x="50" y="0"/>
                    </a:cubicBezTo>
                    <a:cubicBezTo>
                      <a:pt x="50" y="0"/>
                      <a:pt x="50" y="0"/>
                      <a:pt x="50" y="0"/>
                    </a:cubicBezTo>
                    <a:cubicBezTo>
                      <a:pt x="51" y="0"/>
                      <a:pt x="52" y="0"/>
                      <a:pt x="52" y="1"/>
                    </a:cubicBezTo>
                    <a:cubicBezTo>
                      <a:pt x="52" y="2"/>
                      <a:pt x="52" y="3"/>
                      <a:pt x="52" y="3"/>
                    </a:cubicBezTo>
                    <a:cubicBezTo>
                      <a:pt x="52" y="3"/>
                      <a:pt x="52" y="3"/>
                      <a:pt x="52" y="3"/>
                    </a:cubicBezTo>
                    <a:cubicBezTo>
                      <a:pt x="43" y="21"/>
                      <a:pt x="27" y="34"/>
                      <a:pt x="8"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39" name="Freeform 391"/>
              <p:cNvSpPr>
                <a:spLocks/>
              </p:cNvSpPr>
              <p:nvPr/>
            </p:nvSpPr>
            <p:spPr bwMode="auto">
              <a:xfrm>
                <a:off x="2810" y="631"/>
                <a:ext cx="57" cy="55"/>
              </a:xfrm>
              <a:custGeom>
                <a:avLst/>
                <a:gdLst>
                  <a:gd name="T0" fmla="*/ 24 w 24"/>
                  <a:gd name="T1" fmla="*/ 1 h 23"/>
                  <a:gd name="T2" fmla="*/ 1 w 24"/>
                  <a:gd name="T3" fmla="*/ 23 h 23"/>
                  <a:gd name="T4" fmla="*/ 1 w 24"/>
                  <a:gd name="T5" fmla="*/ 23 h 23"/>
                  <a:gd name="T6" fmla="*/ 0 w 24"/>
                  <a:gd name="T7" fmla="*/ 23 h 23"/>
                  <a:gd name="T8" fmla="*/ 0 w 24"/>
                  <a:gd name="T9" fmla="*/ 22 h 23"/>
                  <a:gd name="T10" fmla="*/ 0 w 24"/>
                  <a:gd name="T11" fmla="*/ 22 h 23"/>
                  <a:gd name="T12" fmla="*/ 7 w 24"/>
                  <a:gd name="T13" fmla="*/ 1 h 23"/>
                  <a:gd name="T14" fmla="*/ 7 w 24"/>
                  <a:gd name="T15" fmla="*/ 1 h 23"/>
                  <a:gd name="T16" fmla="*/ 8 w 24"/>
                  <a:gd name="T17" fmla="*/ 0 h 23"/>
                  <a:gd name="T18" fmla="*/ 7 w 24"/>
                  <a:gd name="T19" fmla="*/ 0 h 23"/>
                  <a:gd name="T20" fmla="*/ 23 w 24"/>
                  <a:gd name="T21" fmla="*/ 0 h 23"/>
                  <a:gd name="T22" fmla="*/ 23 w 24"/>
                  <a:gd name="T23" fmla="*/ 0 h 23"/>
                  <a:gd name="T24" fmla="*/ 24 w 24"/>
                  <a:gd name="T25" fmla="*/ 0 h 23"/>
                  <a:gd name="T26" fmla="*/ 24 w 24"/>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3">
                    <a:moveTo>
                      <a:pt x="24" y="1"/>
                    </a:moveTo>
                    <a:cubicBezTo>
                      <a:pt x="18" y="10"/>
                      <a:pt x="10" y="17"/>
                      <a:pt x="1" y="23"/>
                    </a:cubicBezTo>
                    <a:cubicBezTo>
                      <a:pt x="1" y="23"/>
                      <a:pt x="1" y="23"/>
                      <a:pt x="1" y="23"/>
                    </a:cubicBezTo>
                    <a:cubicBezTo>
                      <a:pt x="0" y="23"/>
                      <a:pt x="0" y="23"/>
                      <a:pt x="0" y="23"/>
                    </a:cubicBezTo>
                    <a:cubicBezTo>
                      <a:pt x="0" y="22"/>
                      <a:pt x="0" y="22"/>
                      <a:pt x="0" y="22"/>
                    </a:cubicBezTo>
                    <a:cubicBezTo>
                      <a:pt x="0" y="22"/>
                      <a:pt x="0" y="22"/>
                      <a:pt x="0" y="22"/>
                    </a:cubicBezTo>
                    <a:cubicBezTo>
                      <a:pt x="4" y="15"/>
                      <a:pt x="7" y="8"/>
                      <a:pt x="7" y="1"/>
                    </a:cubicBezTo>
                    <a:cubicBezTo>
                      <a:pt x="7" y="1"/>
                      <a:pt x="7" y="1"/>
                      <a:pt x="7" y="1"/>
                    </a:cubicBezTo>
                    <a:cubicBezTo>
                      <a:pt x="8" y="0"/>
                      <a:pt x="8" y="0"/>
                      <a:pt x="8" y="0"/>
                    </a:cubicBezTo>
                    <a:cubicBezTo>
                      <a:pt x="7" y="0"/>
                      <a:pt x="7" y="0"/>
                      <a:pt x="7" y="0"/>
                    </a:cubicBezTo>
                    <a:cubicBezTo>
                      <a:pt x="23" y="0"/>
                      <a:pt x="23" y="0"/>
                      <a:pt x="23" y="0"/>
                    </a:cubicBezTo>
                    <a:cubicBezTo>
                      <a:pt x="23" y="0"/>
                      <a:pt x="23" y="0"/>
                      <a:pt x="23" y="0"/>
                    </a:cubicBezTo>
                    <a:cubicBezTo>
                      <a:pt x="24" y="0"/>
                      <a:pt x="24" y="0"/>
                      <a:pt x="24" y="0"/>
                    </a:cubicBezTo>
                    <a:cubicBezTo>
                      <a:pt x="24" y="1"/>
                      <a:pt x="24" y="1"/>
                      <a:pt x="24"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0" name="Rectangle 392"/>
              <p:cNvSpPr>
                <a:spLocks noChangeArrowheads="1"/>
              </p:cNvSpPr>
              <p:nvPr/>
            </p:nvSpPr>
            <p:spPr bwMode="auto">
              <a:xfrm>
                <a:off x="2585" y="454"/>
                <a:ext cx="289" cy="142"/>
              </a:xfrm>
              <a:prstGeom prst="rect">
                <a:avLst/>
              </a:prstGeom>
              <a:solidFill>
                <a:srgbClr val="7F8F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1" name="Rectangle 393"/>
              <p:cNvSpPr>
                <a:spLocks noChangeArrowheads="1"/>
              </p:cNvSpPr>
              <p:nvPr/>
            </p:nvSpPr>
            <p:spPr bwMode="auto">
              <a:xfrm>
                <a:off x="2585" y="454"/>
                <a:ext cx="28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142" name="Picture 394"/>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2582" y="452"/>
                <a:ext cx="29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Freeform 395"/>
              <p:cNvSpPr>
                <a:spLocks noEditPoints="1"/>
              </p:cNvSpPr>
              <p:nvPr/>
            </p:nvSpPr>
            <p:spPr bwMode="auto">
              <a:xfrm>
                <a:off x="2677" y="376"/>
                <a:ext cx="43" cy="42"/>
              </a:xfrm>
              <a:custGeom>
                <a:avLst/>
                <a:gdLst>
                  <a:gd name="T0" fmla="*/ 22 w 43"/>
                  <a:gd name="T1" fmla="*/ 23 h 42"/>
                  <a:gd name="T2" fmla="*/ 22 w 43"/>
                  <a:gd name="T3" fmla="*/ 35 h 42"/>
                  <a:gd name="T4" fmla="*/ 15 w 43"/>
                  <a:gd name="T5" fmla="*/ 35 h 42"/>
                  <a:gd name="T6" fmla="*/ 12 w 43"/>
                  <a:gd name="T7" fmla="*/ 42 h 42"/>
                  <a:gd name="T8" fmla="*/ 0 w 43"/>
                  <a:gd name="T9" fmla="*/ 42 h 42"/>
                  <a:gd name="T10" fmla="*/ 7 w 43"/>
                  <a:gd name="T11" fmla="*/ 23 h 42"/>
                  <a:gd name="T12" fmla="*/ 22 w 43"/>
                  <a:gd name="T13" fmla="*/ 23 h 42"/>
                  <a:gd name="T14" fmla="*/ 7 w 43"/>
                  <a:gd name="T15" fmla="*/ 21 h 42"/>
                  <a:gd name="T16" fmla="*/ 15 w 43"/>
                  <a:gd name="T17" fmla="*/ 0 h 42"/>
                  <a:gd name="T18" fmla="*/ 22 w 43"/>
                  <a:gd name="T19" fmla="*/ 0 h 42"/>
                  <a:gd name="T20" fmla="*/ 22 w 43"/>
                  <a:gd name="T21" fmla="*/ 21 h 42"/>
                  <a:gd name="T22" fmla="*/ 7 w 43"/>
                  <a:gd name="T23" fmla="*/ 21 h 42"/>
                  <a:gd name="T24" fmla="*/ 24 w 43"/>
                  <a:gd name="T25" fmla="*/ 21 h 42"/>
                  <a:gd name="T26" fmla="*/ 24 w 43"/>
                  <a:gd name="T27" fmla="*/ 0 h 42"/>
                  <a:gd name="T28" fmla="*/ 29 w 43"/>
                  <a:gd name="T29" fmla="*/ 0 h 42"/>
                  <a:gd name="T30" fmla="*/ 36 w 43"/>
                  <a:gd name="T31" fmla="*/ 21 h 42"/>
                  <a:gd name="T32" fmla="*/ 24 w 43"/>
                  <a:gd name="T33" fmla="*/ 21 h 42"/>
                  <a:gd name="T34" fmla="*/ 43 w 43"/>
                  <a:gd name="T35" fmla="*/ 42 h 42"/>
                  <a:gd name="T36" fmla="*/ 34 w 43"/>
                  <a:gd name="T37" fmla="*/ 42 h 42"/>
                  <a:gd name="T38" fmla="*/ 31 w 43"/>
                  <a:gd name="T39" fmla="*/ 35 h 42"/>
                  <a:gd name="T40" fmla="*/ 24 w 43"/>
                  <a:gd name="T41" fmla="*/ 35 h 42"/>
                  <a:gd name="T42" fmla="*/ 24 w 43"/>
                  <a:gd name="T43" fmla="*/ 23 h 42"/>
                  <a:gd name="T44" fmla="*/ 36 w 43"/>
                  <a:gd name="T45" fmla="*/ 23 h 42"/>
                  <a:gd name="T46" fmla="*/ 43 w 43"/>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22" y="23"/>
                    </a:moveTo>
                    <a:lnTo>
                      <a:pt x="22" y="35"/>
                    </a:lnTo>
                    <a:lnTo>
                      <a:pt x="15" y="35"/>
                    </a:lnTo>
                    <a:lnTo>
                      <a:pt x="12" y="42"/>
                    </a:lnTo>
                    <a:lnTo>
                      <a:pt x="0" y="42"/>
                    </a:lnTo>
                    <a:lnTo>
                      <a:pt x="7" y="23"/>
                    </a:lnTo>
                    <a:lnTo>
                      <a:pt x="22" y="23"/>
                    </a:lnTo>
                    <a:close/>
                    <a:moveTo>
                      <a:pt x="7" y="21"/>
                    </a:moveTo>
                    <a:lnTo>
                      <a:pt x="15" y="0"/>
                    </a:lnTo>
                    <a:lnTo>
                      <a:pt x="22" y="0"/>
                    </a:lnTo>
                    <a:lnTo>
                      <a:pt x="22" y="21"/>
                    </a:lnTo>
                    <a:lnTo>
                      <a:pt x="7" y="21"/>
                    </a:lnTo>
                    <a:close/>
                    <a:moveTo>
                      <a:pt x="24" y="21"/>
                    </a:moveTo>
                    <a:lnTo>
                      <a:pt x="24" y="0"/>
                    </a:lnTo>
                    <a:lnTo>
                      <a:pt x="29" y="0"/>
                    </a:lnTo>
                    <a:lnTo>
                      <a:pt x="36" y="21"/>
                    </a:lnTo>
                    <a:lnTo>
                      <a:pt x="24" y="21"/>
                    </a:lnTo>
                    <a:close/>
                    <a:moveTo>
                      <a:pt x="43" y="42"/>
                    </a:moveTo>
                    <a:lnTo>
                      <a:pt x="34" y="42"/>
                    </a:lnTo>
                    <a:lnTo>
                      <a:pt x="31" y="35"/>
                    </a:lnTo>
                    <a:lnTo>
                      <a:pt x="24" y="35"/>
                    </a:lnTo>
                    <a:lnTo>
                      <a:pt x="24" y="23"/>
                    </a:lnTo>
                    <a:lnTo>
                      <a:pt x="36" y="23"/>
                    </a:lnTo>
                    <a:lnTo>
                      <a:pt x="43" y="42"/>
                    </a:ln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4" name="Freeform 396"/>
              <p:cNvSpPr>
                <a:spLocks noEditPoints="1"/>
              </p:cNvSpPr>
              <p:nvPr/>
            </p:nvSpPr>
            <p:spPr bwMode="auto">
              <a:xfrm>
                <a:off x="2722" y="376"/>
                <a:ext cx="29" cy="42"/>
              </a:xfrm>
              <a:custGeom>
                <a:avLst/>
                <a:gdLst>
                  <a:gd name="T0" fmla="*/ 5 w 12"/>
                  <a:gd name="T1" fmla="*/ 9 h 18"/>
                  <a:gd name="T2" fmla="*/ 0 w 12"/>
                  <a:gd name="T3" fmla="*/ 9 h 18"/>
                  <a:gd name="T4" fmla="*/ 0 w 12"/>
                  <a:gd name="T5" fmla="*/ 0 h 18"/>
                  <a:gd name="T6" fmla="*/ 5 w 12"/>
                  <a:gd name="T7" fmla="*/ 0 h 18"/>
                  <a:gd name="T8" fmla="*/ 5 w 12"/>
                  <a:gd name="T9" fmla="*/ 9 h 18"/>
                  <a:gd name="T10" fmla="*/ 5 w 12"/>
                  <a:gd name="T11" fmla="*/ 18 h 18"/>
                  <a:gd name="T12" fmla="*/ 0 w 12"/>
                  <a:gd name="T13" fmla="*/ 18 h 18"/>
                  <a:gd name="T14" fmla="*/ 0 w 12"/>
                  <a:gd name="T15" fmla="*/ 10 h 18"/>
                  <a:gd name="T16" fmla="*/ 5 w 12"/>
                  <a:gd name="T17" fmla="*/ 10 h 18"/>
                  <a:gd name="T18" fmla="*/ 5 w 12"/>
                  <a:gd name="T19" fmla="*/ 18 h 18"/>
                  <a:gd name="T20" fmla="*/ 9 w 12"/>
                  <a:gd name="T21" fmla="*/ 8 h 18"/>
                  <a:gd name="T22" fmla="*/ 11 w 12"/>
                  <a:gd name="T23" fmla="*/ 9 h 18"/>
                  <a:gd name="T24" fmla="*/ 6 w 12"/>
                  <a:gd name="T25" fmla="*/ 9 h 18"/>
                  <a:gd name="T26" fmla="*/ 6 w 12"/>
                  <a:gd name="T27" fmla="*/ 0 h 18"/>
                  <a:gd name="T28" fmla="*/ 7 w 12"/>
                  <a:gd name="T29" fmla="*/ 0 h 18"/>
                  <a:gd name="T30" fmla="*/ 10 w 12"/>
                  <a:gd name="T31" fmla="*/ 2 h 18"/>
                  <a:gd name="T32" fmla="*/ 11 w 12"/>
                  <a:gd name="T33" fmla="*/ 4 h 18"/>
                  <a:gd name="T34" fmla="*/ 9 w 12"/>
                  <a:gd name="T35" fmla="*/ 8 h 18"/>
                  <a:gd name="T36" fmla="*/ 12 w 12"/>
                  <a:gd name="T37" fmla="*/ 13 h 18"/>
                  <a:gd name="T38" fmla="*/ 11 w 12"/>
                  <a:gd name="T39" fmla="*/ 17 h 18"/>
                  <a:gd name="T40" fmla="*/ 7 w 12"/>
                  <a:gd name="T41" fmla="*/ 18 h 18"/>
                  <a:gd name="T42" fmla="*/ 6 w 12"/>
                  <a:gd name="T43" fmla="*/ 18 h 18"/>
                  <a:gd name="T44" fmla="*/ 6 w 12"/>
                  <a:gd name="T45" fmla="*/ 10 h 18"/>
                  <a:gd name="T46" fmla="*/ 11 w 12"/>
                  <a:gd name="T47" fmla="*/ 10 h 18"/>
                  <a:gd name="T48" fmla="*/ 12 w 12"/>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9" y="8"/>
                    </a:moveTo>
                    <a:cubicBezTo>
                      <a:pt x="10" y="8"/>
                      <a:pt x="10" y="8"/>
                      <a:pt x="11" y="9"/>
                    </a:cubicBezTo>
                    <a:cubicBezTo>
                      <a:pt x="6" y="9"/>
                      <a:pt x="6" y="9"/>
                      <a:pt x="6" y="9"/>
                    </a:cubicBezTo>
                    <a:cubicBezTo>
                      <a:pt x="6" y="0"/>
                      <a:pt x="6" y="0"/>
                      <a:pt x="6" y="0"/>
                    </a:cubicBezTo>
                    <a:cubicBezTo>
                      <a:pt x="7" y="0"/>
                      <a:pt x="7" y="0"/>
                      <a:pt x="7" y="0"/>
                    </a:cubicBezTo>
                    <a:cubicBezTo>
                      <a:pt x="8" y="0"/>
                      <a:pt x="9" y="1"/>
                      <a:pt x="10" y="2"/>
                    </a:cubicBezTo>
                    <a:cubicBezTo>
                      <a:pt x="11" y="2"/>
                      <a:pt x="11" y="3"/>
                      <a:pt x="11" y="4"/>
                    </a:cubicBezTo>
                    <a:cubicBezTo>
                      <a:pt x="11" y="6"/>
                      <a:pt x="10" y="7"/>
                      <a:pt x="9" y="8"/>
                    </a:cubicBezTo>
                    <a:close/>
                    <a:moveTo>
                      <a:pt x="12" y="13"/>
                    </a:moveTo>
                    <a:cubicBezTo>
                      <a:pt x="12" y="14"/>
                      <a:pt x="12" y="16"/>
                      <a:pt x="11" y="17"/>
                    </a:cubicBezTo>
                    <a:cubicBezTo>
                      <a:pt x="10" y="18"/>
                      <a:pt x="9" y="18"/>
                      <a:pt x="7" y="18"/>
                    </a:cubicBezTo>
                    <a:cubicBezTo>
                      <a:pt x="6" y="18"/>
                      <a:pt x="6" y="18"/>
                      <a:pt x="6" y="18"/>
                    </a:cubicBezTo>
                    <a:cubicBezTo>
                      <a:pt x="6" y="10"/>
                      <a:pt x="6" y="10"/>
                      <a:pt x="6" y="10"/>
                    </a:cubicBezTo>
                    <a:cubicBezTo>
                      <a:pt x="11" y="10"/>
                      <a:pt x="11" y="10"/>
                      <a:pt x="11" y="10"/>
                    </a:cubicBezTo>
                    <a:cubicBezTo>
                      <a:pt x="12" y="11"/>
                      <a:pt x="12" y="12"/>
                      <a:pt x="12"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5" name="Freeform 397"/>
              <p:cNvSpPr>
                <a:spLocks noEditPoints="1"/>
              </p:cNvSpPr>
              <p:nvPr/>
            </p:nvSpPr>
            <p:spPr bwMode="auto">
              <a:xfrm>
                <a:off x="2753" y="376"/>
                <a:ext cx="31" cy="42"/>
              </a:xfrm>
              <a:custGeom>
                <a:avLst/>
                <a:gdLst>
                  <a:gd name="T0" fmla="*/ 5 w 13"/>
                  <a:gd name="T1" fmla="*/ 9 h 18"/>
                  <a:gd name="T2" fmla="*/ 0 w 13"/>
                  <a:gd name="T3" fmla="*/ 9 h 18"/>
                  <a:gd name="T4" fmla="*/ 0 w 13"/>
                  <a:gd name="T5" fmla="*/ 0 h 18"/>
                  <a:gd name="T6" fmla="*/ 5 w 13"/>
                  <a:gd name="T7" fmla="*/ 0 h 18"/>
                  <a:gd name="T8" fmla="*/ 5 w 13"/>
                  <a:gd name="T9" fmla="*/ 9 h 18"/>
                  <a:gd name="T10" fmla="*/ 5 w 13"/>
                  <a:gd name="T11" fmla="*/ 18 h 18"/>
                  <a:gd name="T12" fmla="*/ 0 w 13"/>
                  <a:gd name="T13" fmla="*/ 18 h 18"/>
                  <a:gd name="T14" fmla="*/ 0 w 13"/>
                  <a:gd name="T15" fmla="*/ 10 h 18"/>
                  <a:gd name="T16" fmla="*/ 5 w 13"/>
                  <a:gd name="T17" fmla="*/ 10 h 18"/>
                  <a:gd name="T18" fmla="*/ 5 w 13"/>
                  <a:gd name="T19" fmla="*/ 18 h 18"/>
                  <a:gd name="T20" fmla="*/ 10 w 13"/>
                  <a:gd name="T21" fmla="*/ 8 h 18"/>
                  <a:gd name="T22" fmla="*/ 11 w 13"/>
                  <a:gd name="T23" fmla="*/ 9 h 18"/>
                  <a:gd name="T24" fmla="*/ 6 w 13"/>
                  <a:gd name="T25" fmla="*/ 9 h 18"/>
                  <a:gd name="T26" fmla="*/ 6 w 13"/>
                  <a:gd name="T27" fmla="*/ 0 h 18"/>
                  <a:gd name="T28" fmla="*/ 8 w 13"/>
                  <a:gd name="T29" fmla="*/ 0 h 18"/>
                  <a:gd name="T30" fmla="*/ 10 w 13"/>
                  <a:gd name="T31" fmla="*/ 2 h 18"/>
                  <a:gd name="T32" fmla="*/ 12 w 13"/>
                  <a:gd name="T33" fmla="*/ 4 h 18"/>
                  <a:gd name="T34" fmla="*/ 10 w 13"/>
                  <a:gd name="T35" fmla="*/ 8 h 18"/>
                  <a:gd name="T36" fmla="*/ 13 w 13"/>
                  <a:gd name="T37" fmla="*/ 13 h 18"/>
                  <a:gd name="T38" fmla="*/ 11 w 13"/>
                  <a:gd name="T39" fmla="*/ 17 h 18"/>
                  <a:gd name="T40" fmla="*/ 8 w 13"/>
                  <a:gd name="T41" fmla="*/ 18 h 18"/>
                  <a:gd name="T42" fmla="*/ 6 w 13"/>
                  <a:gd name="T43" fmla="*/ 18 h 18"/>
                  <a:gd name="T44" fmla="*/ 6 w 13"/>
                  <a:gd name="T45" fmla="*/ 10 h 18"/>
                  <a:gd name="T46" fmla="*/ 12 w 13"/>
                  <a:gd name="T47" fmla="*/ 10 h 18"/>
                  <a:gd name="T48" fmla="*/ 13 w 13"/>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10" y="8"/>
                    </a:moveTo>
                    <a:cubicBezTo>
                      <a:pt x="10" y="8"/>
                      <a:pt x="11" y="8"/>
                      <a:pt x="11" y="9"/>
                    </a:cubicBezTo>
                    <a:cubicBezTo>
                      <a:pt x="6" y="9"/>
                      <a:pt x="6" y="9"/>
                      <a:pt x="6" y="9"/>
                    </a:cubicBezTo>
                    <a:cubicBezTo>
                      <a:pt x="6" y="0"/>
                      <a:pt x="6" y="0"/>
                      <a:pt x="6" y="0"/>
                    </a:cubicBezTo>
                    <a:cubicBezTo>
                      <a:pt x="8" y="0"/>
                      <a:pt x="8" y="0"/>
                      <a:pt x="8" y="0"/>
                    </a:cubicBezTo>
                    <a:cubicBezTo>
                      <a:pt x="9" y="0"/>
                      <a:pt x="10" y="1"/>
                      <a:pt x="10" y="2"/>
                    </a:cubicBezTo>
                    <a:cubicBezTo>
                      <a:pt x="11" y="2"/>
                      <a:pt x="12" y="3"/>
                      <a:pt x="12" y="4"/>
                    </a:cubicBezTo>
                    <a:cubicBezTo>
                      <a:pt x="12" y="6"/>
                      <a:pt x="11" y="7"/>
                      <a:pt x="10" y="8"/>
                    </a:cubicBezTo>
                    <a:close/>
                    <a:moveTo>
                      <a:pt x="13" y="13"/>
                    </a:moveTo>
                    <a:cubicBezTo>
                      <a:pt x="13" y="14"/>
                      <a:pt x="12" y="16"/>
                      <a:pt x="11" y="17"/>
                    </a:cubicBezTo>
                    <a:cubicBezTo>
                      <a:pt x="10" y="18"/>
                      <a:pt x="9" y="18"/>
                      <a:pt x="8" y="18"/>
                    </a:cubicBezTo>
                    <a:cubicBezTo>
                      <a:pt x="6" y="18"/>
                      <a:pt x="6" y="18"/>
                      <a:pt x="6" y="18"/>
                    </a:cubicBezTo>
                    <a:cubicBezTo>
                      <a:pt x="6" y="10"/>
                      <a:pt x="6" y="10"/>
                      <a:pt x="6" y="10"/>
                    </a:cubicBezTo>
                    <a:cubicBezTo>
                      <a:pt x="12" y="10"/>
                      <a:pt x="12" y="10"/>
                      <a:pt x="12" y="10"/>
                    </a:cubicBezTo>
                    <a:cubicBezTo>
                      <a:pt x="12" y="11"/>
                      <a:pt x="13" y="12"/>
                      <a:pt x="13"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6" name="Freeform 398"/>
              <p:cNvSpPr>
                <a:spLocks/>
              </p:cNvSpPr>
              <p:nvPr/>
            </p:nvSpPr>
            <p:spPr bwMode="auto">
              <a:xfrm>
                <a:off x="2787" y="276"/>
                <a:ext cx="23" cy="19"/>
              </a:xfrm>
              <a:custGeom>
                <a:avLst/>
                <a:gdLst>
                  <a:gd name="T0" fmla="*/ 4 w 23"/>
                  <a:gd name="T1" fmla="*/ 0 h 19"/>
                  <a:gd name="T2" fmla="*/ 23 w 23"/>
                  <a:gd name="T3" fmla="*/ 5 h 19"/>
                  <a:gd name="T4" fmla="*/ 19 w 23"/>
                  <a:gd name="T5" fmla="*/ 19 h 19"/>
                  <a:gd name="T6" fmla="*/ 0 w 23"/>
                  <a:gd name="T7" fmla="*/ 14 h 19"/>
                  <a:gd name="T8" fmla="*/ 4 w 23"/>
                  <a:gd name="T9" fmla="*/ 0 h 19"/>
                </a:gdLst>
                <a:ahLst/>
                <a:cxnLst>
                  <a:cxn ang="0">
                    <a:pos x="T0" y="T1"/>
                  </a:cxn>
                  <a:cxn ang="0">
                    <a:pos x="T2" y="T3"/>
                  </a:cxn>
                  <a:cxn ang="0">
                    <a:pos x="T4" y="T5"/>
                  </a:cxn>
                  <a:cxn ang="0">
                    <a:pos x="T6" y="T7"/>
                  </a:cxn>
                  <a:cxn ang="0">
                    <a:pos x="T8" y="T9"/>
                  </a:cxn>
                </a:cxnLst>
                <a:rect l="0" t="0" r="r" b="b"/>
                <a:pathLst>
                  <a:path w="23" h="19">
                    <a:moveTo>
                      <a:pt x="4" y="0"/>
                    </a:moveTo>
                    <a:lnTo>
                      <a:pt x="23" y="5"/>
                    </a:lnTo>
                    <a:lnTo>
                      <a:pt x="19" y="19"/>
                    </a:lnTo>
                    <a:lnTo>
                      <a:pt x="0" y="14"/>
                    </a:lnTo>
                    <a:lnTo>
                      <a:pt x="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7" name="Freeform 399"/>
              <p:cNvSpPr>
                <a:spLocks/>
              </p:cNvSpPr>
              <p:nvPr/>
            </p:nvSpPr>
            <p:spPr bwMode="auto">
              <a:xfrm>
                <a:off x="2782" y="290"/>
                <a:ext cx="26" cy="15"/>
              </a:xfrm>
              <a:custGeom>
                <a:avLst/>
                <a:gdLst>
                  <a:gd name="T0" fmla="*/ 5 w 26"/>
                  <a:gd name="T1" fmla="*/ 0 h 15"/>
                  <a:gd name="T2" fmla="*/ 24 w 26"/>
                  <a:gd name="T3" fmla="*/ 5 h 15"/>
                  <a:gd name="T4" fmla="*/ 26 w 26"/>
                  <a:gd name="T5" fmla="*/ 15 h 15"/>
                  <a:gd name="T6" fmla="*/ 0 w 26"/>
                  <a:gd name="T7" fmla="*/ 8 h 15"/>
                  <a:gd name="T8" fmla="*/ 5 w 26"/>
                  <a:gd name="T9" fmla="*/ 0 h 15"/>
                </a:gdLst>
                <a:ahLst/>
                <a:cxnLst>
                  <a:cxn ang="0">
                    <a:pos x="T0" y="T1"/>
                  </a:cxn>
                  <a:cxn ang="0">
                    <a:pos x="T2" y="T3"/>
                  </a:cxn>
                  <a:cxn ang="0">
                    <a:pos x="T4" y="T5"/>
                  </a:cxn>
                  <a:cxn ang="0">
                    <a:pos x="T6" y="T7"/>
                  </a:cxn>
                  <a:cxn ang="0">
                    <a:pos x="T8" y="T9"/>
                  </a:cxn>
                </a:cxnLst>
                <a:rect l="0" t="0" r="r" b="b"/>
                <a:pathLst>
                  <a:path w="26" h="15">
                    <a:moveTo>
                      <a:pt x="5" y="0"/>
                    </a:moveTo>
                    <a:lnTo>
                      <a:pt x="24" y="5"/>
                    </a:lnTo>
                    <a:lnTo>
                      <a:pt x="26" y="15"/>
                    </a:lnTo>
                    <a:lnTo>
                      <a:pt x="0" y="8"/>
                    </a:lnTo>
                    <a:lnTo>
                      <a:pt x="5"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8" name="Freeform 400"/>
              <p:cNvSpPr>
                <a:spLocks/>
              </p:cNvSpPr>
              <p:nvPr/>
            </p:nvSpPr>
            <p:spPr bwMode="auto">
              <a:xfrm>
                <a:off x="2806" y="281"/>
                <a:ext cx="7" cy="24"/>
              </a:xfrm>
              <a:custGeom>
                <a:avLst/>
                <a:gdLst>
                  <a:gd name="T0" fmla="*/ 3 w 3"/>
                  <a:gd name="T1" fmla="*/ 1 h 10"/>
                  <a:gd name="T2" fmla="*/ 2 w 3"/>
                  <a:gd name="T3" fmla="*/ 0 h 10"/>
                  <a:gd name="T4" fmla="*/ 0 w 3"/>
                  <a:gd name="T5" fmla="*/ 8 h 10"/>
                  <a:gd name="T6" fmla="*/ 0 w 3"/>
                  <a:gd name="T7" fmla="*/ 8 h 10"/>
                  <a:gd name="T8" fmla="*/ 1 w 3"/>
                  <a:gd name="T9" fmla="*/ 10 h 10"/>
                  <a:gd name="T10" fmla="*/ 3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3" y="1"/>
                    </a:moveTo>
                    <a:cubicBezTo>
                      <a:pt x="2" y="0"/>
                      <a:pt x="2" y="0"/>
                      <a:pt x="2" y="0"/>
                    </a:cubicBezTo>
                    <a:cubicBezTo>
                      <a:pt x="0" y="8"/>
                      <a:pt x="0" y="8"/>
                      <a:pt x="0" y="8"/>
                    </a:cubicBezTo>
                    <a:cubicBezTo>
                      <a:pt x="0" y="8"/>
                      <a:pt x="0" y="8"/>
                      <a:pt x="0" y="8"/>
                    </a:cubicBezTo>
                    <a:cubicBezTo>
                      <a:pt x="0" y="9"/>
                      <a:pt x="0" y="9"/>
                      <a:pt x="1" y="10"/>
                    </a:cubicBezTo>
                    <a:lnTo>
                      <a:pt x="3"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49" name="Freeform 401"/>
              <p:cNvSpPr>
                <a:spLocks/>
              </p:cNvSpPr>
              <p:nvPr/>
            </p:nvSpPr>
            <p:spPr bwMode="auto">
              <a:xfrm>
                <a:off x="2782" y="276"/>
                <a:ext cx="9" cy="22"/>
              </a:xfrm>
              <a:custGeom>
                <a:avLst/>
                <a:gdLst>
                  <a:gd name="T0" fmla="*/ 3 w 4"/>
                  <a:gd name="T1" fmla="*/ 0 h 9"/>
                  <a:gd name="T2" fmla="*/ 4 w 4"/>
                  <a:gd name="T3" fmla="*/ 0 h 9"/>
                  <a:gd name="T4" fmla="*/ 2 w 4"/>
                  <a:gd name="T5" fmla="*/ 8 h 9"/>
                  <a:gd name="T6" fmla="*/ 1 w 4"/>
                  <a:gd name="T7" fmla="*/ 8 h 9"/>
                  <a:gd name="T8" fmla="*/ 0 w 4"/>
                  <a:gd name="T9" fmla="*/ 9 h 9"/>
                  <a:gd name="T10" fmla="*/ 3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3" y="0"/>
                    </a:moveTo>
                    <a:cubicBezTo>
                      <a:pt x="4" y="0"/>
                      <a:pt x="4" y="0"/>
                      <a:pt x="4" y="0"/>
                    </a:cubicBezTo>
                    <a:cubicBezTo>
                      <a:pt x="2" y="8"/>
                      <a:pt x="2" y="8"/>
                      <a:pt x="2" y="8"/>
                    </a:cubicBezTo>
                    <a:cubicBezTo>
                      <a:pt x="1" y="8"/>
                      <a:pt x="1" y="8"/>
                      <a:pt x="1" y="8"/>
                    </a:cubicBezTo>
                    <a:cubicBezTo>
                      <a:pt x="1" y="9"/>
                      <a:pt x="1" y="9"/>
                      <a:pt x="0" y="9"/>
                    </a:cubicBezTo>
                    <a:lnTo>
                      <a:pt x="3"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0" name="Freeform 402"/>
              <p:cNvSpPr>
                <a:spLocks/>
              </p:cNvSpPr>
              <p:nvPr/>
            </p:nvSpPr>
            <p:spPr bwMode="auto">
              <a:xfrm>
                <a:off x="2829" y="290"/>
                <a:ext cx="26" cy="22"/>
              </a:xfrm>
              <a:custGeom>
                <a:avLst/>
                <a:gdLst>
                  <a:gd name="T0" fmla="*/ 7 w 26"/>
                  <a:gd name="T1" fmla="*/ 0 h 22"/>
                  <a:gd name="T2" fmla="*/ 26 w 26"/>
                  <a:gd name="T3" fmla="*/ 10 h 22"/>
                  <a:gd name="T4" fmla="*/ 19 w 26"/>
                  <a:gd name="T5" fmla="*/ 22 h 22"/>
                  <a:gd name="T6" fmla="*/ 0 w 26"/>
                  <a:gd name="T7" fmla="*/ 15 h 22"/>
                  <a:gd name="T8" fmla="*/ 7 w 26"/>
                  <a:gd name="T9" fmla="*/ 0 h 22"/>
                </a:gdLst>
                <a:ahLst/>
                <a:cxnLst>
                  <a:cxn ang="0">
                    <a:pos x="T0" y="T1"/>
                  </a:cxn>
                  <a:cxn ang="0">
                    <a:pos x="T2" y="T3"/>
                  </a:cxn>
                  <a:cxn ang="0">
                    <a:pos x="T4" y="T5"/>
                  </a:cxn>
                  <a:cxn ang="0">
                    <a:pos x="T6" y="T7"/>
                  </a:cxn>
                  <a:cxn ang="0">
                    <a:pos x="T8" y="T9"/>
                  </a:cxn>
                </a:cxnLst>
                <a:rect l="0" t="0" r="r" b="b"/>
                <a:pathLst>
                  <a:path w="26" h="22">
                    <a:moveTo>
                      <a:pt x="7" y="0"/>
                    </a:moveTo>
                    <a:lnTo>
                      <a:pt x="26" y="10"/>
                    </a:lnTo>
                    <a:lnTo>
                      <a:pt x="19" y="22"/>
                    </a:lnTo>
                    <a:lnTo>
                      <a:pt x="0" y="15"/>
                    </a:lnTo>
                    <a:lnTo>
                      <a:pt x="7"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1" name="Freeform 403"/>
              <p:cNvSpPr>
                <a:spLocks/>
              </p:cNvSpPr>
              <p:nvPr/>
            </p:nvSpPr>
            <p:spPr bwMode="auto">
              <a:xfrm>
                <a:off x="2825" y="305"/>
                <a:ext cx="23" cy="16"/>
              </a:xfrm>
              <a:custGeom>
                <a:avLst/>
                <a:gdLst>
                  <a:gd name="T0" fmla="*/ 4 w 23"/>
                  <a:gd name="T1" fmla="*/ 0 h 16"/>
                  <a:gd name="T2" fmla="*/ 23 w 23"/>
                  <a:gd name="T3" fmla="*/ 7 h 16"/>
                  <a:gd name="T4" fmla="*/ 23 w 23"/>
                  <a:gd name="T5" fmla="*/ 16 h 16"/>
                  <a:gd name="T6" fmla="*/ 0 w 23"/>
                  <a:gd name="T7" fmla="*/ 4 h 16"/>
                  <a:gd name="T8" fmla="*/ 4 w 23"/>
                  <a:gd name="T9" fmla="*/ 0 h 16"/>
                </a:gdLst>
                <a:ahLst/>
                <a:cxnLst>
                  <a:cxn ang="0">
                    <a:pos x="T0" y="T1"/>
                  </a:cxn>
                  <a:cxn ang="0">
                    <a:pos x="T2" y="T3"/>
                  </a:cxn>
                  <a:cxn ang="0">
                    <a:pos x="T4" y="T5"/>
                  </a:cxn>
                  <a:cxn ang="0">
                    <a:pos x="T6" y="T7"/>
                  </a:cxn>
                  <a:cxn ang="0">
                    <a:pos x="T8" y="T9"/>
                  </a:cxn>
                </a:cxnLst>
                <a:rect l="0" t="0" r="r" b="b"/>
                <a:pathLst>
                  <a:path w="23" h="16">
                    <a:moveTo>
                      <a:pt x="4" y="0"/>
                    </a:moveTo>
                    <a:lnTo>
                      <a:pt x="23" y="7"/>
                    </a:lnTo>
                    <a:lnTo>
                      <a:pt x="23" y="16"/>
                    </a:lnTo>
                    <a:lnTo>
                      <a:pt x="0" y="4"/>
                    </a:lnTo>
                    <a:lnTo>
                      <a:pt x="4"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2" name="Freeform 404"/>
              <p:cNvSpPr>
                <a:spLocks/>
              </p:cNvSpPr>
              <p:nvPr/>
            </p:nvSpPr>
            <p:spPr bwMode="auto">
              <a:xfrm>
                <a:off x="2846" y="300"/>
                <a:ext cx="12" cy="21"/>
              </a:xfrm>
              <a:custGeom>
                <a:avLst/>
                <a:gdLst>
                  <a:gd name="T0" fmla="*/ 5 w 5"/>
                  <a:gd name="T1" fmla="*/ 0 h 9"/>
                  <a:gd name="T2" fmla="*/ 4 w 5"/>
                  <a:gd name="T3" fmla="*/ 0 h 9"/>
                  <a:gd name="T4" fmla="*/ 0 w 5"/>
                  <a:gd name="T5" fmla="*/ 7 h 9"/>
                  <a:gd name="T6" fmla="*/ 0 w 5"/>
                  <a:gd name="T7" fmla="*/ 8 h 9"/>
                  <a:gd name="T8" fmla="*/ 1 w 5"/>
                  <a:gd name="T9" fmla="*/ 9 h 9"/>
                  <a:gd name="T10" fmla="*/ 5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5" y="0"/>
                    </a:moveTo>
                    <a:cubicBezTo>
                      <a:pt x="4" y="0"/>
                      <a:pt x="4" y="0"/>
                      <a:pt x="4" y="0"/>
                    </a:cubicBezTo>
                    <a:cubicBezTo>
                      <a:pt x="0" y="7"/>
                      <a:pt x="0" y="7"/>
                      <a:pt x="0" y="7"/>
                    </a:cubicBezTo>
                    <a:cubicBezTo>
                      <a:pt x="0" y="8"/>
                      <a:pt x="0" y="8"/>
                      <a:pt x="0" y="8"/>
                    </a:cubicBezTo>
                    <a:cubicBezTo>
                      <a:pt x="0" y="8"/>
                      <a:pt x="0" y="9"/>
                      <a:pt x="1" y="9"/>
                    </a:cubicBezTo>
                    <a:lnTo>
                      <a:pt x="5"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3" name="Freeform 405"/>
              <p:cNvSpPr>
                <a:spLocks/>
              </p:cNvSpPr>
              <p:nvPr/>
            </p:nvSpPr>
            <p:spPr bwMode="auto">
              <a:xfrm>
                <a:off x="2825" y="290"/>
                <a:ext cx="11" cy="22"/>
              </a:xfrm>
              <a:custGeom>
                <a:avLst/>
                <a:gdLst>
                  <a:gd name="T0" fmla="*/ 4 w 5"/>
                  <a:gd name="T1" fmla="*/ 0 h 9"/>
                  <a:gd name="T2" fmla="*/ 5 w 5"/>
                  <a:gd name="T3" fmla="*/ 0 h 9"/>
                  <a:gd name="T4" fmla="*/ 2 w 5"/>
                  <a:gd name="T5" fmla="*/ 7 h 9"/>
                  <a:gd name="T6" fmla="*/ 1 w 5"/>
                  <a:gd name="T7" fmla="*/ 8 h 9"/>
                  <a:gd name="T8" fmla="*/ 0 w 5"/>
                  <a:gd name="T9" fmla="*/ 8 h 9"/>
                  <a:gd name="T10" fmla="*/ 4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4" y="0"/>
                    </a:moveTo>
                    <a:cubicBezTo>
                      <a:pt x="5" y="0"/>
                      <a:pt x="5" y="0"/>
                      <a:pt x="5" y="0"/>
                    </a:cubicBezTo>
                    <a:cubicBezTo>
                      <a:pt x="2" y="7"/>
                      <a:pt x="2" y="7"/>
                      <a:pt x="2" y="7"/>
                    </a:cubicBezTo>
                    <a:cubicBezTo>
                      <a:pt x="1" y="8"/>
                      <a:pt x="1" y="8"/>
                      <a:pt x="1" y="8"/>
                    </a:cubicBezTo>
                    <a:cubicBezTo>
                      <a:pt x="1" y="8"/>
                      <a:pt x="0" y="9"/>
                      <a:pt x="0" y="8"/>
                    </a:cubicBezTo>
                    <a:lnTo>
                      <a:pt x="4"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4" name="Freeform 406"/>
              <p:cNvSpPr>
                <a:spLocks/>
              </p:cNvSpPr>
              <p:nvPr/>
            </p:nvSpPr>
            <p:spPr bwMode="auto">
              <a:xfrm>
                <a:off x="2870" y="314"/>
                <a:ext cx="26" cy="24"/>
              </a:xfrm>
              <a:custGeom>
                <a:avLst/>
                <a:gdLst>
                  <a:gd name="T0" fmla="*/ 9 w 26"/>
                  <a:gd name="T1" fmla="*/ 0 h 24"/>
                  <a:gd name="T2" fmla="*/ 26 w 26"/>
                  <a:gd name="T3" fmla="*/ 12 h 24"/>
                  <a:gd name="T4" fmla="*/ 16 w 26"/>
                  <a:gd name="T5" fmla="*/ 24 h 24"/>
                  <a:gd name="T6" fmla="*/ 0 w 26"/>
                  <a:gd name="T7" fmla="*/ 12 h 24"/>
                  <a:gd name="T8" fmla="*/ 9 w 26"/>
                  <a:gd name="T9" fmla="*/ 0 h 24"/>
                </a:gdLst>
                <a:ahLst/>
                <a:cxnLst>
                  <a:cxn ang="0">
                    <a:pos x="T0" y="T1"/>
                  </a:cxn>
                  <a:cxn ang="0">
                    <a:pos x="T2" y="T3"/>
                  </a:cxn>
                  <a:cxn ang="0">
                    <a:pos x="T4" y="T5"/>
                  </a:cxn>
                  <a:cxn ang="0">
                    <a:pos x="T6" y="T7"/>
                  </a:cxn>
                  <a:cxn ang="0">
                    <a:pos x="T8" y="T9"/>
                  </a:cxn>
                </a:cxnLst>
                <a:rect l="0" t="0" r="r" b="b"/>
                <a:pathLst>
                  <a:path w="26" h="24">
                    <a:moveTo>
                      <a:pt x="9" y="0"/>
                    </a:moveTo>
                    <a:lnTo>
                      <a:pt x="26" y="12"/>
                    </a:lnTo>
                    <a:lnTo>
                      <a:pt x="16" y="24"/>
                    </a:lnTo>
                    <a:lnTo>
                      <a:pt x="0" y="12"/>
                    </a:lnTo>
                    <a:lnTo>
                      <a:pt x="9"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5" name="Freeform 407"/>
              <p:cNvSpPr>
                <a:spLocks/>
              </p:cNvSpPr>
              <p:nvPr/>
            </p:nvSpPr>
            <p:spPr bwMode="auto">
              <a:xfrm>
                <a:off x="2862" y="326"/>
                <a:ext cx="24" cy="19"/>
              </a:xfrm>
              <a:custGeom>
                <a:avLst/>
                <a:gdLst>
                  <a:gd name="T0" fmla="*/ 8 w 24"/>
                  <a:gd name="T1" fmla="*/ 0 h 19"/>
                  <a:gd name="T2" fmla="*/ 24 w 24"/>
                  <a:gd name="T3" fmla="*/ 12 h 19"/>
                  <a:gd name="T4" fmla="*/ 22 w 24"/>
                  <a:gd name="T5" fmla="*/ 19 h 19"/>
                  <a:gd name="T6" fmla="*/ 0 w 24"/>
                  <a:gd name="T7" fmla="*/ 5 h 19"/>
                  <a:gd name="T8" fmla="*/ 8 w 24"/>
                  <a:gd name="T9" fmla="*/ 0 h 19"/>
                </a:gdLst>
                <a:ahLst/>
                <a:cxnLst>
                  <a:cxn ang="0">
                    <a:pos x="T0" y="T1"/>
                  </a:cxn>
                  <a:cxn ang="0">
                    <a:pos x="T2" y="T3"/>
                  </a:cxn>
                  <a:cxn ang="0">
                    <a:pos x="T4" y="T5"/>
                  </a:cxn>
                  <a:cxn ang="0">
                    <a:pos x="T6" y="T7"/>
                  </a:cxn>
                  <a:cxn ang="0">
                    <a:pos x="T8" y="T9"/>
                  </a:cxn>
                </a:cxnLst>
                <a:rect l="0" t="0" r="r" b="b"/>
                <a:pathLst>
                  <a:path w="24" h="19">
                    <a:moveTo>
                      <a:pt x="8" y="0"/>
                    </a:moveTo>
                    <a:lnTo>
                      <a:pt x="24" y="12"/>
                    </a:lnTo>
                    <a:lnTo>
                      <a:pt x="22" y="19"/>
                    </a:lnTo>
                    <a:lnTo>
                      <a:pt x="0" y="5"/>
                    </a:lnTo>
                    <a:lnTo>
                      <a:pt x="8"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6" name="Freeform 408"/>
              <p:cNvSpPr>
                <a:spLocks/>
              </p:cNvSpPr>
              <p:nvPr/>
            </p:nvSpPr>
            <p:spPr bwMode="auto">
              <a:xfrm>
                <a:off x="2884" y="326"/>
                <a:ext cx="14" cy="19"/>
              </a:xfrm>
              <a:custGeom>
                <a:avLst/>
                <a:gdLst>
                  <a:gd name="T0" fmla="*/ 6 w 6"/>
                  <a:gd name="T1" fmla="*/ 0 h 8"/>
                  <a:gd name="T2" fmla="*/ 5 w 6"/>
                  <a:gd name="T3" fmla="*/ 0 h 8"/>
                  <a:gd name="T4" fmla="*/ 0 w 6"/>
                  <a:gd name="T5" fmla="*/ 6 h 8"/>
                  <a:gd name="T6" fmla="*/ 0 w 6"/>
                  <a:gd name="T7" fmla="*/ 7 h 8"/>
                  <a:gd name="T8" fmla="*/ 0 w 6"/>
                  <a:gd name="T9" fmla="*/ 8 h 8"/>
                  <a:gd name="T10" fmla="*/ 6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6" y="0"/>
                    </a:moveTo>
                    <a:cubicBezTo>
                      <a:pt x="5" y="0"/>
                      <a:pt x="5" y="0"/>
                      <a:pt x="5" y="0"/>
                    </a:cubicBezTo>
                    <a:cubicBezTo>
                      <a:pt x="0" y="6"/>
                      <a:pt x="0" y="6"/>
                      <a:pt x="0" y="6"/>
                    </a:cubicBezTo>
                    <a:cubicBezTo>
                      <a:pt x="0" y="7"/>
                      <a:pt x="0" y="7"/>
                      <a:pt x="0" y="7"/>
                    </a:cubicBezTo>
                    <a:cubicBezTo>
                      <a:pt x="0" y="7"/>
                      <a:pt x="0" y="8"/>
                      <a:pt x="0" y="8"/>
                    </a:cubicBezTo>
                    <a:lnTo>
                      <a:pt x="6"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7" name="Freeform 409"/>
              <p:cNvSpPr>
                <a:spLocks/>
              </p:cNvSpPr>
              <p:nvPr/>
            </p:nvSpPr>
            <p:spPr bwMode="auto">
              <a:xfrm>
                <a:off x="2862" y="312"/>
                <a:ext cx="17" cy="19"/>
              </a:xfrm>
              <a:custGeom>
                <a:avLst/>
                <a:gdLst>
                  <a:gd name="T0" fmla="*/ 6 w 7"/>
                  <a:gd name="T1" fmla="*/ 0 h 8"/>
                  <a:gd name="T2" fmla="*/ 7 w 7"/>
                  <a:gd name="T3" fmla="*/ 1 h 8"/>
                  <a:gd name="T4" fmla="*/ 2 w 7"/>
                  <a:gd name="T5" fmla="*/ 7 h 8"/>
                  <a:gd name="T6" fmla="*/ 2 w 7"/>
                  <a:gd name="T7" fmla="*/ 8 h 8"/>
                  <a:gd name="T8" fmla="*/ 0 w 7"/>
                  <a:gd name="T9" fmla="*/ 8 h 8"/>
                  <a:gd name="T10" fmla="*/ 6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6" y="0"/>
                    </a:moveTo>
                    <a:cubicBezTo>
                      <a:pt x="7" y="1"/>
                      <a:pt x="7" y="1"/>
                      <a:pt x="7" y="1"/>
                    </a:cubicBezTo>
                    <a:cubicBezTo>
                      <a:pt x="2" y="7"/>
                      <a:pt x="2" y="7"/>
                      <a:pt x="2" y="7"/>
                    </a:cubicBezTo>
                    <a:cubicBezTo>
                      <a:pt x="2" y="8"/>
                      <a:pt x="2" y="8"/>
                      <a:pt x="2" y="8"/>
                    </a:cubicBezTo>
                    <a:cubicBezTo>
                      <a:pt x="1" y="8"/>
                      <a:pt x="1" y="8"/>
                      <a:pt x="0" y="8"/>
                    </a:cubicBezTo>
                    <a:lnTo>
                      <a:pt x="6"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8" name="Freeform 410"/>
              <p:cNvSpPr>
                <a:spLocks/>
              </p:cNvSpPr>
              <p:nvPr/>
            </p:nvSpPr>
            <p:spPr bwMode="auto">
              <a:xfrm>
                <a:off x="2905" y="343"/>
                <a:ext cx="26" cy="23"/>
              </a:xfrm>
              <a:custGeom>
                <a:avLst/>
                <a:gdLst>
                  <a:gd name="T0" fmla="*/ 12 w 26"/>
                  <a:gd name="T1" fmla="*/ 0 h 23"/>
                  <a:gd name="T2" fmla="*/ 26 w 26"/>
                  <a:gd name="T3" fmla="*/ 14 h 23"/>
                  <a:gd name="T4" fmla="*/ 14 w 26"/>
                  <a:gd name="T5" fmla="*/ 23 h 23"/>
                  <a:gd name="T6" fmla="*/ 0 w 26"/>
                  <a:gd name="T7" fmla="*/ 9 h 23"/>
                  <a:gd name="T8" fmla="*/ 12 w 26"/>
                  <a:gd name="T9" fmla="*/ 0 h 23"/>
                </a:gdLst>
                <a:ahLst/>
                <a:cxnLst>
                  <a:cxn ang="0">
                    <a:pos x="T0" y="T1"/>
                  </a:cxn>
                  <a:cxn ang="0">
                    <a:pos x="T2" y="T3"/>
                  </a:cxn>
                  <a:cxn ang="0">
                    <a:pos x="T4" y="T5"/>
                  </a:cxn>
                  <a:cxn ang="0">
                    <a:pos x="T6" y="T7"/>
                  </a:cxn>
                  <a:cxn ang="0">
                    <a:pos x="T8" y="T9"/>
                  </a:cxn>
                </a:cxnLst>
                <a:rect l="0" t="0" r="r" b="b"/>
                <a:pathLst>
                  <a:path w="26" h="23">
                    <a:moveTo>
                      <a:pt x="12" y="0"/>
                    </a:moveTo>
                    <a:lnTo>
                      <a:pt x="26" y="14"/>
                    </a:lnTo>
                    <a:lnTo>
                      <a:pt x="14" y="23"/>
                    </a:lnTo>
                    <a:lnTo>
                      <a:pt x="0" y="9"/>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59" name="Freeform 411"/>
              <p:cNvSpPr>
                <a:spLocks/>
              </p:cNvSpPr>
              <p:nvPr/>
            </p:nvSpPr>
            <p:spPr bwMode="auto">
              <a:xfrm>
                <a:off x="2898" y="352"/>
                <a:ext cx="21" cy="24"/>
              </a:xfrm>
              <a:custGeom>
                <a:avLst/>
                <a:gdLst>
                  <a:gd name="T0" fmla="*/ 7 w 21"/>
                  <a:gd name="T1" fmla="*/ 0 h 24"/>
                  <a:gd name="T2" fmla="*/ 21 w 21"/>
                  <a:gd name="T3" fmla="*/ 14 h 24"/>
                  <a:gd name="T4" fmla="*/ 19 w 21"/>
                  <a:gd name="T5" fmla="*/ 24 h 24"/>
                  <a:gd name="T6" fmla="*/ 0 w 21"/>
                  <a:gd name="T7" fmla="*/ 5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lnTo>
                      <a:pt x="21" y="14"/>
                    </a:lnTo>
                    <a:lnTo>
                      <a:pt x="19" y="24"/>
                    </a:lnTo>
                    <a:lnTo>
                      <a:pt x="0" y="5"/>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0" name="Freeform 412"/>
              <p:cNvSpPr>
                <a:spLocks/>
              </p:cNvSpPr>
              <p:nvPr/>
            </p:nvSpPr>
            <p:spPr bwMode="auto">
              <a:xfrm>
                <a:off x="2915" y="357"/>
                <a:ext cx="19" cy="19"/>
              </a:xfrm>
              <a:custGeom>
                <a:avLst/>
                <a:gdLst>
                  <a:gd name="T0" fmla="*/ 8 w 8"/>
                  <a:gd name="T1" fmla="*/ 1 h 8"/>
                  <a:gd name="T2" fmla="*/ 7 w 8"/>
                  <a:gd name="T3" fmla="*/ 0 h 8"/>
                  <a:gd name="T4" fmla="*/ 1 w 8"/>
                  <a:gd name="T5" fmla="*/ 6 h 8"/>
                  <a:gd name="T6" fmla="*/ 1 w 8"/>
                  <a:gd name="T7" fmla="*/ 6 h 8"/>
                  <a:gd name="T8" fmla="*/ 1 w 8"/>
                  <a:gd name="T9" fmla="*/ 8 h 8"/>
                  <a:gd name="T10" fmla="*/ 8 w 8"/>
                  <a:gd name="T11" fmla="*/ 1 h 8"/>
                </a:gdLst>
                <a:ahLst/>
                <a:cxnLst>
                  <a:cxn ang="0">
                    <a:pos x="T0" y="T1"/>
                  </a:cxn>
                  <a:cxn ang="0">
                    <a:pos x="T2" y="T3"/>
                  </a:cxn>
                  <a:cxn ang="0">
                    <a:pos x="T4" y="T5"/>
                  </a:cxn>
                  <a:cxn ang="0">
                    <a:pos x="T6" y="T7"/>
                  </a:cxn>
                  <a:cxn ang="0">
                    <a:pos x="T8" y="T9"/>
                  </a:cxn>
                  <a:cxn ang="0">
                    <a:pos x="T10" y="T11"/>
                  </a:cxn>
                </a:cxnLst>
                <a:rect l="0" t="0" r="r" b="b"/>
                <a:pathLst>
                  <a:path w="8" h="8">
                    <a:moveTo>
                      <a:pt x="8" y="1"/>
                    </a:moveTo>
                    <a:cubicBezTo>
                      <a:pt x="7" y="0"/>
                      <a:pt x="7" y="0"/>
                      <a:pt x="7" y="0"/>
                    </a:cubicBezTo>
                    <a:cubicBezTo>
                      <a:pt x="1" y="6"/>
                      <a:pt x="1" y="6"/>
                      <a:pt x="1" y="6"/>
                    </a:cubicBezTo>
                    <a:cubicBezTo>
                      <a:pt x="1" y="6"/>
                      <a:pt x="1" y="6"/>
                      <a:pt x="1" y="6"/>
                    </a:cubicBezTo>
                    <a:cubicBezTo>
                      <a:pt x="0" y="7"/>
                      <a:pt x="0" y="7"/>
                      <a:pt x="1" y="8"/>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1" name="Freeform 413"/>
              <p:cNvSpPr>
                <a:spLocks/>
              </p:cNvSpPr>
              <p:nvPr/>
            </p:nvSpPr>
            <p:spPr bwMode="auto">
              <a:xfrm>
                <a:off x="2898" y="343"/>
                <a:ext cx="19" cy="16"/>
              </a:xfrm>
              <a:custGeom>
                <a:avLst/>
                <a:gdLst>
                  <a:gd name="T0" fmla="*/ 7 w 8"/>
                  <a:gd name="T1" fmla="*/ 0 h 7"/>
                  <a:gd name="T2" fmla="*/ 8 w 8"/>
                  <a:gd name="T3" fmla="*/ 0 h 7"/>
                  <a:gd name="T4" fmla="*/ 2 w 8"/>
                  <a:gd name="T5" fmla="*/ 6 h 7"/>
                  <a:gd name="T6" fmla="*/ 2 w 8"/>
                  <a:gd name="T7" fmla="*/ 6 h 7"/>
                  <a:gd name="T8" fmla="*/ 0 w 8"/>
                  <a:gd name="T9" fmla="*/ 6 h 7"/>
                  <a:gd name="T10" fmla="*/ 7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7" y="0"/>
                    </a:moveTo>
                    <a:cubicBezTo>
                      <a:pt x="8" y="0"/>
                      <a:pt x="8" y="0"/>
                      <a:pt x="8" y="0"/>
                    </a:cubicBezTo>
                    <a:cubicBezTo>
                      <a:pt x="2" y="6"/>
                      <a:pt x="2" y="6"/>
                      <a:pt x="2" y="6"/>
                    </a:cubicBezTo>
                    <a:cubicBezTo>
                      <a:pt x="2" y="6"/>
                      <a:pt x="2" y="6"/>
                      <a:pt x="2" y="6"/>
                    </a:cubicBezTo>
                    <a:cubicBezTo>
                      <a:pt x="1" y="7"/>
                      <a:pt x="1" y="6"/>
                      <a:pt x="0" y="6"/>
                    </a:cubicBezTo>
                    <a:lnTo>
                      <a:pt x="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2" name="Freeform 414"/>
              <p:cNvSpPr>
                <a:spLocks/>
              </p:cNvSpPr>
              <p:nvPr/>
            </p:nvSpPr>
            <p:spPr bwMode="auto">
              <a:xfrm>
                <a:off x="2936" y="378"/>
                <a:ext cx="24" cy="26"/>
              </a:xfrm>
              <a:custGeom>
                <a:avLst/>
                <a:gdLst>
                  <a:gd name="T0" fmla="*/ 12 w 24"/>
                  <a:gd name="T1" fmla="*/ 0 h 26"/>
                  <a:gd name="T2" fmla="*/ 24 w 24"/>
                  <a:gd name="T3" fmla="*/ 17 h 26"/>
                  <a:gd name="T4" fmla="*/ 12 w 24"/>
                  <a:gd name="T5" fmla="*/ 26 h 26"/>
                  <a:gd name="T6" fmla="*/ 0 w 24"/>
                  <a:gd name="T7" fmla="*/ 10 h 26"/>
                  <a:gd name="T8" fmla="*/ 12 w 24"/>
                  <a:gd name="T9" fmla="*/ 0 h 26"/>
                </a:gdLst>
                <a:ahLst/>
                <a:cxnLst>
                  <a:cxn ang="0">
                    <a:pos x="T0" y="T1"/>
                  </a:cxn>
                  <a:cxn ang="0">
                    <a:pos x="T2" y="T3"/>
                  </a:cxn>
                  <a:cxn ang="0">
                    <a:pos x="T4" y="T5"/>
                  </a:cxn>
                  <a:cxn ang="0">
                    <a:pos x="T6" y="T7"/>
                  </a:cxn>
                  <a:cxn ang="0">
                    <a:pos x="T8" y="T9"/>
                  </a:cxn>
                </a:cxnLst>
                <a:rect l="0" t="0" r="r" b="b"/>
                <a:pathLst>
                  <a:path w="24" h="26">
                    <a:moveTo>
                      <a:pt x="12" y="0"/>
                    </a:moveTo>
                    <a:lnTo>
                      <a:pt x="24" y="17"/>
                    </a:lnTo>
                    <a:lnTo>
                      <a:pt x="12" y="26"/>
                    </a:lnTo>
                    <a:lnTo>
                      <a:pt x="0" y="10"/>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3" name="Freeform 415"/>
              <p:cNvSpPr>
                <a:spLocks/>
              </p:cNvSpPr>
              <p:nvPr/>
            </p:nvSpPr>
            <p:spPr bwMode="auto">
              <a:xfrm>
                <a:off x="2929" y="388"/>
                <a:ext cx="19" cy="21"/>
              </a:xfrm>
              <a:custGeom>
                <a:avLst/>
                <a:gdLst>
                  <a:gd name="T0" fmla="*/ 7 w 19"/>
                  <a:gd name="T1" fmla="*/ 0 h 21"/>
                  <a:gd name="T2" fmla="*/ 19 w 19"/>
                  <a:gd name="T3" fmla="*/ 16 h 21"/>
                  <a:gd name="T4" fmla="*/ 14 w 19"/>
                  <a:gd name="T5" fmla="*/ 21 h 21"/>
                  <a:gd name="T6" fmla="*/ 0 w 19"/>
                  <a:gd name="T7" fmla="*/ 2 h 21"/>
                  <a:gd name="T8" fmla="*/ 7 w 19"/>
                  <a:gd name="T9" fmla="*/ 0 h 21"/>
                </a:gdLst>
                <a:ahLst/>
                <a:cxnLst>
                  <a:cxn ang="0">
                    <a:pos x="T0" y="T1"/>
                  </a:cxn>
                  <a:cxn ang="0">
                    <a:pos x="T2" y="T3"/>
                  </a:cxn>
                  <a:cxn ang="0">
                    <a:pos x="T4" y="T5"/>
                  </a:cxn>
                  <a:cxn ang="0">
                    <a:pos x="T6" y="T7"/>
                  </a:cxn>
                  <a:cxn ang="0">
                    <a:pos x="T8" y="T9"/>
                  </a:cxn>
                </a:cxnLst>
                <a:rect l="0" t="0" r="r" b="b"/>
                <a:pathLst>
                  <a:path w="19" h="21">
                    <a:moveTo>
                      <a:pt x="7" y="0"/>
                    </a:moveTo>
                    <a:lnTo>
                      <a:pt x="19" y="16"/>
                    </a:lnTo>
                    <a:lnTo>
                      <a:pt x="14" y="21"/>
                    </a:lnTo>
                    <a:lnTo>
                      <a:pt x="0" y="2"/>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4" name="Freeform 416"/>
              <p:cNvSpPr>
                <a:spLocks/>
              </p:cNvSpPr>
              <p:nvPr/>
            </p:nvSpPr>
            <p:spPr bwMode="auto">
              <a:xfrm>
                <a:off x="2943" y="395"/>
                <a:ext cx="19" cy="14"/>
              </a:xfrm>
              <a:custGeom>
                <a:avLst/>
                <a:gdLst>
                  <a:gd name="T0" fmla="*/ 8 w 8"/>
                  <a:gd name="T1" fmla="*/ 1 h 6"/>
                  <a:gd name="T2" fmla="*/ 7 w 8"/>
                  <a:gd name="T3" fmla="*/ 0 h 6"/>
                  <a:gd name="T4" fmla="*/ 1 w 8"/>
                  <a:gd name="T5" fmla="*/ 5 h 6"/>
                  <a:gd name="T6" fmla="*/ 0 w 8"/>
                  <a:gd name="T7" fmla="*/ 5 h 6"/>
                  <a:gd name="T8" fmla="*/ 0 w 8"/>
                  <a:gd name="T9" fmla="*/ 6 h 6"/>
                  <a:gd name="T10" fmla="*/ 8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8" y="1"/>
                    </a:moveTo>
                    <a:cubicBezTo>
                      <a:pt x="7" y="0"/>
                      <a:pt x="7" y="0"/>
                      <a:pt x="7" y="0"/>
                    </a:cubicBezTo>
                    <a:cubicBezTo>
                      <a:pt x="1" y="5"/>
                      <a:pt x="1" y="5"/>
                      <a:pt x="1" y="5"/>
                    </a:cubicBezTo>
                    <a:cubicBezTo>
                      <a:pt x="0" y="5"/>
                      <a:pt x="0" y="5"/>
                      <a:pt x="0" y="5"/>
                    </a:cubicBezTo>
                    <a:cubicBezTo>
                      <a:pt x="0" y="5"/>
                      <a:pt x="0" y="6"/>
                      <a:pt x="0" y="6"/>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5" name="Freeform 417"/>
              <p:cNvSpPr>
                <a:spLocks/>
              </p:cNvSpPr>
              <p:nvPr/>
            </p:nvSpPr>
            <p:spPr bwMode="auto">
              <a:xfrm>
                <a:off x="2929" y="376"/>
                <a:ext cx="19" cy="14"/>
              </a:xfrm>
              <a:custGeom>
                <a:avLst/>
                <a:gdLst>
                  <a:gd name="T0" fmla="*/ 8 w 8"/>
                  <a:gd name="T1" fmla="*/ 0 h 6"/>
                  <a:gd name="T2" fmla="*/ 8 w 8"/>
                  <a:gd name="T3" fmla="*/ 1 h 6"/>
                  <a:gd name="T4" fmla="*/ 2 w 8"/>
                  <a:gd name="T5" fmla="*/ 6 h 6"/>
                  <a:gd name="T6" fmla="*/ 1 w 8"/>
                  <a:gd name="T7" fmla="*/ 6 h 6"/>
                  <a:gd name="T8" fmla="*/ 0 w 8"/>
                  <a:gd name="T9" fmla="*/ 6 h 6"/>
                  <a:gd name="T10" fmla="*/ 8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8" y="0"/>
                    </a:moveTo>
                    <a:cubicBezTo>
                      <a:pt x="8" y="1"/>
                      <a:pt x="8" y="1"/>
                      <a:pt x="8" y="1"/>
                    </a:cubicBezTo>
                    <a:cubicBezTo>
                      <a:pt x="2" y="6"/>
                      <a:pt x="2" y="6"/>
                      <a:pt x="2" y="6"/>
                    </a:cubicBezTo>
                    <a:cubicBezTo>
                      <a:pt x="1" y="6"/>
                      <a:pt x="1" y="6"/>
                      <a:pt x="1" y="6"/>
                    </a:cubicBezTo>
                    <a:cubicBezTo>
                      <a:pt x="1" y="6"/>
                      <a:pt x="0" y="6"/>
                      <a:pt x="0" y="6"/>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6" name="Freeform 418"/>
              <p:cNvSpPr>
                <a:spLocks/>
              </p:cNvSpPr>
              <p:nvPr/>
            </p:nvSpPr>
            <p:spPr bwMode="auto">
              <a:xfrm>
                <a:off x="2960" y="421"/>
                <a:ext cx="21" cy="23"/>
              </a:xfrm>
              <a:custGeom>
                <a:avLst/>
                <a:gdLst>
                  <a:gd name="T0" fmla="*/ 14 w 21"/>
                  <a:gd name="T1" fmla="*/ 0 h 23"/>
                  <a:gd name="T2" fmla="*/ 21 w 21"/>
                  <a:gd name="T3" fmla="*/ 16 h 23"/>
                  <a:gd name="T4" fmla="*/ 9 w 21"/>
                  <a:gd name="T5" fmla="*/ 23 h 23"/>
                  <a:gd name="T6" fmla="*/ 0 w 21"/>
                  <a:gd name="T7" fmla="*/ 4 h 23"/>
                  <a:gd name="T8" fmla="*/ 14 w 21"/>
                  <a:gd name="T9" fmla="*/ 0 h 23"/>
                </a:gdLst>
                <a:ahLst/>
                <a:cxnLst>
                  <a:cxn ang="0">
                    <a:pos x="T0" y="T1"/>
                  </a:cxn>
                  <a:cxn ang="0">
                    <a:pos x="T2" y="T3"/>
                  </a:cxn>
                  <a:cxn ang="0">
                    <a:pos x="T4" y="T5"/>
                  </a:cxn>
                  <a:cxn ang="0">
                    <a:pos x="T6" y="T7"/>
                  </a:cxn>
                  <a:cxn ang="0">
                    <a:pos x="T8" y="T9"/>
                  </a:cxn>
                </a:cxnLst>
                <a:rect l="0" t="0" r="r" b="b"/>
                <a:pathLst>
                  <a:path w="21" h="23">
                    <a:moveTo>
                      <a:pt x="14" y="0"/>
                    </a:moveTo>
                    <a:lnTo>
                      <a:pt x="21" y="16"/>
                    </a:lnTo>
                    <a:lnTo>
                      <a:pt x="9" y="23"/>
                    </a:lnTo>
                    <a:lnTo>
                      <a:pt x="0" y="4"/>
                    </a:lnTo>
                    <a:lnTo>
                      <a:pt x="1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7" name="Freeform 419"/>
              <p:cNvSpPr>
                <a:spLocks/>
              </p:cNvSpPr>
              <p:nvPr/>
            </p:nvSpPr>
            <p:spPr bwMode="auto">
              <a:xfrm>
                <a:off x="2953" y="425"/>
                <a:ext cx="16" cy="24"/>
              </a:xfrm>
              <a:custGeom>
                <a:avLst/>
                <a:gdLst>
                  <a:gd name="T0" fmla="*/ 7 w 16"/>
                  <a:gd name="T1" fmla="*/ 0 h 24"/>
                  <a:gd name="T2" fmla="*/ 16 w 16"/>
                  <a:gd name="T3" fmla="*/ 19 h 24"/>
                  <a:gd name="T4" fmla="*/ 9 w 16"/>
                  <a:gd name="T5" fmla="*/ 24 h 24"/>
                  <a:gd name="T6" fmla="*/ 0 w 16"/>
                  <a:gd name="T7" fmla="*/ 0 h 24"/>
                  <a:gd name="T8" fmla="*/ 7 w 16"/>
                  <a:gd name="T9" fmla="*/ 0 h 24"/>
                </a:gdLst>
                <a:ahLst/>
                <a:cxnLst>
                  <a:cxn ang="0">
                    <a:pos x="T0" y="T1"/>
                  </a:cxn>
                  <a:cxn ang="0">
                    <a:pos x="T2" y="T3"/>
                  </a:cxn>
                  <a:cxn ang="0">
                    <a:pos x="T4" y="T5"/>
                  </a:cxn>
                  <a:cxn ang="0">
                    <a:pos x="T6" y="T7"/>
                  </a:cxn>
                  <a:cxn ang="0">
                    <a:pos x="T8" y="T9"/>
                  </a:cxn>
                </a:cxnLst>
                <a:rect l="0" t="0" r="r" b="b"/>
                <a:pathLst>
                  <a:path w="16" h="24">
                    <a:moveTo>
                      <a:pt x="7" y="0"/>
                    </a:moveTo>
                    <a:lnTo>
                      <a:pt x="16" y="19"/>
                    </a:lnTo>
                    <a:lnTo>
                      <a:pt x="9" y="24"/>
                    </a:lnTo>
                    <a:lnTo>
                      <a:pt x="0" y="0"/>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8" name="Freeform 420"/>
              <p:cNvSpPr>
                <a:spLocks/>
              </p:cNvSpPr>
              <p:nvPr/>
            </p:nvSpPr>
            <p:spPr bwMode="auto">
              <a:xfrm>
                <a:off x="2962" y="437"/>
                <a:ext cx="22" cy="12"/>
              </a:xfrm>
              <a:custGeom>
                <a:avLst/>
                <a:gdLst>
                  <a:gd name="T0" fmla="*/ 9 w 9"/>
                  <a:gd name="T1" fmla="*/ 1 h 5"/>
                  <a:gd name="T2" fmla="*/ 8 w 9"/>
                  <a:gd name="T3" fmla="*/ 0 h 5"/>
                  <a:gd name="T4" fmla="*/ 1 w 9"/>
                  <a:gd name="T5" fmla="*/ 3 h 5"/>
                  <a:gd name="T6" fmla="*/ 1 w 9"/>
                  <a:gd name="T7" fmla="*/ 4 h 5"/>
                  <a:gd name="T8" fmla="*/ 0 w 9"/>
                  <a:gd name="T9" fmla="*/ 5 h 5"/>
                  <a:gd name="T10" fmla="*/ 9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9" y="1"/>
                    </a:moveTo>
                    <a:cubicBezTo>
                      <a:pt x="8" y="0"/>
                      <a:pt x="8" y="0"/>
                      <a:pt x="8" y="0"/>
                    </a:cubicBezTo>
                    <a:cubicBezTo>
                      <a:pt x="1" y="3"/>
                      <a:pt x="1" y="3"/>
                      <a:pt x="1" y="3"/>
                    </a:cubicBezTo>
                    <a:cubicBezTo>
                      <a:pt x="1" y="4"/>
                      <a:pt x="1" y="4"/>
                      <a:pt x="1" y="4"/>
                    </a:cubicBezTo>
                    <a:cubicBezTo>
                      <a:pt x="0" y="4"/>
                      <a:pt x="0" y="5"/>
                      <a:pt x="0" y="5"/>
                    </a:cubicBezTo>
                    <a:lnTo>
                      <a:pt x="9"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69" name="Freeform 421"/>
              <p:cNvSpPr>
                <a:spLocks/>
              </p:cNvSpPr>
              <p:nvPr/>
            </p:nvSpPr>
            <p:spPr bwMode="auto">
              <a:xfrm>
                <a:off x="2953" y="418"/>
                <a:ext cx="21" cy="10"/>
              </a:xfrm>
              <a:custGeom>
                <a:avLst/>
                <a:gdLst>
                  <a:gd name="T0" fmla="*/ 8 w 9"/>
                  <a:gd name="T1" fmla="*/ 0 h 4"/>
                  <a:gd name="T2" fmla="*/ 9 w 9"/>
                  <a:gd name="T3" fmla="*/ 1 h 4"/>
                  <a:gd name="T4" fmla="*/ 2 w 9"/>
                  <a:gd name="T5" fmla="*/ 4 h 4"/>
                  <a:gd name="T6" fmla="*/ 1 w 9"/>
                  <a:gd name="T7" fmla="*/ 4 h 4"/>
                  <a:gd name="T8" fmla="*/ 0 w 9"/>
                  <a:gd name="T9" fmla="*/ 3 h 4"/>
                  <a:gd name="T10" fmla="*/ 8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8" y="0"/>
                    </a:moveTo>
                    <a:cubicBezTo>
                      <a:pt x="9" y="1"/>
                      <a:pt x="9" y="1"/>
                      <a:pt x="9" y="1"/>
                    </a:cubicBezTo>
                    <a:cubicBezTo>
                      <a:pt x="2" y="4"/>
                      <a:pt x="2" y="4"/>
                      <a:pt x="2" y="4"/>
                    </a:cubicBezTo>
                    <a:cubicBezTo>
                      <a:pt x="1" y="4"/>
                      <a:pt x="1" y="4"/>
                      <a:pt x="1" y="4"/>
                    </a:cubicBezTo>
                    <a:cubicBezTo>
                      <a:pt x="1" y="4"/>
                      <a:pt x="0" y="4"/>
                      <a:pt x="0" y="3"/>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0" name="Freeform 422"/>
              <p:cNvSpPr>
                <a:spLocks/>
              </p:cNvSpPr>
              <p:nvPr/>
            </p:nvSpPr>
            <p:spPr bwMode="auto">
              <a:xfrm>
                <a:off x="2979" y="463"/>
                <a:ext cx="19" cy="24"/>
              </a:xfrm>
              <a:custGeom>
                <a:avLst/>
                <a:gdLst>
                  <a:gd name="T0" fmla="*/ 12 w 19"/>
                  <a:gd name="T1" fmla="*/ 0 h 24"/>
                  <a:gd name="T2" fmla="*/ 19 w 19"/>
                  <a:gd name="T3" fmla="*/ 19 h 24"/>
                  <a:gd name="T4" fmla="*/ 5 w 19"/>
                  <a:gd name="T5" fmla="*/ 24 h 24"/>
                  <a:gd name="T6" fmla="*/ 0 w 19"/>
                  <a:gd name="T7" fmla="*/ 5 h 24"/>
                  <a:gd name="T8" fmla="*/ 12 w 19"/>
                  <a:gd name="T9" fmla="*/ 0 h 24"/>
                </a:gdLst>
                <a:ahLst/>
                <a:cxnLst>
                  <a:cxn ang="0">
                    <a:pos x="T0" y="T1"/>
                  </a:cxn>
                  <a:cxn ang="0">
                    <a:pos x="T2" y="T3"/>
                  </a:cxn>
                  <a:cxn ang="0">
                    <a:pos x="T4" y="T5"/>
                  </a:cxn>
                  <a:cxn ang="0">
                    <a:pos x="T6" y="T7"/>
                  </a:cxn>
                  <a:cxn ang="0">
                    <a:pos x="T8" y="T9"/>
                  </a:cxn>
                </a:cxnLst>
                <a:rect l="0" t="0" r="r" b="b"/>
                <a:pathLst>
                  <a:path w="19" h="24">
                    <a:moveTo>
                      <a:pt x="12" y="0"/>
                    </a:moveTo>
                    <a:lnTo>
                      <a:pt x="19" y="19"/>
                    </a:lnTo>
                    <a:lnTo>
                      <a:pt x="5" y="24"/>
                    </a:lnTo>
                    <a:lnTo>
                      <a:pt x="0" y="5"/>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1" name="Freeform 423"/>
              <p:cNvSpPr>
                <a:spLocks/>
              </p:cNvSpPr>
              <p:nvPr/>
            </p:nvSpPr>
            <p:spPr bwMode="auto">
              <a:xfrm>
                <a:off x="2969" y="468"/>
                <a:ext cx="15" cy="24"/>
              </a:xfrm>
              <a:custGeom>
                <a:avLst/>
                <a:gdLst>
                  <a:gd name="T0" fmla="*/ 10 w 15"/>
                  <a:gd name="T1" fmla="*/ 0 h 24"/>
                  <a:gd name="T2" fmla="*/ 15 w 15"/>
                  <a:gd name="T3" fmla="*/ 19 h 24"/>
                  <a:gd name="T4" fmla="*/ 7 w 15"/>
                  <a:gd name="T5" fmla="*/ 24 h 24"/>
                  <a:gd name="T6" fmla="*/ 0 w 15"/>
                  <a:gd name="T7" fmla="*/ 0 h 24"/>
                  <a:gd name="T8" fmla="*/ 10 w 15"/>
                  <a:gd name="T9" fmla="*/ 0 h 24"/>
                </a:gdLst>
                <a:ahLst/>
                <a:cxnLst>
                  <a:cxn ang="0">
                    <a:pos x="T0" y="T1"/>
                  </a:cxn>
                  <a:cxn ang="0">
                    <a:pos x="T2" y="T3"/>
                  </a:cxn>
                  <a:cxn ang="0">
                    <a:pos x="T4" y="T5"/>
                  </a:cxn>
                  <a:cxn ang="0">
                    <a:pos x="T6" y="T7"/>
                  </a:cxn>
                  <a:cxn ang="0">
                    <a:pos x="T8" y="T9"/>
                  </a:cxn>
                </a:cxnLst>
                <a:rect l="0" t="0" r="r" b="b"/>
                <a:pathLst>
                  <a:path w="15" h="24">
                    <a:moveTo>
                      <a:pt x="10" y="0"/>
                    </a:moveTo>
                    <a:lnTo>
                      <a:pt x="15" y="19"/>
                    </a:lnTo>
                    <a:lnTo>
                      <a:pt x="7" y="24"/>
                    </a:lnTo>
                    <a:lnTo>
                      <a:pt x="0" y="0"/>
                    </a:lnTo>
                    <a:lnTo>
                      <a:pt x="10"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2" name="Freeform 424"/>
              <p:cNvSpPr>
                <a:spLocks/>
              </p:cNvSpPr>
              <p:nvPr/>
            </p:nvSpPr>
            <p:spPr bwMode="auto">
              <a:xfrm>
                <a:off x="2974" y="482"/>
                <a:ext cx="24" cy="10"/>
              </a:xfrm>
              <a:custGeom>
                <a:avLst/>
                <a:gdLst>
                  <a:gd name="T0" fmla="*/ 10 w 10"/>
                  <a:gd name="T1" fmla="*/ 2 h 4"/>
                  <a:gd name="T2" fmla="*/ 10 w 10"/>
                  <a:gd name="T3" fmla="*/ 0 h 4"/>
                  <a:gd name="T4" fmla="*/ 2 w 10"/>
                  <a:gd name="T5" fmla="*/ 2 h 4"/>
                  <a:gd name="T6" fmla="*/ 1 w 10"/>
                  <a:gd name="T7" fmla="*/ 3 h 4"/>
                  <a:gd name="T8" fmla="*/ 1 w 10"/>
                  <a:gd name="T9" fmla="*/ 4 h 4"/>
                  <a:gd name="T10" fmla="*/ 10 w 10"/>
                  <a:gd name="T11" fmla="*/ 2 h 4"/>
                </a:gdLst>
                <a:ahLst/>
                <a:cxnLst>
                  <a:cxn ang="0">
                    <a:pos x="T0" y="T1"/>
                  </a:cxn>
                  <a:cxn ang="0">
                    <a:pos x="T2" y="T3"/>
                  </a:cxn>
                  <a:cxn ang="0">
                    <a:pos x="T4" y="T5"/>
                  </a:cxn>
                  <a:cxn ang="0">
                    <a:pos x="T6" y="T7"/>
                  </a:cxn>
                  <a:cxn ang="0">
                    <a:pos x="T8" y="T9"/>
                  </a:cxn>
                  <a:cxn ang="0">
                    <a:pos x="T10" y="T11"/>
                  </a:cxn>
                </a:cxnLst>
                <a:rect l="0" t="0" r="r" b="b"/>
                <a:pathLst>
                  <a:path w="10" h="4">
                    <a:moveTo>
                      <a:pt x="10" y="2"/>
                    </a:moveTo>
                    <a:cubicBezTo>
                      <a:pt x="10" y="0"/>
                      <a:pt x="10" y="0"/>
                      <a:pt x="10" y="0"/>
                    </a:cubicBezTo>
                    <a:cubicBezTo>
                      <a:pt x="2" y="2"/>
                      <a:pt x="2" y="2"/>
                      <a:pt x="2" y="2"/>
                    </a:cubicBezTo>
                    <a:cubicBezTo>
                      <a:pt x="1" y="3"/>
                      <a:pt x="1" y="3"/>
                      <a:pt x="1" y="3"/>
                    </a:cubicBezTo>
                    <a:cubicBezTo>
                      <a:pt x="1" y="3"/>
                      <a:pt x="0" y="3"/>
                      <a:pt x="1" y="4"/>
                    </a:cubicBezTo>
                    <a:lnTo>
                      <a:pt x="1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3" name="Freeform 425"/>
              <p:cNvSpPr>
                <a:spLocks/>
              </p:cNvSpPr>
              <p:nvPr/>
            </p:nvSpPr>
            <p:spPr bwMode="auto">
              <a:xfrm>
                <a:off x="2969" y="461"/>
                <a:ext cx="22" cy="7"/>
              </a:xfrm>
              <a:custGeom>
                <a:avLst/>
                <a:gdLst>
                  <a:gd name="T0" fmla="*/ 9 w 9"/>
                  <a:gd name="T1" fmla="*/ 0 h 3"/>
                  <a:gd name="T2" fmla="*/ 9 w 9"/>
                  <a:gd name="T3" fmla="*/ 1 h 3"/>
                  <a:gd name="T4" fmla="*/ 2 w 9"/>
                  <a:gd name="T5" fmla="*/ 3 h 3"/>
                  <a:gd name="T6" fmla="*/ 1 w 9"/>
                  <a:gd name="T7" fmla="*/ 3 h 3"/>
                  <a:gd name="T8" fmla="*/ 0 w 9"/>
                  <a:gd name="T9" fmla="*/ 2 h 3"/>
                  <a:gd name="T10" fmla="*/ 9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9" y="0"/>
                    </a:moveTo>
                    <a:cubicBezTo>
                      <a:pt x="9" y="1"/>
                      <a:pt x="9" y="1"/>
                      <a:pt x="9" y="1"/>
                    </a:cubicBezTo>
                    <a:cubicBezTo>
                      <a:pt x="2" y="3"/>
                      <a:pt x="2" y="3"/>
                      <a:pt x="2" y="3"/>
                    </a:cubicBezTo>
                    <a:cubicBezTo>
                      <a:pt x="1" y="3"/>
                      <a:pt x="1" y="3"/>
                      <a:pt x="1" y="3"/>
                    </a:cubicBezTo>
                    <a:cubicBezTo>
                      <a:pt x="1" y="3"/>
                      <a:pt x="0" y="3"/>
                      <a:pt x="0" y="2"/>
                    </a:cubicBezTo>
                    <a:lnTo>
                      <a:pt x="9"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4" name="Freeform 426"/>
              <p:cNvSpPr>
                <a:spLocks/>
              </p:cNvSpPr>
              <p:nvPr/>
            </p:nvSpPr>
            <p:spPr bwMode="auto">
              <a:xfrm>
                <a:off x="2976" y="601"/>
                <a:ext cx="19" cy="23"/>
              </a:xfrm>
              <a:custGeom>
                <a:avLst/>
                <a:gdLst>
                  <a:gd name="T0" fmla="*/ 19 w 19"/>
                  <a:gd name="T1" fmla="*/ 4 h 23"/>
                  <a:gd name="T2" fmla="*/ 15 w 19"/>
                  <a:gd name="T3" fmla="*/ 23 h 23"/>
                  <a:gd name="T4" fmla="*/ 0 w 19"/>
                  <a:gd name="T5" fmla="*/ 21 h 23"/>
                  <a:gd name="T6" fmla="*/ 5 w 19"/>
                  <a:gd name="T7" fmla="*/ 0 h 23"/>
                  <a:gd name="T8" fmla="*/ 19 w 19"/>
                  <a:gd name="T9" fmla="*/ 4 h 23"/>
                </a:gdLst>
                <a:ahLst/>
                <a:cxnLst>
                  <a:cxn ang="0">
                    <a:pos x="T0" y="T1"/>
                  </a:cxn>
                  <a:cxn ang="0">
                    <a:pos x="T2" y="T3"/>
                  </a:cxn>
                  <a:cxn ang="0">
                    <a:pos x="T4" y="T5"/>
                  </a:cxn>
                  <a:cxn ang="0">
                    <a:pos x="T6" y="T7"/>
                  </a:cxn>
                  <a:cxn ang="0">
                    <a:pos x="T8" y="T9"/>
                  </a:cxn>
                </a:cxnLst>
                <a:rect l="0" t="0" r="r" b="b"/>
                <a:pathLst>
                  <a:path w="19" h="23">
                    <a:moveTo>
                      <a:pt x="19" y="4"/>
                    </a:moveTo>
                    <a:lnTo>
                      <a:pt x="15" y="23"/>
                    </a:lnTo>
                    <a:lnTo>
                      <a:pt x="0" y="21"/>
                    </a:lnTo>
                    <a:lnTo>
                      <a:pt x="5" y="0"/>
                    </a:lnTo>
                    <a:lnTo>
                      <a:pt x="19" y="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5" name="Freeform 427"/>
              <p:cNvSpPr>
                <a:spLocks/>
              </p:cNvSpPr>
              <p:nvPr/>
            </p:nvSpPr>
            <p:spPr bwMode="auto">
              <a:xfrm>
                <a:off x="2967" y="598"/>
                <a:ext cx="14" cy="24"/>
              </a:xfrm>
              <a:custGeom>
                <a:avLst/>
                <a:gdLst>
                  <a:gd name="T0" fmla="*/ 14 w 14"/>
                  <a:gd name="T1" fmla="*/ 3 h 24"/>
                  <a:gd name="T2" fmla="*/ 9 w 14"/>
                  <a:gd name="T3" fmla="*/ 24 h 24"/>
                  <a:gd name="T4" fmla="*/ 0 w 14"/>
                  <a:gd name="T5" fmla="*/ 24 h 24"/>
                  <a:gd name="T6" fmla="*/ 7 w 14"/>
                  <a:gd name="T7" fmla="*/ 0 h 24"/>
                  <a:gd name="T8" fmla="*/ 14 w 14"/>
                  <a:gd name="T9" fmla="*/ 3 h 24"/>
                </a:gdLst>
                <a:ahLst/>
                <a:cxnLst>
                  <a:cxn ang="0">
                    <a:pos x="T0" y="T1"/>
                  </a:cxn>
                  <a:cxn ang="0">
                    <a:pos x="T2" y="T3"/>
                  </a:cxn>
                  <a:cxn ang="0">
                    <a:pos x="T4" y="T5"/>
                  </a:cxn>
                  <a:cxn ang="0">
                    <a:pos x="T6" y="T7"/>
                  </a:cxn>
                  <a:cxn ang="0">
                    <a:pos x="T8" y="T9"/>
                  </a:cxn>
                </a:cxnLst>
                <a:rect l="0" t="0" r="r" b="b"/>
                <a:pathLst>
                  <a:path w="14" h="24">
                    <a:moveTo>
                      <a:pt x="14" y="3"/>
                    </a:moveTo>
                    <a:lnTo>
                      <a:pt x="9" y="24"/>
                    </a:lnTo>
                    <a:lnTo>
                      <a:pt x="0" y="24"/>
                    </a:lnTo>
                    <a:lnTo>
                      <a:pt x="7" y="0"/>
                    </a:lnTo>
                    <a:lnTo>
                      <a:pt x="14" y="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6" name="Freeform 428"/>
              <p:cNvSpPr>
                <a:spLocks/>
              </p:cNvSpPr>
              <p:nvPr/>
            </p:nvSpPr>
            <p:spPr bwMode="auto">
              <a:xfrm>
                <a:off x="2967" y="619"/>
                <a:ext cx="24" cy="8"/>
              </a:xfrm>
              <a:custGeom>
                <a:avLst/>
                <a:gdLst>
                  <a:gd name="T0" fmla="*/ 10 w 10"/>
                  <a:gd name="T1" fmla="*/ 3 h 3"/>
                  <a:gd name="T2" fmla="*/ 10 w 10"/>
                  <a:gd name="T3" fmla="*/ 2 h 3"/>
                  <a:gd name="T4" fmla="*/ 2 w 10"/>
                  <a:gd name="T5" fmla="*/ 0 h 3"/>
                  <a:gd name="T6" fmla="*/ 2 w 10"/>
                  <a:gd name="T7" fmla="*/ 0 h 3"/>
                  <a:gd name="T8" fmla="*/ 0 w 10"/>
                  <a:gd name="T9" fmla="*/ 1 h 3"/>
                  <a:gd name="T10" fmla="*/ 1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10" y="3"/>
                    </a:moveTo>
                    <a:cubicBezTo>
                      <a:pt x="10" y="2"/>
                      <a:pt x="10" y="2"/>
                      <a:pt x="10" y="2"/>
                    </a:cubicBezTo>
                    <a:cubicBezTo>
                      <a:pt x="2" y="0"/>
                      <a:pt x="2" y="0"/>
                      <a:pt x="2" y="0"/>
                    </a:cubicBezTo>
                    <a:cubicBezTo>
                      <a:pt x="2" y="0"/>
                      <a:pt x="2" y="0"/>
                      <a:pt x="2" y="0"/>
                    </a:cubicBezTo>
                    <a:cubicBezTo>
                      <a:pt x="1" y="0"/>
                      <a:pt x="1" y="0"/>
                      <a:pt x="0" y="1"/>
                    </a:cubicBezTo>
                    <a:lnTo>
                      <a:pt x="1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7" name="Freeform 429"/>
              <p:cNvSpPr>
                <a:spLocks/>
              </p:cNvSpPr>
              <p:nvPr/>
            </p:nvSpPr>
            <p:spPr bwMode="auto">
              <a:xfrm>
                <a:off x="2974" y="596"/>
                <a:ext cx="21" cy="9"/>
              </a:xfrm>
              <a:custGeom>
                <a:avLst/>
                <a:gdLst>
                  <a:gd name="T0" fmla="*/ 9 w 9"/>
                  <a:gd name="T1" fmla="*/ 3 h 4"/>
                  <a:gd name="T2" fmla="*/ 9 w 9"/>
                  <a:gd name="T3" fmla="*/ 4 h 4"/>
                  <a:gd name="T4" fmla="*/ 2 w 9"/>
                  <a:gd name="T5" fmla="*/ 2 h 4"/>
                  <a:gd name="T6" fmla="*/ 1 w 9"/>
                  <a:gd name="T7" fmla="*/ 2 h 4"/>
                  <a:gd name="T8" fmla="*/ 0 w 9"/>
                  <a:gd name="T9" fmla="*/ 0 h 4"/>
                  <a:gd name="T10" fmla="*/ 9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9" y="3"/>
                    </a:moveTo>
                    <a:cubicBezTo>
                      <a:pt x="9" y="4"/>
                      <a:pt x="9" y="4"/>
                      <a:pt x="9" y="4"/>
                    </a:cubicBezTo>
                    <a:cubicBezTo>
                      <a:pt x="2" y="2"/>
                      <a:pt x="2" y="2"/>
                      <a:pt x="2" y="2"/>
                    </a:cubicBezTo>
                    <a:cubicBezTo>
                      <a:pt x="1" y="2"/>
                      <a:pt x="1" y="2"/>
                      <a:pt x="1" y="2"/>
                    </a:cubicBezTo>
                    <a:cubicBezTo>
                      <a:pt x="0" y="2"/>
                      <a:pt x="0" y="1"/>
                      <a:pt x="0" y="0"/>
                    </a:cubicBezTo>
                    <a:lnTo>
                      <a:pt x="9"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8" name="Freeform 430"/>
              <p:cNvSpPr>
                <a:spLocks/>
              </p:cNvSpPr>
              <p:nvPr/>
            </p:nvSpPr>
            <p:spPr bwMode="auto">
              <a:xfrm>
                <a:off x="2960" y="645"/>
                <a:ext cx="21" cy="24"/>
              </a:xfrm>
              <a:custGeom>
                <a:avLst/>
                <a:gdLst>
                  <a:gd name="T0" fmla="*/ 21 w 21"/>
                  <a:gd name="T1" fmla="*/ 5 h 24"/>
                  <a:gd name="T2" fmla="*/ 12 w 21"/>
                  <a:gd name="T3" fmla="*/ 24 h 24"/>
                  <a:gd name="T4" fmla="*/ 0 w 21"/>
                  <a:gd name="T5" fmla="*/ 17 h 24"/>
                  <a:gd name="T6" fmla="*/ 7 w 21"/>
                  <a:gd name="T7" fmla="*/ 0 h 24"/>
                  <a:gd name="T8" fmla="*/ 21 w 21"/>
                  <a:gd name="T9" fmla="*/ 5 h 24"/>
                </a:gdLst>
                <a:ahLst/>
                <a:cxnLst>
                  <a:cxn ang="0">
                    <a:pos x="T0" y="T1"/>
                  </a:cxn>
                  <a:cxn ang="0">
                    <a:pos x="T2" y="T3"/>
                  </a:cxn>
                  <a:cxn ang="0">
                    <a:pos x="T4" y="T5"/>
                  </a:cxn>
                  <a:cxn ang="0">
                    <a:pos x="T6" y="T7"/>
                  </a:cxn>
                  <a:cxn ang="0">
                    <a:pos x="T8" y="T9"/>
                  </a:cxn>
                </a:cxnLst>
                <a:rect l="0" t="0" r="r" b="b"/>
                <a:pathLst>
                  <a:path w="21" h="24">
                    <a:moveTo>
                      <a:pt x="21" y="5"/>
                    </a:moveTo>
                    <a:lnTo>
                      <a:pt x="12" y="24"/>
                    </a:lnTo>
                    <a:lnTo>
                      <a:pt x="0" y="17"/>
                    </a:lnTo>
                    <a:lnTo>
                      <a:pt x="7" y="0"/>
                    </a:lnTo>
                    <a:lnTo>
                      <a:pt x="21"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79" name="Freeform 431"/>
              <p:cNvSpPr>
                <a:spLocks/>
              </p:cNvSpPr>
              <p:nvPr/>
            </p:nvSpPr>
            <p:spPr bwMode="auto">
              <a:xfrm>
                <a:off x="2950" y="638"/>
                <a:ext cx="17" cy="24"/>
              </a:xfrm>
              <a:custGeom>
                <a:avLst/>
                <a:gdLst>
                  <a:gd name="T0" fmla="*/ 17 w 17"/>
                  <a:gd name="T1" fmla="*/ 7 h 24"/>
                  <a:gd name="T2" fmla="*/ 10 w 17"/>
                  <a:gd name="T3" fmla="*/ 24 h 24"/>
                  <a:gd name="T4" fmla="*/ 0 w 17"/>
                  <a:gd name="T5" fmla="*/ 24 h 24"/>
                  <a:gd name="T6" fmla="*/ 12 w 17"/>
                  <a:gd name="T7" fmla="*/ 0 h 24"/>
                  <a:gd name="T8" fmla="*/ 17 w 17"/>
                  <a:gd name="T9" fmla="*/ 7 h 24"/>
                </a:gdLst>
                <a:ahLst/>
                <a:cxnLst>
                  <a:cxn ang="0">
                    <a:pos x="T0" y="T1"/>
                  </a:cxn>
                  <a:cxn ang="0">
                    <a:pos x="T2" y="T3"/>
                  </a:cxn>
                  <a:cxn ang="0">
                    <a:pos x="T4" y="T5"/>
                  </a:cxn>
                  <a:cxn ang="0">
                    <a:pos x="T6" y="T7"/>
                  </a:cxn>
                  <a:cxn ang="0">
                    <a:pos x="T8" y="T9"/>
                  </a:cxn>
                </a:cxnLst>
                <a:rect l="0" t="0" r="r" b="b"/>
                <a:pathLst>
                  <a:path w="17" h="24">
                    <a:moveTo>
                      <a:pt x="17" y="7"/>
                    </a:moveTo>
                    <a:lnTo>
                      <a:pt x="10" y="24"/>
                    </a:lnTo>
                    <a:lnTo>
                      <a:pt x="0" y="24"/>
                    </a:lnTo>
                    <a:lnTo>
                      <a:pt x="12" y="0"/>
                    </a:lnTo>
                    <a:lnTo>
                      <a:pt x="17"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0" name="Freeform 432"/>
              <p:cNvSpPr>
                <a:spLocks/>
              </p:cNvSpPr>
              <p:nvPr/>
            </p:nvSpPr>
            <p:spPr bwMode="auto">
              <a:xfrm>
                <a:off x="2950" y="660"/>
                <a:ext cx="22" cy="12"/>
              </a:xfrm>
              <a:custGeom>
                <a:avLst/>
                <a:gdLst>
                  <a:gd name="T0" fmla="*/ 9 w 9"/>
                  <a:gd name="T1" fmla="*/ 5 h 5"/>
                  <a:gd name="T2" fmla="*/ 9 w 9"/>
                  <a:gd name="T3" fmla="*/ 4 h 5"/>
                  <a:gd name="T4" fmla="*/ 2 w 9"/>
                  <a:gd name="T5" fmla="*/ 1 h 5"/>
                  <a:gd name="T6" fmla="*/ 1 w 9"/>
                  <a:gd name="T7" fmla="*/ 0 h 5"/>
                  <a:gd name="T8" fmla="*/ 0 w 9"/>
                  <a:gd name="T9" fmla="*/ 1 h 5"/>
                  <a:gd name="T10" fmla="*/ 9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9" y="5"/>
                    </a:moveTo>
                    <a:cubicBezTo>
                      <a:pt x="9" y="4"/>
                      <a:pt x="9" y="4"/>
                      <a:pt x="9" y="4"/>
                    </a:cubicBezTo>
                    <a:cubicBezTo>
                      <a:pt x="2" y="1"/>
                      <a:pt x="2" y="1"/>
                      <a:pt x="2" y="1"/>
                    </a:cubicBezTo>
                    <a:cubicBezTo>
                      <a:pt x="1" y="0"/>
                      <a:pt x="1" y="0"/>
                      <a:pt x="1" y="0"/>
                    </a:cubicBezTo>
                    <a:cubicBezTo>
                      <a:pt x="1" y="0"/>
                      <a:pt x="0" y="0"/>
                      <a:pt x="0" y="1"/>
                    </a:cubicBezTo>
                    <a:lnTo>
                      <a:pt x="9" y="5"/>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1" name="Freeform 433"/>
              <p:cNvSpPr>
                <a:spLocks/>
              </p:cNvSpPr>
              <p:nvPr/>
            </p:nvSpPr>
            <p:spPr bwMode="auto">
              <a:xfrm>
                <a:off x="2960" y="638"/>
                <a:ext cx="21" cy="12"/>
              </a:xfrm>
              <a:custGeom>
                <a:avLst/>
                <a:gdLst>
                  <a:gd name="T0" fmla="*/ 9 w 9"/>
                  <a:gd name="T1" fmla="*/ 4 h 5"/>
                  <a:gd name="T2" fmla="*/ 9 w 9"/>
                  <a:gd name="T3" fmla="*/ 5 h 5"/>
                  <a:gd name="T4" fmla="*/ 2 w 9"/>
                  <a:gd name="T5" fmla="*/ 2 h 5"/>
                  <a:gd name="T6" fmla="*/ 1 w 9"/>
                  <a:gd name="T7" fmla="*/ 1 h 5"/>
                  <a:gd name="T8" fmla="*/ 1 w 9"/>
                  <a:gd name="T9" fmla="*/ 0 h 5"/>
                  <a:gd name="T10" fmla="*/ 9 w 9"/>
                  <a:gd name="T11" fmla="*/ 4 h 5"/>
                </a:gdLst>
                <a:ahLst/>
                <a:cxnLst>
                  <a:cxn ang="0">
                    <a:pos x="T0" y="T1"/>
                  </a:cxn>
                  <a:cxn ang="0">
                    <a:pos x="T2" y="T3"/>
                  </a:cxn>
                  <a:cxn ang="0">
                    <a:pos x="T4" y="T5"/>
                  </a:cxn>
                  <a:cxn ang="0">
                    <a:pos x="T6" y="T7"/>
                  </a:cxn>
                  <a:cxn ang="0">
                    <a:pos x="T8" y="T9"/>
                  </a:cxn>
                  <a:cxn ang="0">
                    <a:pos x="T10" y="T11"/>
                  </a:cxn>
                </a:cxnLst>
                <a:rect l="0" t="0" r="r" b="b"/>
                <a:pathLst>
                  <a:path w="9" h="5">
                    <a:moveTo>
                      <a:pt x="9" y="4"/>
                    </a:moveTo>
                    <a:cubicBezTo>
                      <a:pt x="9" y="5"/>
                      <a:pt x="9" y="5"/>
                      <a:pt x="9" y="5"/>
                    </a:cubicBezTo>
                    <a:cubicBezTo>
                      <a:pt x="2" y="2"/>
                      <a:pt x="2" y="2"/>
                      <a:pt x="2" y="2"/>
                    </a:cubicBezTo>
                    <a:cubicBezTo>
                      <a:pt x="1" y="1"/>
                      <a:pt x="1" y="1"/>
                      <a:pt x="1" y="1"/>
                    </a:cubicBezTo>
                    <a:cubicBezTo>
                      <a:pt x="1" y="1"/>
                      <a:pt x="0" y="1"/>
                      <a:pt x="1" y="0"/>
                    </a:cubicBezTo>
                    <a:lnTo>
                      <a:pt x="9"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2" name="Freeform 434"/>
              <p:cNvSpPr>
                <a:spLocks/>
              </p:cNvSpPr>
              <p:nvPr/>
            </p:nvSpPr>
            <p:spPr bwMode="auto">
              <a:xfrm>
                <a:off x="2934" y="686"/>
                <a:ext cx="23" cy="23"/>
              </a:xfrm>
              <a:custGeom>
                <a:avLst/>
                <a:gdLst>
                  <a:gd name="T0" fmla="*/ 23 w 23"/>
                  <a:gd name="T1" fmla="*/ 7 h 23"/>
                  <a:gd name="T2" fmla="*/ 12 w 23"/>
                  <a:gd name="T3" fmla="*/ 23 h 23"/>
                  <a:gd name="T4" fmla="*/ 0 w 23"/>
                  <a:gd name="T5" fmla="*/ 14 h 23"/>
                  <a:gd name="T6" fmla="*/ 12 w 23"/>
                  <a:gd name="T7" fmla="*/ 0 h 23"/>
                  <a:gd name="T8" fmla="*/ 23 w 23"/>
                  <a:gd name="T9" fmla="*/ 7 h 23"/>
                </a:gdLst>
                <a:ahLst/>
                <a:cxnLst>
                  <a:cxn ang="0">
                    <a:pos x="T0" y="T1"/>
                  </a:cxn>
                  <a:cxn ang="0">
                    <a:pos x="T2" y="T3"/>
                  </a:cxn>
                  <a:cxn ang="0">
                    <a:pos x="T4" y="T5"/>
                  </a:cxn>
                  <a:cxn ang="0">
                    <a:pos x="T6" y="T7"/>
                  </a:cxn>
                  <a:cxn ang="0">
                    <a:pos x="T8" y="T9"/>
                  </a:cxn>
                </a:cxnLst>
                <a:rect l="0" t="0" r="r" b="b"/>
                <a:pathLst>
                  <a:path w="23" h="23">
                    <a:moveTo>
                      <a:pt x="23" y="7"/>
                    </a:moveTo>
                    <a:lnTo>
                      <a:pt x="12" y="23"/>
                    </a:lnTo>
                    <a:lnTo>
                      <a:pt x="0" y="14"/>
                    </a:lnTo>
                    <a:lnTo>
                      <a:pt x="12" y="0"/>
                    </a:lnTo>
                    <a:lnTo>
                      <a:pt x="23" y="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3" name="Freeform 435"/>
              <p:cNvSpPr>
                <a:spLocks/>
              </p:cNvSpPr>
              <p:nvPr/>
            </p:nvSpPr>
            <p:spPr bwMode="auto">
              <a:xfrm>
                <a:off x="2927" y="679"/>
                <a:ext cx="19" cy="21"/>
              </a:xfrm>
              <a:custGeom>
                <a:avLst/>
                <a:gdLst>
                  <a:gd name="T0" fmla="*/ 19 w 19"/>
                  <a:gd name="T1" fmla="*/ 7 h 21"/>
                  <a:gd name="T2" fmla="*/ 7 w 19"/>
                  <a:gd name="T3" fmla="*/ 21 h 21"/>
                  <a:gd name="T4" fmla="*/ 0 w 19"/>
                  <a:gd name="T5" fmla="*/ 19 h 21"/>
                  <a:gd name="T6" fmla="*/ 14 w 19"/>
                  <a:gd name="T7" fmla="*/ 0 h 21"/>
                  <a:gd name="T8" fmla="*/ 19 w 19"/>
                  <a:gd name="T9" fmla="*/ 7 h 21"/>
                </a:gdLst>
                <a:ahLst/>
                <a:cxnLst>
                  <a:cxn ang="0">
                    <a:pos x="T0" y="T1"/>
                  </a:cxn>
                  <a:cxn ang="0">
                    <a:pos x="T2" y="T3"/>
                  </a:cxn>
                  <a:cxn ang="0">
                    <a:pos x="T4" y="T5"/>
                  </a:cxn>
                  <a:cxn ang="0">
                    <a:pos x="T6" y="T7"/>
                  </a:cxn>
                  <a:cxn ang="0">
                    <a:pos x="T8" y="T9"/>
                  </a:cxn>
                </a:cxnLst>
                <a:rect l="0" t="0" r="r" b="b"/>
                <a:pathLst>
                  <a:path w="19" h="21">
                    <a:moveTo>
                      <a:pt x="19" y="7"/>
                    </a:moveTo>
                    <a:lnTo>
                      <a:pt x="7" y="21"/>
                    </a:lnTo>
                    <a:lnTo>
                      <a:pt x="0" y="19"/>
                    </a:lnTo>
                    <a:lnTo>
                      <a:pt x="14" y="0"/>
                    </a:lnTo>
                    <a:lnTo>
                      <a:pt x="19"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4" name="Freeform 436"/>
              <p:cNvSpPr>
                <a:spLocks/>
              </p:cNvSpPr>
              <p:nvPr/>
            </p:nvSpPr>
            <p:spPr bwMode="auto">
              <a:xfrm>
                <a:off x="2927" y="698"/>
                <a:ext cx="19" cy="14"/>
              </a:xfrm>
              <a:custGeom>
                <a:avLst/>
                <a:gdLst>
                  <a:gd name="T0" fmla="*/ 8 w 8"/>
                  <a:gd name="T1" fmla="*/ 6 h 6"/>
                  <a:gd name="T2" fmla="*/ 8 w 8"/>
                  <a:gd name="T3" fmla="*/ 5 h 6"/>
                  <a:gd name="T4" fmla="*/ 2 w 8"/>
                  <a:gd name="T5" fmla="*/ 0 h 6"/>
                  <a:gd name="T6" fmla="*/ 1 w 8"/>
                  <a:gd name="T7" fmla="*/ 0 h 6"/>
                  <a:gd name="T8" fmla="*/ 0 w 8"/>
                  <a:gd name="T9" fmla="*/ 0 h 6"/>
                  <a:gd name="T10" fmla="*/ 8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8" y="6"/>
                    </a:moveTo>
                    <a:cubicBezTo>
                      <a:pt x="8" y="5"/>
                      <a:pt x="8" y="5"/>
                      <a:pt x="8" y="5"/>
                    </a:cubicBezTo>
                    <a:cubicBezTo>
                      <a:pt x="2" y="0"/>
                      <a:pt x="2" y="0"/>
                      <a:pt x="2" y="0"/>
                    </a:cubicBezTo>
                    <a:cubicBezTo>
                      <a:pt x="1" y="0"/>
                      <a:pt x="1" y="0"/>
                      <a:pt x="1" y="0"/>
                    </a:cubicBezTo>
                    <a:cubicBezTo>
                      <a:pt x="1" y="0"/>
                      <a:pt x="0" y="0"/>
                      <a:pt x="0" y="0"/>
                    </a:cubicBezTo>
                    <a:lnTo>
                      <a:pt x="8"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5" name="Freeform 437"/>
              <p:cNvSpPr>
                <a:spLocks/>
              </p:cNvSpPr>
              <p:nvPr/>
            </p:nvSpPr>
            <p:spPr bwMode="auto">
              <a:xfrm>
                <a:off x="2941" y="679"/>
                <a:ext cx="19" cy="14"/>
              </a:xfrm>
              <a:custGeom>
                <a:avLst/>
                <a:gdLst>
                  <a:gd name="T0" fmla="*/ 8 w 8"/>
                  <a:gd name="T1" fmla="*/ 5 h 6"/>
                  <a:gd name="T2" fmla="*/ 7 w 8"/>
                  <a:gd name="T3" fmla="*/ 6 h 6"/>
                  <a:gd name="T4" fmla="*/ 1 w 8"/>
                  <a:gd name="T5" fmla="*/ 1 h 6"/>
                  <a:gd name="T6" fmla="*/ 0 w 8"/>
                  <a:gd name="T7" fmla="*/ 1 h 6"/>
                  <a:gd name="T8" fmla="*/ 0 w 8"/>
                  <a:gd name="T9" fmla="*/ 0 h 6"/>
                  <a:gd name="T10" fmla="*/ 8 w 8"/>
                  <a:gd name="T11" fmla="*/ 5 h 6"/>
                </a:gdLst>
                <a:ahLst/>
                <a:cxnLst>
                  <a:cxn ang="0">
                    <a:pos x="T0" y="T1"/>
                  </a:cxn>
                  <a:cxn ang="0">
                    <a:pos x="T2" y="T3"/>
                  </a:cxn>
                  <a:cxn ang="0">
                    <a:pos x="T4" y="T5"/>
                  </a:cxn>
                  <a:cxn ang="0">
                    <a:pos x="T6" y="T7"/>
                  </a:cxn>
                  <a:cxn ang="0">
                    <a:pos x="T8" y="T9"/>
                  </a:cxn>
                  <a:cxn ang="0">
                    <a:pos x="T10" y="T11"/>
                  </a:cxn>
                </a:cxnLst>
                <a:rect l="0" t="0" r="r" b="b"/>
                <a:pathLst>
                  <a:path w="8" h="6">
                    <a:moveTo>
                      <a:pt x="8" y="5"/>
                    </a:moveTo>
                    <a:cubicBezTo>
                      <a:pt x="7" y="6"/>
                      <a:pt x="7" y="6"/>
                      <a:pt x="7" y="6"/>
                    </a:cubicBezTo>
                    <a:cubicBezTo>
                      <a:pt x="1" y="1"/>
                      <a:pt x="1" y="1"/>
                      <a:pt x="1" y="1"/>
                    </a:cubicBezTo>
                    <a:cubicBezTo>
                      <a:pt x="0" y="1"/>
                      <a:pt x="0" y="1"/>
                      <a:pt x="0" y="1"/>
                    </a:cubicBezTo>
                    <a:cubicBezTo>
                      <a:pt x="0" y="1"/>
                      <a:pt x="0" y="0"/>
                      <a:pt x="0" y="0"/>
                    </a:cubicBezTo>
                    <a:lnTo>
                      <a:pt x="8"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6" name="Freeform 438"/>
              <p:cNvSpPr>
                <a:spLocks/>
              </p:cNvSpPr>
              <p:nvPr/>
            </p:nvSpPr>
            <p:spPr bwMode="auto">
              <a:xfrm>
                <a:off x="2903" y="721"/>
                <a:ext cx="26" cy="24"/>
              </a:xfrm>
              <a:custGeom>
                <a:avLst/>
                <a:gdLst>
                  <a:gd name="T0" fmla="*/ 26 w 26"/>
                  <a:gd name="T1" fmla="*/ 10 h 24"/>
                  <a:gd name="T2" fmla="*/ 12 w 26"/>
                  <a:gd name="T3" fmla="*/ 24 h 24"/>
                  <a:gd name="T4" fmla="*/ 0 w 26"/>
                  <a:gd name="T5" fmla="*/ 12 h 24"/>
                  <a:gd name="T6" fmla="*/ 14 w 26"/>
                  <a:gd name="T7" fmla="*/ 0 h 24"/>
                  <a:gd name="T8" fmla="*/ 26 w 26"/>
                  <a:gd name="T9" fmla="*/ 10 h 24"/>
                </a:gdLst>
                <a:ahLst/>
                <a:cxnLst>
                  <a:cxn ang="0">
                    <a:pos x="T0" y="T1"/>
                  </a:cxn>
                  <a:cxn ang="0">
                    <a:pos x="T2" y="T3"/>
                  </a:cxn>
                  <a:cxn ang="0">
                    <a:pos x="T4" y="T5"/>
                  </a:cxn>
                  <a:cxn ang="0">
                    <a:pos x="T6" y="T7"/>
                  </a:cxn>
                  <a:cxn ang="0">
                    <a:pos x="T8" y="T9"/>
                  </a:cxn>
                </a:cxnLst>
                <a:rect l="0" t="0" r="r" b="b"/>
                <a:pathLst>
                  <a:path w="26" h="24">
                    <a:moveTo>
                      <a:pt x="26" y="10"/>
                    </a:moveTo>
                    <a:lnTo>
                      <a:pt x="12" y="24"/>
                    </a:lnTo>
                    <a:lnTo>
                      <a:pt x="0" y="12"/>
                    </a:lnTo>
                    <a:lnTo>
                      <a:pt x="14" y="0"/>
                    </a:lnTo>
                    <a:lnTo>
                      <a:pt x="26"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7" name="Freeform 439"/>
              <p:cNvSpPr>
                <a:spLocks/>
              </p:cNvSpPr>
              <p:nvPr/>
            </p:nvSpPr>
            <p:spPr bwMode="auto">
              <a:xfrm>
                <a:off x="2896" y="712"/>
                <a:ext cx="21" cy="23"/>
              </a:xfrm>
              <a:custGeom>
                <a:avLst/>
                <a:gdLst>
                  <a:gd name="T0" fmla="*/ 21 w 21"/>
                  <a:gd name="T1" fmla="*/ 9 h 23"/>
                  <a:gd name="T2" fmla="*/ 7 w 21"/>
                  <a:gd name="T3" fmla="*/ 23 h 23"/>
                  <a:gd name="T4" fmla="*/ 0 w 21"/>
                  <a:gd name="T5" fmla="*/ 19 h 23"/>
                  <a:gd name="T6" fmla="*/ 19 w 21"/>
                  <a:gd name="T7" fmla="*/ 0 h 23"/>
                  <a:gd name="T8" fmla="*/ 21 w 21"/>
                  <a:gd name="T9" fmla="*/ 9 h 23"/>
                </a:gdLst>
                <a:ahLst/>
                <a:cxnLst>
                  <a:cxn ang="0">
                    <a:pos x="T0" y="T1"/>
                  </a:cxn>
                  <a:cxn ang="0">
                    <a:pos x="T2" y="T3"/>
                  </a:cxn>
                  <a:cxn ang="0">
                    <a:pos x="T4" y="T5"/>
                  </a:cxn>
                  <a:cxn ang="0">
                    <a:pos x="T6" y="T7"/>
                  </a:cxn>
                  <a:cxn ang="0">
                    <a:pos x="T8" y="T9"/>
                  </a:cxn>
                </a:cxnLst>
                <a:rect l="0" t="0" r="r" b="b"/>
                <a:pathLst>
                  <a:path w="21" h="23">
                    <a:moveTo>
                      <a:pt x="21" y="9"/>
                    </a:moveTo>
                    <a:lnTo>
                      <a:pt x="7" y="23"/>
                    </a:lnTo>
                    <a:lnTo>
                      <a:pt x="0" y="19"/>
                    </a:lnTo>
                    <a:lnTo>
                      <a:pt x="19" y="0"/>
                    </a:lnTo>
                    <a:lnTo>
                      <a:pt x="21" y="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8" name="Freeform 440"/>
              <p:cNvSpPr>
                <a:spLocks/>
              </p:cNvSpPr>
              <p:nvPr/>
            </p:nvSpPr>
            <p:spPr bwMode="auto">
              <a:xfrm>
                <a:off x="2896" y="728"/>
                <a:ext cx="19" cy="19"/>
              </a:xfrm>
              <a:custGeom>
                <a:avLst/>
                <a:gdLst>
                  <a:gd name="T0" fmla="*/ 7 w 8"/>
                  <a:gd name="T1" fmla="*/ 8 h 8"/>
                  <a:gd name="T2" fmla="*/ 8 w 8"/>
                  <a:gd name="T3" fmla="*/ 7 h 8"/>
                  <a:gd name="T4" fmla="*/ 2 w 8"/>
                  <a:gd name="T5" fmla="*/ 1 h 8"/>
                  <a:gd name="T6" fmla="*/ 2 w 8"/>
                  <a:gd name="T7" fmla="*/ 1 h 8"/>
                  <a:gd name="T8" fmla="*/ 0 w 8"/>
                  <a:gd name="T9" fmla="*/ 1 h 8"/>
                  <a:gd name="T10" fmla="*/ 7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7" y="8"/>
                    </a:moveTo>
                    <a:cubicBezTo>
                      <a:pt x="8" y="7"/>
                      <a:pt x="8" y="7"/>
                      <a:pt x="8" y="7"/>
                    </a:cubicBezTo>
                    <a:cubicBezTo>
                      <a:pt x="2" y="1"/>
                      <a:pt x="2" y="1"/>
                      <a:pt x="2" y="1"/>
                    </a:cubicBezTo>
                    <a:cubicBezTo>
                      <a:pt x="2" y="1"/>
                      <a:pt x="2" y="1"/>
                      <a:pt x="2" y="1"/>
                    </a:cubicBezTo>
                    <a:cubicBezTo>
                      <a:pt x="1" y="0"/>
                      <a:pt x="1" y="0"/>
                      <a:pt x="0" y="1"/>
                    </a:cubicBezTo>
                    <a:lnTo>
                      <a:pt x="7"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89" name="Freeform 441"/>
              <p:cNvSpPr>
                <a:spLocks/>
              </p:cNvSpPr>
              <p:nvPr/>
            </p:nvSpPr>
            <p:spPr bwMode="auto">
              <a:xfrm>
                <a:off x="2912" y="712"/>
                <a:ext cx="17" cy="19"/>
              </a:xfrm>
              <a:custGeom>
                <a:avLst/>
                <a:gdLst>
                  <a:gd name="T0" fmla="*/ 7 w 7"/>
                  <a:gd name="T1" fmla="*/ 7 h 8"/>
                  <a:gd name="T2" fmla="*/ 7 w 7"/>
                  <a:gd name="T3" fmla="*/ 8 h 8"/>
                  <a:gd name="T4" fmla="*/ 1 w 7"/>
                  <a:gd name="T5" fmla="*/ 2 h 8"/>
                  <a:gd name="T6" fmla="*/ 1 w 7"/>
                  <a:gd name="T7" fmla="*/ 2 h 8"/>
                  <a:gd name="T8" fmla="*/ 1 w 7"/>
                  <a:gd name="T9" fmla="*/ 0 h 8"/>
                  <a:gd name="T10" fmla="*/ 7 w 7"/>
                  <a:gd name="T11" fmla="*/ 7 h 8"/>
                </a:gdLst>
                <a:ahLst/>
                <a:cxnLst>
                  <a:cxn ang="0">
                    <a:pos x="T0" y="T1"/>
                  </a:cxn>
                  <a:cxn ang="0">
                    <a:pos x="T2" y="T3"/>
                  </a:cxn>
                  <a:cxn ang="0">
                    <a:pos x="T4" y="T5"/>
                  </a:cxn>
                  <a:cxn ang="0">
                    <a:pos x="T6" y="T7"/>
                  </a:cxn>
                  <a:cxn ang="0">
                    <a:pos x="T8" y="T9"/>
                  </a:cxn>
                  <a:cxn ang="0">
                    <a:pos x="T10" y="T11"/>
                  </a:cxn>
                </a:cxnLst>
                <a:rect l="0" t="0" r="r" b="b"/>
                <a:pathLst>
                  <a:path w="7" h="8">
                    <a:moveTo>
                      <a:pt x="7" y="7"/>
                    </a:moveTo>
                    <a:cubicBezTo>
                      <a:pt x="7" y="8"/>
                      <a:pt x="7" y="8"/>
                      <a:pt x="7" y="8"/>
                    </a:cubicBezTo>
                    <a:cubicBezTo>
                      <a:pt x="1" y="2"/>
                      <a:pt x="1" y="2"/>
                      <a:pt x="1" y="2"/>
                    </a:cubicBezTo>
                    <a:cubicBezTo>
                      <a:pt x="1" y="2"/>
                      <a:pt x="1" y="2"/>
                      <a:pt x="1" y="2"/>
                    </a:cubicBezTo>
                    <a:cubicBezTo>
                      <a:pt x="0" y="1"/>
                      <a:pt x="0" y="1"/>
                      <a:pt x="1" y="0"/>
                    </a:cubicBezTo>
                    <a:lnTo>
                      <a:pt x="7" y="7"/>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0" name="Freeform 442"/>
              <p:cNvSpPr>
                <a:spLocks/>
              </p:cNvSpPr>
              <p:nvPr/>
            </p:nvSpPr>
            <p:spPr bwMode="auto">
              <a:xfrm>
                <a:off x="2867" y="750"/>
                <a:ext cx="24" cy="23"/>
              </a:xfrm>
              <a:custGeom>
                <a:avLst/>
                <a:gdLst>
                  <a:gd name="T0" fmla="*/ 24 w 24"/>
                  <a:gd name="T1" fmla="*/ 11 h 23"/>
                  <a:gd name="T2" fmla="*/ 7 w 24"/>
                  <a:gd name="T3" fmla="*/ 23 h 23"/>
                  <a:gd name="T4" fmla="*/ 0 w 24"/>
                  <a:gd name="T5" fmla="*/ 11 h 23"/>
                  <a:gd name="T6" fmla="*/ 17 w 24"/>
                  <a:gd name="T7" fmla="*/ 0 h 23"/>
                  <a:gd name="T8" fmla="*/ 24 w 24"/>
                  <a:gd name="T9" fmla="*/ 11 h 23"/>
                </a:gdLst>
                <a:ahLst/>
                <a:cxnLst>
                  <a:cxn ang="0">
                    <a:pos x="T0" y="T1"/>
                  </a:cxn>
                  <a:cxn ang="0">
                    <a:pos x="T2" y="T3"/>
                  </a:cxn>
                  <a:cxn ang="0">
                    <a:pos x="T4" y="T5"/>
                  </a:cxn>
                  <a:cxn ang="0">
                    <a:pos x="T6" y="T7"/>
                  </a:cxn>
                  <a:cxn ang="0">
                    <a:pos x="T8" y="T9"/>
                  </a:cxn>
                </a:cxnLst>
                <a:rect l="0" t="0" r="r" b="b"/>
                <a:pathLst>
                  <a:path w="24" h="23">
                    <a:moveTo>
                      <a:pt x="24" y="11"/>
                    </a:moveTo>
                    <a:lnTo>
                      <a:pt x="7" y="23"/>
                    </a:lnTo>
                    <a:lnTo>
                      <a:pt x="0" y="11"/>
                    </a:lnTo>
                    <a:lnTo>
                      <a:pt x="17" y="0"/>
                    </a:lnTo>
                    <a:lnTo>
                      <a:pt x="24" y="1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1" name="Freeform 443"/>
              <p:cNvSpPr>
                <a:spLocks/>
              </p:cNvSpPr>
              <p:nvPr/>
            </p:nvSpPr>
            <p:spPr bwMode="auto">
              <a:xfrm>
                <a:off x="2860" y="743"/>
                <a:ext cx="24" cy="18"/>
              </a:xfrm>
              <a:custGeom>
                <a:avLst/>
                <a:gdLst>
                  <a:gd name="T0" fmla="*/ 24 w 24"/>
                  <a:gd name="T1" fmla="*/ 7 h 18"/>
                  <a:gd name="T2" fmla="*/ 7 w 24"/>
                  <a:gd name="T3" fmla="*/ 18 h 18"/>
                  <a:gd name="T4" fmla="*/ 0 w 24"/>
                  <a:gd name="T5" fmla="*/ 14 h 18"/>
                  <a:gd name="T6" fmla="*/ 21 w 24"/>
                  <a:gd name="T7" fmla="*/ 0 h 18"/>
                  <a:gd name="T8" fmla="*/ 24 w 24"/>
                  <a:gd name="T9" fmla="*/ 7 h 18"/>
                </a:gdLst>
                <a:ahLst/>
                <a:cxnLst>
                  <a:cxn ang="0">
                    <a:pos x="T0" y="T1"/>
                  </a:cxn>
                  <a:cxn ang="0">
                    <a:pos x="T2" y="T3"/>
                  </a:cxn>
                  <a:cxn ang="0">
                    <a:pos x="T4" y="T5"/>
                  </a:cxn>
                  <a:cxn ang="0">
                    <a:pos x="T6" y="T7"/>
                  </a:cxn>
                  <a:cxn ang="0">
                    <a:pos x="T8" y="T9"/>
                  </a:cxn>
                </a:cxnLst>
                <a:rect l="0" t="0" r="r" b="b"/>
                <a:pathLst>
                  <a:path w="24" h="18">
                    <a:moveTo>
                      <a:pt x="24" y="7"/>
                    </a:moveTo>
                    <a:lnTo>
                      <a:pt x="7" y="18"/>
                    </a:lnTo>
                    <a:lnTo>
                      <a:pt x="0" y="14"/>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2" name="Freeform 444"/>
              <p:cNvSpPr>
                <a:spLocks/>
              </p:cNvSpPr>
              <p:nvPr/>
            </p:nvSpPr>
            <p:spPr bwMode="auto">
              <a:xfrm>
                <a:off x="2860" y="754"/>
                <a:ext cx="14" cy="22"/>
              </a:xfrm>
              <a:custGeom>
                <a:avLst/>
                <a:gdLst>
                  <a:gd name="T0" fmla="*/ 6 w 6"/>
                  <a:gd name="T1" fmla="*/ 9 h 9"/>
                  <a:gd name="T2" fmla="*/ 6 w 6"/>
                  <a:gd name="T3" fmla="*/ 8 h 9"/>
                  <a:gd name="T4" fmla="*/ 2 w 6"/>
                  <a:gd name="T5" fmla="*/ 2 h 9"/>
                  <a:gd name="T6" fmla="*/ 2 w 6"/>
                  <a:gd name="T7" fmla="*/ 1 h 9"/>
                  <a:gd name="T8" fmla="*/ 0 w 6"/>
                  <a:gd name="T9" fmla="*/ 1 h 9"/>
                  <a:gd name="T10" fmla="*/ 6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6" y="9"/>
                    </a:moveTo>
                    <a:cubicBezTo>
                      <a:pt x="6" y="8"/>
                      <a:pt x="6" y="8"/>
                      <a:pt x="6" y="8"/>
                    </a:cubicBezTo>
                    <a:cubicBezTo>
                      <a:pt x="2" y="2"/>
                      <a:pt x="2" y="2"/>
                      <a:pt x="2" y="2"/>
                    </a:cubicBezTo>
                    <a:cubicBezTo>
                      <a:pt x="2" y="1"/>
                      <a:pt x="2" y="1"/>
                      <a:pt x="2" y="1"/>
                    </a:cubicBezTo>
                    <a:cubicBezTo>
                      <a:pt x="1" y="1"/>
                      <a:pt x="1" y="0"/>
                      <a:pt x="0" y="1"/>
                    </a:cubicBezTo>
                    <a:lnTo>
                      <a:pt x="6"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3" name="Freeform 445"/>
              <p:cNvSpPr>
                <a:spLocks/>
              </p:cNvSpPr>
              <p:nvPr/>
            </p:nvSpPr>
            <p:spPr bwMode="auto">
              <a:xfrm>
                <a:off x="2881" y="743"/>
                <a:ext cx="12" cy="18"/>
              </a:xfrm>
              <a:custGeom>
                <a:avLst/>
                <a:gdLst>
                  <a:gd name="T0" fmla="*/ 5 w 5"/>
                  <a:gd name="T1" fmla="*/ 8 h 8"/>
                  <a:gd name="T2" fmla="*/ 4 w 5"/>
                  <a:gd name="T3" fmla="*/ 8 h 8"/>
                  <a:gd name="T4" fmla="*/ 0 w 5"/>
                  <a:gd name="T5" fmla="*/ 2 h 8"/>
                  <a:gd name="T6" fmla="*/ 0 w 5"/>
                  <a:gd name="T7" fmla="*/ 1 h 8"/>
                  <a:gd name="T8" fmla="*/ 0 w 5"/>
                  <a:gd name="T9" fmla="*/ 0 h 8"/>
                  <a:gd name="T10" fmla="*/ 5 w 5"/>
                  <a:gd name="T11" fmla="*/ 8 h 8"/>
                </a:gdLst>
                <a:ahLst/>
                <a:cxnLst>
                  <a:cxn ang="0">
                    <a:pos x="T0" y="T1"/>
                  </a:cxn>
                  <a:cxn ang="0">
                    <a:pos x="T2" y="T3"/>
                  </a:cxn>
                  <a:cxn ang="0">
                    <a:pos x="T4" y="T5"/>
                  </a:cxn>
                  <a:cxn ang="0">
                    <a:pos x="T6" y="T7"/>
                  </a:cxn>
                  <a:cxn ang="0">
                    <a:pos x="T8" y="T9"/>
                  </a:cxn>
                  <a:cxn ang="0">
                    <a:pos x="T10" y="T11"/>
                  </a:cxn>
                </a:cxnLst>
                <a:rect l="0" t="0" r="r" b="b"/>
                <a:pathLst>
                  <a:path w="5" h="8">
                    <a:moveTo>
                      <a:pt x="5" y="8"/>
                    </a:moveTo>
                    <a:cubicBezTo>
                      <a:pt x="4" y="8"/>
                      <a:pt x="4" y="8"/>
                      <a:pt x="4" y="8"/>
                    </a:cubicBezTo>
                    <a:cubicBezTo>
                      <a:pt x="0" y="2"/>
                      <a:pt x="0" y="2"/>
                      <a:pt x="0" y="2"/>
                    </a:cubicBezTo>
                    <a:cubicBezTo>
                      <a:pt x="0" y="1"/>
                      <a:pt x="0" y="1"/>
                      <a:pt x="0" y="1"/>
                    </a:cubicBezTo>
                    <a:cubicBezTo>
                      <a:pt x="0" y="1"/>
                      <a:pt x="0" y="0"/>
                      <a:pt x="0" y="0"/>
                    </a:cubicBezTo>
                    <a:lnTo>
                      <a:pt x="5"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4" name="Freeform 446"/>
              <p:cNvSpPr>
                <a:spLocks/>
              </p:cNvSpPr>
              <p:nvPr/>
            </p:nvSpPr>
            <p:spPr bwMode="auto">
              <a:xfrm>
                <a:off x="2827" y="773"/>
                <a:ext cx="24" cy="22"/>
              </a:xfrm>
              <a:custGeom>
                <a:avLst/>
                <a:gdLst>
                  <a:gd name="T0" fmla="*/ 24 w 24"/>
                  <a:gd name="T1" fmla="*/ 14 h 22"/>
                  <a:gd name="T2" fmla="*/ 5 w 24"/>
                  <a:gd name="T3" fmla="*/ 22 h 22"/>
                  <a:gd name="T4" fmla="*/ 0 w 24"/>
                  <a:gd name="T5" fmla="*/ 10 h 22"/>
                  <a:gd name="T6" fmla="*/ 19 w 24"/>
                  <a:gd name="T7" fmla="*/ 0 h 22"/>
                  <a:gd name="T8" fmla="*/ 24 w 24"/>
                  <a:gd name="T9" fmla="*/ 14 h 22"/>
                </a:gdLst>
                <a:ahLst/>
                <a:cxnLst>
                  <a:cxn ang="0">
                    <a:pos x="T0" y="T1"/>
                  </a:cxn>
                  <a:cxn ang="0">
                    <a:pos x="T2" y="T3"/>
                  </a:cxn>
                  <a:cxn ang="0">
                    <a:pos x="T4" y="T5"/>
                  </a:cxn>
                  <a:cxn ang="0">
                    <a:pos x="T6" y="T7"/>
                  </a:cxn>
                  <a:cxn ang="0">
                    <a:pos x="T8" y="T9"/>
                  </a:cxn>
                </a:cxnLst>
                <a:rect l="0" t="0" r="r" b="b"/>
                <a:pathLst>
                  <a:path w="24" h="22">
                    <a:moveTo>
                      <a:pt x="24" y="14"/>
                    </a:moveTo>
                    <a:lnTo>
                      <a:pt x="5" y="22"/>
                    </a:lnTo>
                    <a:lnTo>
                      <a:pt x="0" y="10"/>
                    </a:lnTo>
                    <a:lnTo>
                      <a:pt x="19" y="0"/>
                    </a:lnTo>
                    <a:lnTo>
                      <a:pt x="24"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5" name="Freeform 447"/>
              <p:cNvSpPr>
                <a:spLocks/>
              </p:cNvSpPr>
              <p:nvPr/>
            </p:nvSpPr>
            <p:spPr bwMode="auto">
              <a:xfrm>
                <a:off x="2822" y="766"/>
                <a:ext cx="24" cy="17"/>
              </a:xfrm>
              <a:custGeom>
                <a:avLst/>
                <a:gdLst>
                  <a:gd name="T0" fmla="*/ 24 w 24"/>
                  <a:gd name="T1" fmla="*/ 7 h 17"/>
                  <a:gd name="T2" fmla="*/ 5 w 24"/>
                  <a:gd name="T3" fmla="*/ 17 h 17"/>
                  <a:gd name="T4" fmla="*/ 0 w 24"/>
                  <a:gd name="T5" fmla="*/ 10 h 17"/>
                  <a:gd name="T6" fmla="*/ 21 w 24"/>
                  <a:gd name="T7" fmla="*/ 0 h 17"/>
                  <a:gd name="T8" fmla="*/ 24 w 24"/>
                  <a:gd name="T9" fmla="*/ 7 h 17"/>
                </a:gdLst>
                <a:ahLst/>
                <a:cxnLst>
                  <a:cxn ang="0">
                    <a:pos x="T0" y="T1"/>
                  </a:cxn>
                  <a:cxn ang="0">
                    <a:pos x="T2" y="T3"/>
                  </a:cxn>
                  <a:cxn ang="0">
                    <a:pos x="T4" y="T5"/>
                  </a:cxn>
                  <a:cxn ang="0">
                    <a:pos x="T6" y="T7"/>
                  </a:cxn>
                  <a:cxn ang="0">
                    <a:pos x="T8" y="T9"/>
                  </a:cxn>
                </a:cxnLst>
                <a:rect l="0" t="0" r="r" b="b"/>
                <a:pathLst>
                  <a:path w="24" h="17">
                    <a:moveTo>
                      <a:pt x="24" y="7"/>
                    </a:moveTo>
                    <a:lnTo>
                      <a:pt x="5" y="17"/>
                    </a:lnTo>
                    <a:lnTo>
                      <a:pt x="0" y="10"/>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6" name="Freeform 448"/>
              <p:cNvSpPr>
                <a:spLocks/>
              </p:cNvSpPr>
              <p:nvPr/>
            </p:nvSpPr>
            <p:spPr bwMode="auto">
              <a:xfrm>
                <a:off x="2822" y="776"/>
                <a:ext cx="10" cy="21"/>
              </a:xfrm>
              <a:custGeom>
                <a:avLst/>
                <a:gdLst>
                  <a:gd name="T0" fmla="*/ 3 w 4"/>
                  <a:gd name="T1" fmla="*/ 9 h 9"/>
                  <a:gd name="T2" fmla="*/ 4 w 4"/>
                  <a:gd name="T3" fmla="*/ 8 h 9"/>
                  <a:gd name="T4" fmla="*/ 1 w 4"/>
                  <a:gd name="T5" fmla="*/ 1 h 9"/>
                  <a:gd name="T6" fmla="*/ 1 w 4"/>
                  <a:gd name="T7" fmla="*/ 1 h 9"/>
                  <a:gd name="T8" fmla="*/ 0 w 4"/>
                  <a:gd name="T9" fmla="*/ 0 h 9"/>
                  <a:gd name="T10" fmla="*/ 3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3" y="9"/>
                    </a:moveTo>
                    <a:cubicBezTo>
                      <a:pt x="4" y="8"/>
                      <a:pt x="4" y="8"/>
                      <a:pt x="4" y="8"/>
                    </a:cubicBezTo>
                    <a:cubicBezTo>
                      <a:pt x="1" y="1"/>
                      <a:pt x="1" y="1"/>
                      <a:pt x="1" y="1"/>
                    </a:cubicBezTo>
                    <a:cubicBezTo>
                      <a:pt x="1" y="1"/>
                      <a:pt x="1" y="1"/>
                      <a:pt x="1" y="1"/>
                    </a:cubicBezTo>
                    <a:cubicBezTo>
                      <a:pt x="1" y="0"/>
                      <a:pt x="0" y="0"/>
                      <a:pt x="0" y="0"/>
                    </a:cubicBezTo>
                    <a:lnTo>
                      <a:pt x="3"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7" name="Freeform 449"/>
              <p:cNvSpPr>
                <a:spLocks/>
              </p:cNvSpPr>
              <p:nvPr/>
            </p:nvSpPr>
            <p:spPr bwMode="auto">
              <a:xfrm>
                <a:off x="2843" y="766"/>
                <a:ext cx="10" cy="21"/>
              </a:xfrm>
              <a:custGeom>
                <a:avLst/>
                <a:gdLst>
                  <a:gd name="T0" fmla="*/ 4 w 4"/>
                  <a:gd name="T1" fmla="*/ 8 h 9"/>
                  <a:gd name="T2" fmla="*/ 3 w 4"/>
                  <a:gd name="T3" fmla="*/ 9 h 9"/>
                  <a:gd name="T4" fmla="*/ 0 w 4"/>
                  <a:gd name="T5" fmla="*/ 2 h 9"/>
                  <a:gd name="T6" fmla="*/ 0 w 4"/>
                  <a:gd name="T7" fmla="*/ 1 h 9"/>
                  <a:gd name="T8" fmla="*/ 0 w 4"/>
                  <a:gd name="T9" fmla="*/ 0 h 9"/>
                  <a:gd name="T10" fmla="*/ 4 w 4"/>
                  <a:gd name="T11" fmla="*/ 8 h 9"/>
                </a:gdLst>
                <a:ahLst/>
                <a:cxnLst>
                  <a:cxn ang="0">
                    <a:pos x="T0" y="T1"/>
                  </a:cxn>
                  <a:cxn ang="0">
                    <a:pos x="T2" y="T3"/>
                  </a:cxn>
                  <a:cxn ang="0">
                    <a:pos x="T4" y="T5"/>
                  </a:cxn>
                  <a:cxn ang="0">
                    <a:pos x="T6" y="T7"/>
                  </a:cxn>
                  <a:cxn ang="0">
                    <a:pos x="T8" y="T9"/>
                  </a:cxn>
                  <a:cxn ang="0">
                    <a:pos x="T10" y="T11"/>
                  </a:cxn>
                </a:cxnLst>
                <a:rect l="0" t="0" r="r" b="b"/>
                <a:pathLst>
                  <a:path w="4" h="9">
                    <a:moveTo>
                      <a:pt x="4" y="8"/>
                    </a:moveTo>
                    <a:cubicBezTo>
                      <a:pt x="3" y="9"/>
                      <a:pt x="3" y="9"/>
                      <a:pt x="3" y="9"/>
                    </a:cubicBezTo>
                    <a:cubicBezTo>
                      <a:pt x="0" y="2"/>
                      <a:pt x="0" y="2"/>
                      <a:pt x="0" y="2"/>
                    </a:cubicBezTo>
                    <a:cubicBezTo>
                      <a:pt x="0" y="1"/>
                      <a:pt x="0" y="1"/>
                      <a:pt x="0" y="1"/>
                    </a:cubicBezTo>
                    <a:cubicBezTo>
                      <a:pt x="0" y="0"/>
                      <a:pt x="0" y="0"/>
                      <a:pt x="0" y="0"/>
                    </a:cubicBezTo>
                    <a:lnTo>
                      <a:pt x="4"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8" name="Freeform 450"/>
              <p:cNvSpPr>
                <a:spLocks/>
              </p:cNvSpPr>
              <p:nvPr/>
            </p:nvSpPr>
            <p:spPr bwMode="auto">
              <a:xfrm>
                <a:off x="2784" y="790"/>
                <a:ext cx="22" cy="19"/>
              </a:xfrm>
              <a:custGeom>
                <a:avLst/>
                <a:gdLst>
                  <a:gd name="T0" fmla="*/ 22 w 22"/>
                  <a:gd name="T1" fmla="*/ 14 h 19"/>
                  <a:gd name="T2" fmla="*/ 3 w 22"/>
                  <a:gd name="T3" fmla="*/ 19 h 19"/>
                  <a:gd name="T4" fmla="*/ 0 w 22"/>
                  <a:gd name="T5" fmla="*/ 5 h 19"/>
                  <a:gd name="T6" fmla="*/ 19 w 22"/>
                  <a:gd name="T7" fmla="*/ 0 h 19"/>
                  <a:gd name="T8" fmla="*/ 22 w 22"/>
                  <a:gd name="T9" fmla="*/ 14 h 19"/>
                </a:gdLst>
                <a:ahLst/>
                <a:cxnLst>
                  <a:cxn ang="0">
                    <a:pos x="T0" y="T1"/>
                  </a:cxn>
                  <a:cxn ang="0">
                    <a:pos x="T2" y="T3"/>
                  </a:cxn>
                  <a:cxn ang="0">
                    <a:pos x="T4" y="T5"/>
                  </a:cxn>
                  <a:cxn ang="0">
                    <a:pos x="T6" y="T7"/>
                  </a:cxn>
                  <a:cxn ang="0">
                    <a:pos x="T8" y="T9"/>
                  </a:cxn>
                </a:cxnLst>
                <a:rect l="0" t="0" r="r" b="b"/>
                <a:pathLst>
                  <a:path w="22" h="19">
                    <a:moveTo>
                      <a:pt x="22" y="14"/>
                    </a:moveTo>
                    <a:lnTo>
                      <a:pt x="3" y="19"/>
                    </a:lnTo>
                    <a:lnTo>
                      <a:pt x="0" y="5"/>
                    </a:lnTo>
                    <a:lnTo>
                      <a:pt x="19" y="0"/>
                    </a:lnTo>
                    <a:lnTo>
                      <a:pt x="22"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199" name="Freeform 451"/>
              <p:cNvSpPr>
                <a:spLocks/>
              </p:cNvSpPr>
              <p:nvPr/>
            </p:nvSpPr>
            <p:spPr bwMode="auto">
              <a:xfrm>
                <a:off x="2779" y="783"/>
                <a:ext cx="24" cy="12"/>
              </a:xfrm>
              <a:custGeom>
                <a:avLst/>
                <a:gdLst>
                  <a:gd name="T0" fmla="*/ 24 w 24"/>
                  <a:gd name="T1" fmla="*/ 7 h 12"/>
                  <a:gd name="T2" fmla="*/ 5 w 24"/>
                  <a:gd name="T3" fmla="*/ 12 h 12"/>
                  <a:gd name="T4" fmla="*/ 0 w 24"/>
                  <a:gd name="T5" fmla="*/ 4 h 12"/>
                  <a:gd name="T6" fmla="*/ 24 w 24"/>
                  <a:gd name="T7" fmla="*/ 0 h 12"/>
                  <a:gd name="T8" fmla="*/ 24 w 24"/>
                  <a:gd name="T9" fmla="*/ 7 h 12"/>
                </a:gdLst>
                <a:ahLst/>
                <a:cxnLst>
                  <a:cxn ang="0">
                    <a:pos x="T0" y="T1"/>
                  </a:cxn>
                  <a:cxn ang="0">
                    <a:pos x="T2" y="T3"/>
                  </a:cxn>
                  <a:cxn ang="0">
                    <a:pos x="T4" y="T5"/>
                  </a:cxn>
                  <a:cxn ang="0">
                    <a:pos x="T6" y="T7"/>
                  </a:cxn>
                  <a:cxn ang="0">
                    <a:pos x="T8" y="T9"/>
                  </a:cxn>
                </a:cxnLst>
                <a:rect l="0" t="0" r="r" b="b"/>
                <a:pathLst>
                  <a:path w="24" h="12">
                    <a:moveTo>
                      <a:pt x="24" y="7"/>
                    </a:moveTo>
                    <a:lnTo>
                      <a:pt x="5" y="12"/>
                    </a:lnTo>
                    <a:lnTo>
                      <a:pt x="0" y="4"/>
                    </a:lnTo>
                    <a:lnTo>
                      <a:pt x="24"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0" name="Freeform 452"/>
              <p:cNvSpPr>
                <a:spLocks/>
              </p:cNvSpPr>
              <p:nvPr/>
            </p:nvSpPr>
            <p:spPr bwMode="auto">
              <a:xfrm>
                <a:off x="2779" y="787"/>
                <a:ext cx="8" cy="24"/>
              </a:xfrm>
              <a:custGeom>
                <a:avLst/>
                <a:gdLst>
                  <a:gd name="T0" fmla="*/ 2 w 3"/>
                  <a:gd name="T1" fmla="*/ 10 h 10"/>
                  <a:gd name="T2" fmla="*/ 3 w 3"/>
                  <a:gd name="T3" fmla="*/ 9 h 10"/>
                  <a:gd name="T4" fmla="*/ 1 w 3"/>
                  <a:gd name="T5" fmla="*/ 2 h 10"/>
                  <a:gd name="T6" fmla="*/ 1 w 3"/>
                  <a:gd name="T7" fmla="*/ 1 h 10"/>
                  <a:gd name="T8" fmla="*/ 0 w 3"/>
                  <a:gd name="T9" fmla="*/ 0 h 10"/>
                  <a:gd name="T10" fmla="*/ 2 w 3"/>
                  <a:gd name="T11" fmla="*/ 10 h 10"/>
                </a:gdLst>
                <a:ahLst/>
                <a:cxnLst>
                  <a:cxn ang="0">
                    <a:pos x="T0" y="T1"/>
                  </a:cxn>
                  <a:cxn ang="0">
                    <a:pos x="T2" y="T3"/>
                  </a:cxn>
                  <a:cxn ang="0">
                    <a:pos x="T4" y="T5"/>
                  </a:cxn>
                  <a:cxn ang="0">
                    <a:pos x="T6" y="T7"/>
                  </a:cxn>
                  <a:cxn ang="0">
                    <a:pos x="T8" y="T9"/>
                  </a:cxn>
                  <a:cxn ang="0">
                    <a:pos x="T10" y="T11"/>
                  </a:cxn>
                </a:cxnLst>
                <a:rect l="0" t="0" r="r" b="b"/>
                <a:pathLst>
                  <a:path w="3" h="10">
                    <a:moveTo>
                      <a:pt x="2" y="10"/>
                    </a:moveTo>
                    <a:cubicBezTo>
                      <a:pt x="3" y="9"/>
                      <a:pt x="3" y="9"/>
                      <a:pt x="3" y="9"/>
                    </a:cubicBezTo>
                    <a:cubicBezTo>
                      <a:pt x="1" y="2"/>
                      <a:pt x="1" y="2"/>
                      <a:pt x="1" y="2"/>
                    </a:cubicBezTo>
                    <a:cubicBezTo>
                      <a:pt x="1" y="1"/>
                      <a:pt x="1" y="1"/>
                      <a:pt x="1" y="1"/>
                    </a:cubicBezTo>
                    <a:cubicBezTo>
                      <a:pt x="1" y="1"/>
                      <a:pt x="0" y="0"/>
                      <a:pt x="0" y="0"/>
                    </a:cubicBezTo>
                    <a:lnTo>
                      <a:pt x="2" y="1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1" name="Freeform 453"/>
              <p:cNvSpPr>
                <a:spLocks/>
              </p:cNvSpPr>
              <p:nvPr/>
            </p:nvSpPr>
            <p:spPr bwMode="auto">
              <a:xfrm>
                <a:off x="2801" y="783"/>
                <a:ext cx="7" cy="21"/>
              </a:xfrm>
              <a:custGeom>
                <a:avLst/>
                <a:gdLst>
                  <a:gd name="T0" fmla="*/ 3 w 3"/>
                  <a:gd name="T1" fmla="*/ 9 h 9"/>
                  <a:gd name="T2" fmla="*/ 2 w 3"/>
                  <a:gd name="T3" fmla="*/ 9 h 9"/>
                  <a:gd name="T4" fmla="*/ 1 w 3"/>
                  <a:gd name="T5" fmla="*/ 2 h 9"/>
                  <a:gd name="T6" fmla="*/ 1 w 3"/>
                  <a:gd name="T7" fmla="*/ 1 h 9"/>
                  <a:gd name="T8" fmla="*/ 1 w 3"/>
                  <a:gd name="T9" fmla="*/ 0 h 9"/>
                  <a:gd name="T10" fmla="*/ 3 w 3"/>
                  <a:gd name="T11" fmla="*/ 9 h 9"/>
                </a:gdLst>
                <a:ahLst/>
                <a:cxnLst>
                  <a:cxn ang="0">
                    <a:pos x="T0" y="T1"/>
                  </a:cxn>
                  <a:cxn ang="0">
                    <a:pos x="T2" y="T3"/>
                  </a:cxn>
                  <a:cxn ang="0">
                    <a:pos x="T4" y="T5"/>
                  </a:cxn>
                  <a:cxn ang="0">
                    <a:pos x="T6" y="T7"/>
                  </a:cxn>
                  <a:cxn ang="0">
                    <a:pos x="T8" y="T9"/>
                  </a:cxn>
                  <a:cxn ang="0">
                    <a:pos x="T10" y="T11"/>
                  </a:cxn>
                </a:cxnLst>
                <a:rect l="0" t="0" r="r" b="b"/>
                <a:pathLst>
                  <a:path w="3" h="9">
                    <a:moveTo>
                      <a:pt x="3" y="9"/>
                    </a:moveTo>
                    <a:cubicBezTo>
                      <a:pt x="2" y="9"/>
                      <a:pt x="2" y="9"/>
                      <a:pt x="2" y="9"/>
                    </a:cubicBezTo>
                    <a:cubicBezTo>
                      <a:pt x="1" y="2"/>
                      <a:pt x="1" y="2"/>
                      <a:pt x="1" y="2"/>
                    </a:cubicBezTo>
                    <a:cubicBezTo>
                      <a:pt x="1" y="1"/>
                      <a:pt x="1" y="1"/>
                      <a:pt x="1" y="1"/>
                    </a:cubicBezTo>
                    <a:cubicBezTo>
                      <a:pt x="0" y="0"/>
                      <a:pt x="1" y="0"/>
                      <a:pt x="1" y="0"/>
                    </a:cubicBezTo>
                    <a:lnTo>
                      <a:pt x="3"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2" name="Freeform 454"/>
              <p:cNvSpPr>
                <a:spLocks/>
              </p:cNvSpPr>
              <p:nvPr/>
            </p:nvSpPr>
            <p:spPr bwMode="auto">
              <a:xfrm>
                <a:off x="2644" y="790"/>
                <a:ext cx="24" cy="19"/>
              </a:xfrm>
              <a:custGeom>
                <a:avLst/>
                <a:gdLst>
                  <a:gd name="T0" fmla="*/ 19 w 24"/>
                  <a:gd name="T1" fmla="*/ 19 h 19"/>
                  <a:gd name="T2" fmla="*/ 0 w 24"/>
                  <a:gd name="T3" fmla="*/ 12 h 19"/>
                  <a:gd name="T4" fmla="*/ 5 w 24"/>
                  <a:gd name="T5" fmla="*/ 0 h 19"/>
                  <a:gd name="T6" fmla="*/ 24 w 24"/>
                  <a:gd name="T7" fmla="*/ 5 h 19"/>
                  <a:gd name="T8" fmla="*/ 19 w 24"/>
                  <a:gd name="T9" fmla="*/ 19 h 19"/>
                </a:gdLst>
                <a:ahLst/>
                <a:cxnLst>
                  <a:cxn ang="0">
                    <a:pos x="T0" y="T1"/>
                  </a:cxn>
                  <a:cxn ang="0">
                    <a:pos x="T2" y="T3"/>
                  </a:cxn>
                  <a:cxn ang="0">
                    <a:pos x="T4" y="T5"/>
                  </a:cxn>
                  <a:cxn ang="0">
                    <a:pos x="T6" y="T7"/>
                  </a:cxn>
                  <a:cxn ang="0">
                    <a:pos x="T8" y="T9"/>
                  </a:cxn>
                </a:cxnLst>
                <a:rect l="0" t="0" r="r" b="b"/>
                <a:pathLst>
                  <a:path w="24" h="19">
                    <a:moveTo>
                      <a:pt x="19" y="19"/>
                    </a:moveTo>
                    <a:lnTo>
                      <a:pt x="0" y="12"/>
                    </a:lnTo>
                    <a:lnTo>
                      <a:pt x="5" y="0"/>
                    </a:lnTo>
                    <a:lnTo>
                      <a:pt x="24" y="5"/>
                    </a:lnTo>
                    <a:lnTo>
                      <a:pt x="19"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3" name="Freeform 455"/>
              <p:cNvSpPr>
                <a:spLocks/>
              </p:cNvSpPr>
              <p:nvPr/>
            </p:nvSpPr>
            <p:spPr bwMode="auto">
              <a:xfrm>
                <a:off x="2649" y="780"/>
                <a:ext cx="24" cy="15"/>
              </a:xfrm>
              <a:custGeom>
                <a:avLst/>
                <a:gdLst>
                  <a:gd name="T0" fmla="*/ 19 w 24"/>
                  <a:gd name="T1" fmla="*/ 15 h 15"/>
                  <a:gd name="T2" fmla="*/ 0 w 24"/>
                  <a:gd name="T3" fmla="*/ 10 h 15"/>
                  <a:gd name="T4" fmla="*/ 0 w 24"/>
                  <a:gd name="T5" fmla="*/ 0 h 15"/>
                  <a:gd name="T6" fmla="*/ 24 w 24"/>
                  <a:gd name="T7" fmla="*/ 7 h 15"/>
                  <a:gd name="T8" fmla="*/ 19 w 24"/>
                  <a:gd name="T9" fmla="*/ 15 h 15"/>
                </a:gdLst>
                <a:ahLst/>
                <a:cxnLst>
                  <a:cxn ang="0">
                    <a:pos x="T0" y="T1"/>
                  </a:cxn>
                  <a:cxn ang="0">
                    <a:pos x="T2" y="T3"/>
                  </a:cxn>
                  <a:cxn ang="0">
                    <a:pos x="T4" y="T5"/>
                  </a:cxn>
                  <a:cxn ang="0">
                    <a:pos x="T6" y="T7"/>
                  </a:cxn>
                  <a:cxn ang="0">
                    <a:pos x="T8" y="T9"/>
                  </a:cxn>
                </a:cxnLst>
                <a:rect l="0" t="0" r="r" b="b"/>
                <a:pathLst>
                  <a:path w="24" h="15">
                    <a:moveTo>
                      <a:pt x="19" y="15"/>
                    </a:moveTo>
                    <a:lnTo>
                      <a:pt x="0" y="10"/>
                    </a:lnTo>
                    <a:lnTo>
                      <a:pt x="0" y="0"/>
                    </a:lnTo>
                    <a:lnTo>
                      <a:pt x="24" y="7"/>
                    </a:lnTo>
                    <a:lnTo>
                      <a:pt x="19" y="1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4" name="Freeform 456"/>
              <p:cNvSpPr>
                <a:spLocks/>
              </p:cNvSpPr>
              <p:nvPr/>
            </p:nvSpPr>
            <p:spPr bwMode="auto">
              <a:xfrm>
                <a:off x="2642" y="780"/>
                <a:ext cx="9" cy="22"/>
              </a:xfrm>
              <a:custGeom>
                <a:avLst/>
                <a:gdLst>
                  <a:gd name="T0" fmla="*/ 0 w 4"/>
                  <a:gd name="T1" fmla="*/ 9 h 9"/>
                  <a:gd name="T2" fmla="*/ 1 w 4"/>
                  <a:gd name="T3" fmla="*/ 9 h 9"/>
                  <a:gd name="T4" fmla="*/ 4 w 4"/>
                  <a:gd name="T5" fmla="*/ 2 h 9"/>
                  <a:gd name="T6" fmla="*/ 4 w 4"/>
                  <a:gd name="T7" fmla="*/ 1 h 9"/>
                  <a:gd name="T8" fmla="*/ 3 w 4"/>
                  <a:gd name="T9" fmla="*/ 0 h 9"/>
                  <a:gd name="T10" fmla="*/ 0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0" y="9"/>
                    </a:moveTo>
                    <a:cubicBezTo>
                      <a:pt x="1" y="9"/>
                      <a:pt x="1" y="9"/>
                      <a:pt x="1" y="9"/>
                    </a:cubicBezTo>
                    <a:cubicBezTo>
                      <a:pt x="4" y="2"/>
                      <a:pt x="4" y="2"/>
                      <a:pt x="4" y="2"/>
                    </a:cubicBezTo>
                    <a:cubicBezTo>
                      <a:pt x="4" y="1"/>
                      <a:pt x="4" y="1"/>
                      <a:pt x="4" y="1"/>
                    </a:cubicBezTo>
                    <a:cubicBezTo>
                      <a:pt x="4" y="1"/>
                      <a:pt x="3" y="0"/>
                      <a:pt x="3"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5" name="Freeform 457"/>
              <p:cNvSpPr>
                <a:spLocks/>
              </p:cNvSpPr>
              <p:nvPr/>
            </p:nvSpPr>
            <p:spPr bwMode="auto">
              <a:xfrm>
                <a:off x="2663" y="787"/>
                <a:ext cx="10" cy="22"/>
              </a:xfrm>
              <a:custGeom>
                <a:avLst/>
                <a:gdLst>
                  <a:gd name="T0" fmla="*/ 2 w 4"/>
                  <a:gd name="T1" fmla="*/ 9 h 9"/>
                  <a:gd name="T2" fmla="*/ 0 w 4"/>
                  <a:gd name="T3" fmla="*/ 9 h 9"/>
                  <a:gd name="T4" fmla="*/ 3 w 4"/>
                  <a:gd name="T5" fmla="*/ 1 h 9"/>
                  <a:gd name="T6" fmla="*/ 3 w 4"/>
                  <a:gd name="T7" fmla="*/ 0 h 9"/>
                  <a:gd name="T8" fmla="*/ 4 w 4"/>
                  <a:gd name="T9" fmla="*/ 0 h 9"/>
                  <a:gd name="T10" fmla="*/ 2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2" y="9"/>
                    </a:moveTo>
                    <a:cubicBezTo>
                      <a:pt x="0" y="9"/>
                      <a:pt x="0" y="9"/>
                      <a:pt x="0" y="9"/>
                    </a:cubicBezTo>
                    <a:cubicBezTo>
                      <a:pt x="3" y="1"/>
                      <a:pt x="3" y="1"/>
                      <a:pt x="3" y="1"/>
                    </a:cubicBezTo>
                    <a:cubicBezTo>
                      <a:pt x="3" y="0"/>
                      <a:pt x="3" y="0"/>
                      <a:pt x="3" y="0"/>
                    </a:cubicBezTo>
                    <a:cubicBezTo>
                      <a:pt x="3" y="0"/>
                      <a:pt x="4" y="0"/>
                      <a:pt x="4" y="0"/>
                    </a:cubicBezTo>
                    <a:lnTo>
                      <a:pt x="2"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6" name="Freeform 458"/>
              <p:cNvSpPr>
                <a:spLocks/>
              </p:cNvSpPr>
              <p:nvPr/>
            </p:nvSpPr>
            <p:spPr bwMode="auto">
              <a:xfrm>
                <a:off x="2601" y="771"/>
                <a:ext cx="24" cy="21"/>
              </a:xfrm>
              <a:custGeom>
                <a:avLst/>
                <a:gdLst>
                  <a:gd name="T0" fmla="*/ 17 w 24"/>
                  <a:gd name="T1" fmla="*/ 21 h 21"/>
                  <a:gd name="T2" fmla="*/ 0 w 24"/>
                  <a:gd name="T3" fmla="*/ 12 h 21"/>
                  <a:gd name="T4" fmla="*/ 5 w 24"/>
                  <a:gd name="T5" fmla="*/ 0 h 21"/>
                  <a:gd name="T6" fmla="*/ 24 w 24"/>
                  <a:gd name="T7" fmla="*/ 9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12"/>
                    </a:lnTo>
                    <a:lnTo>
                      <a:pt x="5" y="0"/>
                    </a:lnTo>
                    <a:lnTo>
                      <a:pt x="24" y="9"/>
                    </a:lnTo>
                    <a:lnTo>
                      <a:pt x="17"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7" name="Freeform 459"/>
              <p:cNvSpPr>
                <a:spLocks/>
              </p:cNvSpPr>
              <p:nvPr/>
            </p:nvSpPr>
            <p:spPr bwMode="auto">
              <a:xfrm>
                <a:off x="2606" y="761"/>
                <a:ext cx="26" cy="19"/>
              </a:xfrm>
              <a:custGeom>
                <a:avLst/>
                <a:gdLst>
                  <a:gd name="T0" fmla="*/ 19 w 26"/>
                  <a:gd name="T1" fmla="*/ 19 h 19"/>
                  <a:gd name="T2" fmla="*/ 0 w 26"/>
                  <a:gd name="T3" fmla="*/ 10 h 19"/>
                  <a:gd name="T4" fmla="*/ 3 w 26"/>
                  <a:gd name="T5" fmla="*/ 0 h 19"/>
                  <a:gd name="T6" fmla="*/ 26 w 26"/>
                  <a:gd name="T7" fmla="*/ 12 h 19"/>
                  <a:gd name="T8" fmla="*/ 19 w 26"/>
                  <a:gd name="T9" fmla="*/ 19 h 19"/>
                </a:gdLst>
                <a:ahLst/>
                <a:cxnLst>
                  <a:cxn ang="0">
                    <a:pos x="T0" y="T1"/>
                  </a:cxn>
                  <a:cxn ang="0">
                    <a:pos x="T2" y="T3"/>
                  </a:cxn>
                  <a:cxn ang="0">
                    <a:pos x="T4" y="T5"/>
                  </a:cxn>
                  <a:cxn ang="0">
                    <a:pos x="T6" y="T7"/>
                  </a:cxn>
                  <a:cxn ang="0">
                    <a:pos x="T8" y="T9"/>
                  </a:cxn>
                </a:cxnLst>
                <a:rect l="0" t="0" r="r" b="b"/>
                <a:pathLst>
                  <a:path w="26" h="19">
                    <a:moveTo>
                      <a:pt x="19" y="19"/>
                    </a:moveTo>
                    <a:lnTo>
                      <a:pt x="0" y="10"/>
                    </a:lnTo>
                    <a:lnTo>
                      <a:pt x="3" y="0"/>
                    </a:lnTo>
                    <a:lnTo>
                      <a:pt x="26" y="12"/>
                    </a:lnTo>
                    <a:lnTo>
                      <a:pt x="19"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8" name="Freeform 460"/>
              <p:cNvSpPr>
                <a:spLocks/>
              </p:cNvSpPr>
              <p:nvPr/>
            </p:nvSpPr>
            <p:spPr bwMode="auto">
              <a:xfrm>
                <a:off x="2599" y="761"/>
                <a:ext cx="12" cy="22"/>
              </a:xfrm>
              <a:custGeom>
                <a:avLst/>
                <a:gdLst>
                  <a:gd name="T0" fmla="*/ 0 w 5"/>
                  <a:gd name="T1" fmla="*/ 9 h 9"/>
                  <a:gd name="T2" fmla="*/ 1 w 5"/>
                  <a:gd name="T3" fmla="*/ 9 h 9"/>
                  <a:gd name="T4" fmla="*/ 4 w 5"/>
                  <a:gd name="T5" fmla="*/ 2 h 9"/>
                  <a:gd name="T6" fmla="*/ 4 w 5"/>
                  <a:gd name="T7" fmla="*/ 2 h 9"/>
                  <a:gd name="T8" fmla="*/ 4 w 5"/>
                  <a:gd name="T9" fmla="*/ 0 h 9"/>
                  <a:gd name="T10" fmla="*/ 0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0" y="9"/>
                    </a:moveTo>
                    <a:cubicBezTo>
                      <a:pt x="1" y="9"/>
                      <a:pt x="1" y="9"/>
                      <a:pt x="1" y="9"/>
                    </a:cubicBezTo>
                    <a:cubicBezTo>
                      <a:pt x="4" y="2"/>
                      <a:pt x="4" y="2"/>
                      <a:pt x="4" y="2"/>
                    </a:cubicBezTo>
                    <a:cubicBezTo>
                      <a:pt x="4" y="2"/>
                      <a:pt x="4" y="2"/>
                      <a:pt x="4" y="2"/>
                    </a:cubicBezTo>
                    <a:cubicBezTo>
                      <a:pt x="5" y="1"/>
                      <a:pt x="4" y="1"/>
                      <a:pt x="4"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09" name="Freeform 461"/>
              <p:cNvSpPr>
                <a:spLocks/>
              </p:cNvSpPr>
              <p:nvPr/>
            </p:nvSpPr>
            <p:spPr bwMode="auto">
              <a:xfrm>
                <a:off x="2618" y="773"/>
                <a:ext cx="14" cy="22"/>
              </a:xfrm>
              <a:custGeom>
                <a:avLst/>
                <a:gdLst>
                  <a:gd name="T0" fmla="*/ 1 w 6"/>
                  <a:gd name="T1" fmla="*/ 9 h 9"/>
                  <a:gd name="T2" fmla="*/ 0 w 6"/>
                  <a:gd name="T3" fmla="*/ 8 h 9"/>
                  <a:gd name="T4" fmla="*/ 4 w 6"/>
                  <a:gd name="T5" fmla="*/ 1 h 9"/>
                  <a:gd name="T6" fmla="*/ 4 w 6"/>
                  <a:gd name="T7" fmla="*/ 1 h 9"/>
                  <a:gd name="T8" fmla="*/ 6 w 6"/>
                  <a:gd name="T9" fmla="*/ 0 h 9"/>
                  <a:gd name="T10" fmla="*/ 1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1" y="9"/>
                    </a:moveTo>
                    <a:cubicBezTo>
                      <a:pt x="0" y="8"/>
                      <a:pt x="0" y="8"/>
                      <a:pt x="0" y="8"/>
                    </a:cubicBezTo>
                    <a:cubicBezTo>
                      <a:pt x="4" y="1"/>
                      <a:pt x="4" y="1"/>
                      <a:pt x="4" y="1"/>
                    </a:cubicBezTo>
                    <a:cubicBezTo>
                      <a:pt x="4" y="1"/>
                      <a:pt x="4" y="1"/>
                      <a:pt x="4" y="1"/>
                    </a:cubicBezTo>
                    <a:cubicBezTo>
                      <a:pt x="5" y="0"/>
                      <a:pt x="5" y="0"/>
                      <a:pt x="6" y="0"/>
                    </a:cubicBezTo>
                    <a:lnTo>
                      <a:pt x="1"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0" name="Freeform 462"/>
              <p:cNvSpPr>
                <a:spLocks/>
              </p:cNvSpPr>
              <p:nvPr/>
            </p:nvSpPr>
            <p:spPr bwMode="auto">
              <a:xfrm>
                <a:off x="2561" y="747"/>
                <a:ext cx="24" cy="22"/>
              </a:xfrm>
              <a:custGeom>
                <a:avLst/>
                <a:gdLst>
                  <a:gd name="T0" fmla="*/ 17 w 24"/>
                  <a:gd name="T1" fmla="*/ 22 h 22"/>
                  <a:gd name="T2" fmla="*/ 0 w 24"/>
                  <a:gd name="T3" fmla="*/ 10 h 22"/>
                  <a:gd name="T4" fmla="*/ 7 w 24"/>
                  <a:gd name="T5" fmla="*/ 0 h 22"/>
                  <a:gd name="T6" fmla="*/ 24 w 24"/>
                  <a:gd name="T7" fmla="*/ 12 h 22"/>
                  <a:gd name="T8" fmla="*/ 17 w 24"/>
                  <a:gd name="T9" fmla="*/ 22 h 22"/>
                </a:gdLst>
                <a:ahLst/>
                <a:cxnLst>
                  <a:cxn ang="0">
                    <a:pos x="T0" y="T1"/>
                  </a:cxn>
                  <a:cxn ang="0">
                    <a:pos x="T2" y="T3"/>
                  </a:cxn>
                  <a:cxn ang="0">
                    <a:pos x="T4" y="T5"/>
                  </a:cxn>
                  <a:cxn ang="0">
                    <a:pos x="T6" y="T7"/>
                  </a:cxn>
                  <a:cxn ang="0">
                    <a:pos x="T8" y="T9"/>
                  </a:cxn>
                </a:cxnLst>
                <a:rect l="0" t="0" r="r" b="b"/>
                <a:pathLst>
                  <a:path w="24" h="22">
                    <a:moveTo>
                      <a:pt x="17" y="22"/>
                    </a:moveTo>
                    <a:lnTo>
                      <a:pt x="0" y="10"/>
                    </a:lnTo>
                    <a:lnTo>
                      <a:pt x="7" y="0"/>
                    </a:lnTo>
                    <a:lnTo>
                      <a:pt x="24" y="12"/>
                    </a:lnTo>
                    <a:lnTo>
                      <a:pt x="17" y="2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1" name="Freeform 463"/>
              <p:cNvSpPr>
                <a:spLocks/>
              </p:cNvSpPr>
              <p:nvPr/>
            </p:nvSpPr>
            <p:spPr bwMode="auto">
              <a:xfrm>
                <a:off x="2568" y="738"/>
                <a:ext cx="24" cy="21"/>
              </a:xfrm>
              <a:custGeom>
                <a:avLst/>
                <a:gdLst>
                  <a:gd name="T0" fmla="*/ 17 w 24"/>
                  <a:gd name="T1" fmla="*/ 21 h 21"/>
                  <a:gd name="T2" fmla="*/ 0 w 24"/>
                  <a:gd name="T3" fmla="*/ 9 h 21"/>
                  <a:gd name="T4" fmla="*/ 5 w 24"/>
                  <a:gd name="T5" fmla="*/ 0 h 21"/>
                  <a:gd name="T6" fmla="*/ 24 w 24"/>
                  <a:gd name="T7" fmla="*/ 14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9"/>
                    </a:lnTo>
                    <a:lnTo>
                      <a:pt x="5" y="0"/>
                    </a:lnTo>
                    <a:lnTo>
                      <a:pt x="24" y="14"/>
                    </a:lnTo>
                    <a:lnTo>
                      <a:pt x="17" y="2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2" name="Freeform 464"/>
              <p:cNvSpPr>
                <a:spLocks/>
              </p:cNvSpPr>
              <p:nvPr/>
            </p:nvSpPr>
            <p:spPr bwMode="auto">
              <a:xfrm>
                <a:off x="2559" y="738"/>
                <a:ext cx="14" cy="19"/>
              </a:xfrm>
              <a:custGeom>
                <a:avLst/>
                <a:gdLst>
                  <a:gd name="T0" fmla="*/ 0 w 6"/>
                  <a:gd name="T1" fmla="*/ 8 h 8"/>
                  <a:gd name="T2" fmla="*/ 1 w 6"/>
                  <a:gd name="T3" fmla="*/ 8 h 8"/>
                  <a:gd name="T4" fmla="*/ 5 w 6"/>
                  <a:gd name="T5" fmla="*/ 2 h 8"/>
                  <a:gd name="T6" fmla="*/ 6 w 6"/>
                  <a:gd name="T7" fmla="*/ 2 h 8"/>
                  <a:gd name="T8" fmla="*/ 6 w 6"/>
                  <a:gd name="T9" fmla="*/ 0 h 8"/>
                  <a:gd name="T10" fmla="*/ 0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0" y="8"/>
                    </a:moveTo>
                    <a:cubicBezTo>
                      <a:pt x="1" y="8"/>
                      <a:pt x="1" y="8"/>
                      <a:pt x="1" y="8"/>
                    </a:cubicBezTo>
                    <a:cubicBezTo>
                      <a:pt x="5" y="2"/>
                      <a:pt x="5" y="2"/>
                      <a:pt x="5" y="2"/>
                    </a:cubicBezTo>
                    <a:cubicBezTo>
                      <a:pt x="6" y="2"/>
                      <a:pt x="6" y="2"/>
                      <a:pt x="6" y="2"/>
                    </a:cubicBezTo>
                    <a:cubicBezTo>
                      <a:pt x="6" y="1"/>
                      <a:pt x="6" y="1"/>
                      <a:pt x="6" y="0"/>
                    </a:cubicBezTo>
                    <a:lnTo>
                      <a:pt x="0"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3" name="Freeform 465"/>
              <p:cNvSpPr>
                <a:spLocks/>
              </p:cNvSpPr>
              <p:nvPr/>
            </p:nvSpPr>
            <p:spPr bwMode="auto">
              <a:xfrm>
                <a:off x="2578" y="752"/>
                <a:ext cx="14" cy="19"/>
              </a:xfrm>
              <a:custGeom>
                <a:avLst/>
                <a:gdLst>
                  <a:gd name="T0" fmla="*/ 1 w 6"/>
                  <a:gd name="T1" fmla="*/ 8 h 8"/>
                  <a:gd name="T2" fmla="*/ 0 w 6"/>
                  <a:gd name="T3" fmla="*/ 7 h 8"/>
                  <a:gd name="T4" fmla="*/ 4 w 6"/>
                  <a:gd name="T5" fmla="*/ 1 h 8"/>
                  <a:gd name="T6" fmla="*/ 5 w 6"/>
                  <a:gd name="T7" fmla="*/ 1 h 8"/>
                  <a:gd name="T8" fmla="*/ 6 w 6"/>
                  <a:gd name="T9" fmla="*/ 0 h 8"/>
                  <a:gd name="T10" fmla="*/ 1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1" y="8"/>
                    </a:moveTo>
                    <a:cubicBezTo>
                      <a:pt x="0" y="7"/>
                      <a:pt x="0" y="7"/>
                      <a:pt x="0" y="7"/>
                    </a:cubicBezTo>
                    <a:cubicBezTo>
                      <a:pt x="4" y="1"/>
                      <a:pt x="4" y="1"/>
                      <a:pt x="4" y="1"/>
                    </a:cubicBezTo>
                    <a:cubicBezTo>
                      <a:pt x="5" y="1"/>
                      <a:pt x="5" y="1"/>
                      <a:pt x="5" y="1"/>
                    </a:cubicBezTo>
                    <a:cubicBezTo>
                      <a:pt x="5" y="0"/>
                      <a:pt x="6" y="0"/>
                      <a:pt x="6" y="0"/>
                    </a:cubicBezTo>
                    <a:lnTo>
                      <a:pt x="1"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4" name="Freeform 466"/>
              <p:cNvSpPr>
                <a:spLocks/>
              </p:cNvSpPr>
              <p:nvPr/>
            </p:nvSpPr>
            <p:spPr bwMode="auto">
              <a:xfrm>
                <a:off x="2525" y="716"/>
                <a:ext cx="24" cy="24"/>
              </a:xfrm>
              <a:custGeom>
                <a:avLst/>
                <a:gdLst>
                  <a:gd name="T0" fmla="*/ 15 w 24"/>
                  <a:gd name="T1" fmla="*/ 24 h 24"/>
                  <a:gd name="T2" fmla="*/ 0 w 24"/>
                  <a:gd name="T3" fmla="*/ 10 h 24"/>
                  <a:gd name="T4" fmla="*/ 10 w 24"/>
                  <a:gd name="T5" fmla="*/ 0 h 24"/>
                  <a:gd name="T6" fmla="*/ 24 w 24"/>
                  <a:gd name="T7" fmla="*/ 15 h 24"/>
                  <a:gd name="T8" fmla="*/ 15 w 24"/>
                  <a:gd name="T9" fmla="*/ 24 h 24"/>
                </a:gdLst>
                <a:ahLst/>
                <a:cxnLst>
                  <a:cxn ang="0">
                    <a:pos x="T0" y="T1"/>
                  </a:cxn>
                  <a:cxn ang="0">
                    <a:pos x="T2" y="T3"/>
                  </a:cxn>
                  <a:cxn ang="0">
                    <a:pos x="T4" y="T5"/>
                  </a:cxn>
                  <a:cxn ang="0">
                    <a:pos x="T6" y="T7"/>
                  </a:cxn>
                  <a:cxn ang="0">
                    <a:pos x="T8" y="T9"/>
                  </a:cxn>
                </a:cxnLst>
                <a:rect l="0" t="0" r="r" b="b"/>
                <a:pathLst>
                  <a:path w="24" h="24">
                    <a:moveTo>
                      <a:pt x="15" y="24"/>
                    </a:moveTo>
                    <a:lnTo>
                      <a:pt x="0" y="10"/>
                    </a:lnTo>
                    <a:lnTo>
                      <a:pt x="10" y="0"/>
                    </a:lnTo>
                    <a:lnTo>
                      <a:pt x="24" y="15"/>
                    </a:lnTo>
                    <a:lnTo>
                      <a:pt x="15"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5" name="Freeform 467"/>
              <p:cNvSpPr>
                <a:spLocks/>
              </p:cNvSpPr>
              <p:nvPr/>
            </p:nvSpPr>
            <p:spPr bwMode="auto">
              <a:xfrm>
                <a:off x="2535" y="707"/>
                <a:ext cx="24" cy="24"/>
              </a:xfrm>
              <a:custGeom>
                <a:avLst/>
                <a:gdLst>
                  <a:gd name="T0" fmla="*/ 14 w 24"/>
                  <a:gd name="T1" fmla="*/ 24 h 24"/>
                  <a:gd name="T2" fmla="*/ 0 w 24"/>
                  <a:gd name="T3" fmla="*/ 9 h 24"/>
                  <a:gd name="T4" fmla="*/ 5 w 24"/>
                  <a:gd name="T5" fmla="*/ 0 h 24"/>
                  <a:gd name="T6" fmla="*/ 24 w 24"/>
                  <a:gd name="T7" fmla="*/ 19 h 24"/>
                  <a:gd name="T8" fmla="*/ 14 w 24"/>
                  <a:gd name="T9" fmla="*/ 24 h 24"/>
                </a:gdLst>
                <a:ahLst/>
                <a:cxnLst>
                  <a:cxn ang="0">
                    <a:pos x="T0" y="T1"/>
                  </a:cxn>
                  <a:cxn ang="0">
                    <a:pos x="T2" y="T3"/>
                  </a:cxn>
                  <a:cxn ang="0">
                    <a:pos x="T4" y="T5"/>
                  </a:cxn>
                  <a:cxn ang="0">
                    <a:pos x="T6" y="T7"/>
                  </a:cxn>
                  <a:cxn ang="0">
                    <a:pos x="T8" y="T9"/>
                  </a:cxn>
                </a:cxnLst>
                <a:rect l="0" t="0" r="r" b="b"/>
                <a:pathLst>
                  <a:path w="24" h="24">
                    <a:moveTo>
                      <a:pt x="14" y="24"/>
                    </a:moveTo>
                    <a:lnTo>
                      <a:pt x="0" y="9"/>
                    </a:lnTo>
                    <a:lnTo>
                      <a:pt x="5" y="0"/>
                    </a:lnTo>
                    <a:lnTo>
                      <a:pt x="24" y="19"/>
                    </a:lnTo>
                    <a:lnTo>
                      <a:pt x="1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6" name="Freeform 468"/>
              <p:cNvSpPr>
                <a:spLocks/>
              </p:cNvSpPr>
              <p:nvPr/>
            </p:nvSpPr>
            <p:spPr bwMode="auto">
              <a:xfrm>
                <a:off x="2523" y="707"/>
                <a:ext cx="19" cy="19"/>
              </a:xfrm>
              <a:custGeom>
                <a:avLst/>
                <a:gdLst>
                  <a:gd name="T0" fmla="*/ 0 w 8"/>
                  <a:gd name="T1" fmla="*/ 7 h 8"/>
                  <a:gd name="T2" fmla="*/ 1 w 8"/>
                  <a:gd name="T3" fmla="*/ 8 h 8"/>
                  <a:gd name="T4" fmla="*/ 7 w 8"/>
                  <a:gd name="T5" fmla="*/ 2 h 8"/>
                  <a:gd name="T6" fmla="*/ 7 w 8"/>
                  <a:gd name="T7" fmla="*/ 2 h 8"/>
                  <a:gd name="T8" fmla="*/ 7 w 8"/>
                  <a:gd name="T9" fmla="*/ 0 h 8"/>
                  <a:gd name="T10" fmla="*/ 0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0" y="7"/>
                    </a:moveTo>
                    <a:cubicBezTo>
                      <a:pt x="1" y="8"/>
                      <a:pt x="1" y="8"/>
                      <a:pt x="1" y="8"/>
                    </a:cubicBezTo>
                    <a:cubicBezTo>
                      <a:pt x="7" y="2"/>
                      <a:pt x="7" y="2"/>
                      <a:pt x="7" y="2"/>
                    </a:cubicBezTo>
                    <a:cubicBezTo>
                      <a:pt x="7" y="2"/>
                      <a:pt x="7" y="2"/>
                      <a:pt x="7" y="2"/>
                    </a:cubicBezTo>
                    <a:cubicBezTo>
                      <a:pt x="8" y="1"/>
                      <a:pt x="8" y="1"/>
                      <a:pt x="7" y="0"/>
                    </a:cubicBezTo>
                    <a:lnTo>
                      <a:pt x="0" y="7"/>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7" name="Freeform 469"/>
              <p:cNvSpPr>
                <a:spLocks/>
              </p:cNvSpPr>
              <p:nvPr/>
            </p:nvSpPr>
            <p:spPr bwMode="auto">
              <a:xfrm>
                <a:off x="2540" y="726"/>
                <a:ext cx="19" cy="14"/>
              </a:xfrm>
              <a:custGeom>
                <a:avLst/>
                <a:gdLst>
                  <a:gd name="T0" fmla="*/ 1 w 8"/>
                  <a:gd name="T1" fmla="*/ 6 h 6"/>
                  <a:gd name="T2" fmla="*/ 0 w 8"/>
                  <a:gd name="T3" fmla="*/ 6 h 6"/>
                  <a:gd name="T4" fmla="*/ 6 w 8"/>
                  <a:gd name="T5" fmla="*/ 0 h 6"/>
                  <a:gd name="T6" fmla="*/ 6 w 8"/>
                  <a:gd name="T7" fmla="*/ 0 h 6"/>
                  <a:gd name="T8" fmla="*/ 8 w 8"/>
                  <a:gd name="T9" fmla="*/ 0 h 6"/>
                  <a:gd name="T10" fmla="*/ 1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1" y="6"/>
                    </a:moveTo>
                    <a:cubicBezTo>
                      <a:pt x="0" y="6"/>
                      <a:pt x="0" y="6"/>
                      <a:pt x="0" y="6"/>
                    </a:cubicBezTo>
                    <a:cubicBezTo>
                      <a:pt x="6" y="0"/>
                      <a:pt x="6" y="0"/>
                      <a:pt x="6" y="0"/>
                    </a:cubicBezTo>
                    <a:cubicBezTo>
                      <a:pt x="6" y="0"/>
                      <a:pt x="6" y="0"/>
                      <a:pt x="6" y="0"/>
                    </a:cubicBezTo>
                    <a:cubicBezTo>
                      <a:pt x="7" y="0"/>
                      <a:pt x="7" y="0"/>
                      <a:pt x="8" y="0"/>
                    </a:cubicBezTo>
                    <a:lnTo>
                      <a:pt x="1" y="6"/>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8" name="Freeform 470"/>
              <p:cNvSpPr>
                <a:spLocks/>
              </p:cNvSpPr>
              <p:nvPr/>
            </p:nvSpPr>
            <p:spPr bwMode="auto">
              <a:xfrm>
                <a:off x="2497" y="679"/>
                <a:ext cx="24" cy="23"/>
              </a:xfrm>
              <a:custGeom>
                <a:avLst/>
                <a:gdLst>
                  <a:gd name="T0" fmla="*/ 12 w 24"/>
                  <a:gd name="T1" fmla="*/ 23 h 23"/>
                  <a:gd name="T2" fmla="*/ 0 w 24"/>
                  <a:gd name="T3" fmla="*/ 9 h 23"/>
                  <a:gd name="T4" fmla="*/ 12 w 24"/>
                  <a:gd name="T5" fmla="*/ 0 h 23"/>
                  <a:gd name="T6" fmla="*/ 24 w 24"/>
                  <a:gd name="T7" fmla="*/ 16 h 23"/>
                  <a:gd name="T8" fmla="*/ 12 w 24"/>
                  <a:gd name="T9" fmla="*/ 23 h 23"/>
                </a:gdLst>
                <a:ahLst/>
                <a:cxnLst>
                  <a:cxn ang="0">
                    <a:pos x="T0" y="T1"/>
                  </a:cxn>
                  <a:cxn ang="0">
                    <a:pos x="T2" y="T3"/>
                  </a:cxn>
                  <a:cxn ang="0">
                    <a:pos x="T4" y="T5"/>
                  </a:cxn>
                  <a:cxn ang="0">
                    <a:pos x="T6" y="T7"/>
                  </a:cxn>
                  <a:cxn ang="0">
                    <a:pos x="T8" y="T9"/>
                  </a:cxn>
                </a:cxnLst>
                <a:rect l="0" t="0" r="r" b="b"/>
                <a:pathLst>
                  <a:path w="24" h="23">
                    <a:moveTo>
                      <a:pt x="12" y="23"/>
                    </a:moveTo>
                    <a:lnTo>
                      <a:pt x="0" y="9"/>
                    </a:lnTo>
                    <a:lnTo>
                      <a:pt x="12" y="0"/>
                    </a:lnTo>
                    <a:lnTo>
                      <a:pt x="24" y="16"/>
                    </a:lnTo>
                    <a:lnTo>
                      <a:pt x="12" y="23"/>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19" name="Freeform 471"/>
              <p:cNvSpPr>
                <a:spLocks/>
              </p:cNvSpPr>
              <p:nvPr/>
            </p:nvSpPr>
            <p:spPr bwMode="auto">
              <a:xfrm>
                <a:off x="2509" y="672"/>
                <a:ext cx="19" cy="23"/>
              </a:xfrm>
              <a:custGeom>
                <a:avLst/>
                <a:gdLst>
                  <a:gd name="T0" fmla="*/ 12 w 19"/>
                  <a:gd name="T1" fmla="*/ 23 h 23"/>
                  <a:gd name="T2" fmla="*/ 0 w 19"/>
                  <a:gd name="T3" fmla="*/ 7 h 23"/>
                  <a:gd name="T4" fmla="*/ 5 w 19"/>
                  <a:gd name="T5" fmla="*/ 0 h 23"/>
                  <a:gd name="T6" fmla="*/ 19 w 19"/>
                  <a:gd name="T7" fmla="*/ 21 h 23"/>
                  <a:gd name="T8" fmla="*/ 12 w 19"/>
                  <a:gd name="T9" fmla="*/ 23 h 23"/>
                </a:gdLst>
                <a:ahLst/>
                <a:cxnLst>
                  <a:cxn ang="0">
                    <a:pos x="T0" y="T1"/>
                  </a:cxn>
                  <a:cxn ang="0">
                    <a:pos x="T2" y="T3"/>
                  </a:cxn>
                  <a:cxn ang="0">
                    <a:pos x="T4" y="T5"/>
                  </a:cxn>
                  <a:cxn ang="0">
                    <a:pos x="T6" y="T7"/>
                  </a:cxn>
                  <a:cxn ang="0">
                    <a:pos x="T8" y="T9"/>
                  </a:cxn>
                </a:cxnLst>
                <a:rect l="0" t="0" r="r" b="b"/>
                <a:pathLst>
                  <a:path w="19" h="23">
                    <a:moveTo>
                      <a:pt x="12" y="23"/>
                    </a:moveTo>
                    <a:lnTo>
                      <a:pt x="0" y="7"/>
                    </a:lnTo>
                    <a:lnTo>
                      <a:pt x="5" y="0"/>
                    </a:lnTo>
                    <a:lnTo>
                      <a:pt x="19" y="21"/>
                    </a:lnTo>
                    <a:lnTo>
                      <a:pt x="12"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0" name="Freeform 472"/>
              <p:cNvSpPr>
                <a:spLocks/>
              </p:cNvSpPr>
              <p:nvPr/>
            </p:nvSpPr>
            <p:spPr bwMode="auto">
              <a:xfrm>
                <a:off x="2495" y="672"/>
                <a:ext cx="19" cy="16"/>
              </a:xfrm>
              <a:custGeom>
                <a:avLst/>
                <a:gdLst>
                  <a:gd name="T0" fmla="*/ 0 w 8"/>
                  <a:gd name="T1" fmla="*/ 6 h 7"/>
                  <a:gd name="T2" fmla="*/ 1 w 8"/>
                  <a:gd name="T3" fmla="*/ 7 h 7"/>
                  <a:gd name="T4" fmla="*/ 7 w 8"/>
                  <a:gd name="T5" fmla="*/ 2 h 7"/>
                  <a:gd name="T6" fmla="*/ 8 w 8"/>
                  <a:gd name="T7" fmla="*/ 2 h 7"/>
                  <a:gd name="T8" fmla="*/ 8 w 8"/>
                  <a:gd name="T9" fmla="*/ 0 h 7"/>
                  <a:gd name="T10" fmla="*/ 0 w 8"/>
                  <a:gd name="T11" fmla="*/ 6 h 7"/>
                </a:gdLst>
                <a:ahLst/>
                <a:cxnLst>
                  <a:cxn ang="0">
                    <a:pos x="T0" y="T1"/>
                  </a:cxn>
                  <a:cxn ang="0">
                    <a:pos x="T2" y="T3"/>
                  </a:cxn>
                  <a:cxn ang="0">
                    <a:pos x="T4" y="T5"/>
                  </a:cxn>
                  <a:cxn ang="0">
                    <a:pos x="T6" y="T7"/>
                  </a:cxn>
                  <a:cxn ang="0">
                    <a:pos x="T8" y="T9"/>
                  </a:cxn>
                  <a:cxn ang="0">
                    <a:pos x="T10" y="T11"/>
                  </a:cxn>
                </a:cxnLst>
                <a:rect l="0" t="0" r="r" b="b"/>
                <a:pathLst>
                  <a:path w="8" h="7">
                    <a:moveTo>
                      <a:pt x="0" y="6"/>
                    </a:moveTo>
                    <a:cubicBezTo>
                      <a:pt x="1" y="7"/>
                      <a:pt x="1" y="7"/>
                      <a:pt x="1" y="7"/>
                    </a:cubicBezTo>
                    <a:cubicBezTo>
                      <a:pt x="7" y="2"/>
                      <a:pt x="7" y="2"/>
                      <a:pt x="7" y="2"/>
                    </a:cubicBezTo>
                    <a:cubicBezTo>
                      <a:pt x="8" y="2"/>
                      <a:pt x="8" y="2"/>
                      <a:pt x="8" y="2"/>
                    </a:cubicBezTo>
                    <a:cubicBezTo>
                      <a:pt x="8" y="1"/>
                      <a:pt x="8" y="1"/>
                      <a:pt x="8" y="0"/>
                    </a:cubicBezTo>
                    <a:lnTo>
                      <a:pt x="0"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1" name="Freeform 473"/>
              <p:cNvSpPr>
                <a:spLocks/>
              </p:cNvSpPr>
              <p:nvPr/>
            </p:nvSpPr>
            <p:spPr bwMode="auto">
              <a:xfrm>
                <a:off x="2509" y="693"/>
                <a:ext cx="19" cy="12"/>
              </a:xfrm>
              <a:custGeom>
                <a:avLst/>
                <a:gdLst>
                  <a:gd name="T0" fmla="*/ 0 w 8"/>
                  <a:gd name="T1" fmla="*/ 5 h 5"/>
                  <a:gd name="T2" fmla="*/ 0 w 8"/>
                  <a:gd name="T3" fmla="*/ 4 h 5"/>
                  <a:gd name="T4" fmla="*/ 6 w 8"/>
                  <a:gd name="T5" fmla="*/ 0 h 5"/>
                  <a:gd name="T6" fmla="*/ 7 w 8"/>
                  <a:gd name="T7" fmla="*/ 0 h 5"/>
                  <a:gd name="T8" fmla="*/ 8 w 8"/>
                  <a:gd name="T9" fmla="*/ 0 h 5"/>
                  <a:gd name="T10" fmla="*/ 0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0" y="5"/>
                    </a:moveTo>
                    <a:cubicBezTo>
                      <a:pt x="0" y="4"/>
                      <a:pt x="0" y="4"/>
                      <a:pt x="0" y="4"/>
                    </a:cubicBezTo>
                    <a:cubicBezTo>
                      <a:pt x="6" y="0"/>
                      <a:pt x="6" y="0"/>
                      <a:pt x="6" y="0"/>
                    </a:cubicBezTo>
                    <a:cubicBezTo>
                      <a:pt x="7" y="0"/>
                      <a:pt x="7" y="0"/>
                      <a:pt x="7" y="0"/>
                    </a:cubicBezTo>
                    <a:cubicBezTo>
                      <a:pt x="7" y="0"/>
                      <a:pt x="8" y="0"/>
                      <a:pt x="8" y="0"/>
                    </a:cubicBezTo>
                    <a:lnTo>
                      <a:pt x="0"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2" name="Freeform 474"/>
              <p:cNvSpPr>
                <a:spLocks/>
              </p:cNvSpPr>
              <p:nvPr/>
            </p:nvSpPr>
            <p:spPr bwMode="auto">
              <a:xfrm>
                <a:off x="2476" y="638"/>
                <a:ext cx="21" cy="24"/>
              </a:xfrm>
              <a:custGeom>
                <a:avLst/>
                <a:gdLst>
                  <a:gd name="T0" fmla="*/ 7 w 21"/>
                  <a:gd name="T1" fmla="*/ 24 h 24"/>
                  <a:gd name="T2" fmla="*/ 0 w 21"/>
                  <a:gd name="T3" fmla="*/ 5 h 24"/>
                  <a:gd name="T4" fmla="*/ 11 w 21"/>
                  <a:gd name="T5" fmla="*/ 0 h 24"/>
                  <a:gd name="T6" fmla="*/ 21 w 21"/>
                  <a:gd name="T7" fmla="*/ 19 h 24"/>
                  <a:gd name="T8" fmla="*/ 7 w 21"/>
                  <a:gd name="T9" fmla="*/ 24 h 24"/>
                </a:gdLst>
                <a:ahLst/>
                <a:cxnLst>
                  <a:cxn ang="0">
                    <a:pos x="T0" y="T1"/>
                  </a:cxn>
                  <a:cxn ang="0">
                    <a:pos x="T2" y="T3"/>
                  </a:cxn>
                  <a:cxn ang="0">
                    <a:pos x="T4" y="T5"/>
                  </a:cxn>
                  <a:cxn ang="0">
                    <a:pos x="T6" y="T7"/>
                  </a:cxn>
                  <a:cxn ang="0">
                    <a:pos x="T8" y="T9"/>
                  </a:cxn>
                </a:cxnLst>
                <a:rect l="0" t="0" r="r" b="b"/>
                <a:pathLst>
                  <a:path w="21" h="24">
                    <a:moveTo>
                      <a:pt x="7" y="24"/>
                    </a:moveTo>
                    <a:lnTo>
                      <a:pt x="0" y="5"/>
                    </a:lnTo>
                    <a:lnTo>
                      <a:pt x="11" y="0"/>
                    </a:lnTo>
                    <a:lnTo>
                      <a:pt x="21" y="19"/>
                    </a:lnTo>
                    <a:lnTo>
                      <a:pt x="7"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3" name="Freeform 475"/>
              <p:cNvSpPr>
                <a:spLocks/>
              </p:cNvSpPr>
              <p:nvPr/>
            </p:nvSpPr>
            <p:spPr bwMode="auto">
              <a:xfrm>
                <a:off x="2487" y="634"/>
                <a:ext cx="17" cy="23"/>
              </a:xfrm>
              <a:custGeom>
                <a:avLst/>
                <a:gdLst>
                  <a:gd name="T0" fmla="*/ 10 w 17"/>
                  <a:gd name="T1" fmla="*/ 23 h 23"/>
                  <a:gd name="T2" fmla="*/ 0 w 17"/>
                  <a:gd name="T3" fmla="*/ 4 h 23"/>
                  <a:gd name="T4" fmla="*/ 8 w 17"/>
                  <a:gd name="T5" fmla="*/ 0 h 23"/>
                  <a:gd name="T6" fmla="*/ 17 w 17"/>
                  <a:gd name="T7" fmla="*/ 21 h 23"/>
                  <a:gd name="T8" fmla="*/ 10 w 17"/>
                  <a:gd name="T9" fmla="*/ 23 h 23"/>
                </a:gdLst>
                <a:ahLst/>
                <a:cxnLst>
                  <a:cxn ang="0">
                    <a:pos x="T0" y="T1"/>
                  </a:cxn>
                  <a:cxn ang="0">
                    <a:pos x="T2" y="T3"/>
                  </a:cxn>
                  <a:cxn ang="0">
                    <a:pos x="T4" y="T5"/>
                  </a:cxn>
                  <a:cxn ang="0">
                    <a:pos x="T6" y="T7"/>
                  </a:cxn>
                  <a:cxn ang="0">
                    <a:pos x="T8" y="T9"/>
                  </a:cxn>
                </a:cxnLst>
                <a:rect l="0" t="0" r="r" b="b"/>
                <a:pathLst>
                  <a:path w="17" h="23">
                    <a:moveTo>
                      <a:pt x="10" y="23"/>
                    </a:moveTo>
                    <a:lnTo>
                      <a:pt x="0" y="4"/>
                    </a:lnTo>
                    <a:lnTo>
                      <a:pt x="8" y="0"/>
                    </a:lnTo>
                    <a:lnTo>
                      <a:pt x="17" y="21"/>
                    </a:lnTo>
                    <a:lnTo>
                      <a:pt x="10"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4" name="Freeform 476"/>
              <p:cNvSpPr>
                <a:spLocks/>
              </p:cNvSpPr>
              <p:nvPr/>
            </p:nvSpPr>
            <p:spPr bwMode="auto">
              <a:xfrm>
                <a:off x="2473" y="634"/>
                <a:ext cx="22" cy="9"/>
              </a:xfrm>
              <a:custGeom>
                <a:avLst/>
                <a:gdLst>
                  <a:gd name="T0" fmla="*/ 0 w 9"/>
                  <a:gd name="T1" fmla="*/ 3 h 4"/>
                  <a:gd name="T2" fmla="*/ 1 w 9"/>
                  <a:gd name="T3" fmla="*/ 4 h 4"/>
                  <a:gd name="T4" fmla="*/ 8 w 9"/>
                  <a:gd name="T5" fmla="*/ 1 h 4"/>
                  <a:gd name="T6" fmla="*/ 8 w 9"/>
                  <a:gd name="T7" fmla="*/ 1 h 4"/>
                  <a:gd name="T8" fmla="*/ 9 w 9"/>
                  <a:gd name="T9" fmla="*/ 0 h 4"/>
                  <a:gd name="T10" fmla="*/ 0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0" y="3"/>
                    </a:moveTo>
                    <a:cubicBezTo>
                      <a:pt x="1" y="4"/>
                      <a:pt x="1" y="4"/>
                      <a:pt x="1" y="4"/>
                    </a:cubicBezTo>
                    <a:cubicBezTo>
                      <a:pt x="8" y="1"/>
                      <a:pt x="8" y="1"/>
                      <a:pt x="8" y="1"/>
                    </a:cubicBezTo>
                    <a:cubicBezTo>
                      <a:pt x="8" y="1"/>
                      <a:pt x="8" y="1"/>
                      <a:pt x="8" y="1"/>
                    </a:cubicBezTo>
                    <a:cubicBezTo>
                      <a:pt x="9" y="1"/>
                      <a:pt x="9" y="0"/>
                      <a:pt x="9" y="0"/>
                    </a:cubicBezTo>
                    <a:lnTo>
                      <a:pt x="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5" name="Freeform 477"/>
              <p:cNvSpPr>
                <a:spLocks/>
              </p:cNvSpPr>
              <p:nvPr/>
            </p:nvSpPr>
            <p:spPr bwMode="auto">
              <a:xfrm>
                <a:off x="2483" y="655"/>
                <a:ext cx="21" cy="9"/>
              </a:xfrm>
              <a:custGeom>
                <a:avLst/>
                <a:gdLst>
                  <a:gd name="T0" fmla="*/ 1 w 9"/>
                  <a:gd name="T1" fmla="*/ 4 h 4"/>
                  <a:gd name="T2" fmla="*/ 0 w 9"/>
                  <a:gd name="T3" fmla="*/ 3 h 4"/>
                  <a:gd name="T4" fmla="*/ 7 w 9"/>
                  <a:gd name="T5" fmla="*/ 0 h 4"/>
                  <a:gd name="T6" fmla="*/ 8 w 9"/>
                  <a:gd name="T7" fmla="*/ 0 h 4"/>
                  <a:gd name="T8" fmla="*/ 9 w 9"/>
                  <a:gd name="T9" fmla="*/ 1 h 4"/>
                  <a:gd name="T10" fmla="*/ 1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1" y="4"/>
                    </a:moveTo>
                    <a:cubicBezTo>
                      <a:pt x="0" y="3"/>
                      <a:pt x="0" y="3"/>
                      <a:pt x="0" y="3"/>
                    </a:cubicBezTo>
                    <a:cubicBezTo>
                      <a:pt x="7" y="0"/>
                      <a:pt x="7" y="0"/>
                      <a:pt x="7" y="0"/>
                    </a:cubicBezTo>
                    <a:cubicBezTo>
                      <a:pt x="8" y="0"/>
                      <a:pt x="8" y="0"/>
                      <a:pt x="8" y="0"/>
                    </a:cubicBezTo>
                    <a:cubicBezTo>
                      <a:pt x="9" y="0"/>
                      <a:pt x="9" y="0"/>
                      <a:pt x="9" y="1"/>
                    </a:cubicBezTo>
                    <a:lnTo>
                      <a:pt x="1"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6" name="Freeform 478"/>
              <p:cNvSpPr>
                <a:spLocks/>
              </p:cNvSpPr>
              <p:nvPr/>
            </p:nvSpPr>
            <p:spPr bwMode="auto">
              <a:xfrm>
                <a:off x="2461" y="596"/>
                <a:ext cx="19" cy="21"/>
              </a:xfrm>
              <a:custGeom>
                <a:avLst/>
                <a:gdLst>
                  <a:gd name="T0" fmla="*/ 5 w 19"/>
                  <a:gd name="T1" fmla="*/ 21 h 21"/>
                  <a:gd name="T2" fmla="*/ 0 w 19"/>
                  <a:gd name="T3" fmla="*/ 2 h 21"/>
                  <a:gd name="T4" fmla="*/ 15 w 19"/>
                  <a:gd name="T5" fmla="*/ 0 h 21"/>
                  <a:gd name="T6" fmla="*/ 19 w 19"/>
                  <a:gd name="T7" fmla="*/ 19 h 21"/>
                  <a:gd name="T8" fmla="*/ 5 w 19"/>
                  <a:gd name="T9" fmla="*/ 21 h 21"/>
                </a:gdLst>
                <a:ahLst/>
                <a:cxnLst>
                  <a:cxn ang="0">
                    <a:pos x="T0" y="T1"/>
                  </a:cxn>
                  <a:cxn ang="0">
                    <a:pos x="T2" y="T3"/>
                  </a:cxn>
                  <a:cxn ang="0">
                    <a:pos x="T4" y="T5"/>
                  </a:cxn>
                  <a:cxn ang="0">
                    <a:pos x="T6" y="T7"/>
                  </a:cxn>
                  <a:cxn ang="0">
                    <a:pos x="T8" y="T9"/>
                  </a:cxn>
                </a:cxnLst>
                <a:rect l="0" t="0" r="r" b="b"/>
                <a:pathLst>
                  <a:path w="19" h="21">
                    <a:moveTo>
                      <a:pt x="5" y="21"/>
                    </a:moveTo>
                    <a:lnTo>
                      <a:pt x="0" y="2"/>
                    </a:lnTo>
                    <a:lnTo>
                      <a:pt x="15" y="0"/>
                    </a:lnTo>
                    <a:lnTo>
                      <a:pt x="19" y="19"/>
                    </a:lnTo>
                    <a:lnTo>
                      <a:pt x="5"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7" name="Freeform 479"/>
              <p:cNvSpPr>
                <a:spLocks/>
              </p:cNvSpPr>
              <p:nvPr/>
            </p:nvSpPr>
            <p:spPr bwMode="auto">
              <a:xfrm>
                <a:off x="2476" y="591"/>
                <a:ext cx="14" cy="24"/>
              </a:xfrm>
              <a:custGeom>
                <a:avLst/>
                <a:gdLst>
                  <a:gd name="T0" fmla="*/ 4 w 14"/>
                  <a:gd name="T1" fmla="*/ 24 h 24"/>
                  <a:gd name="T2" fmla="*/ 0 w 14"/>
                  <a:gd name="T3" fmla="*/ 5 h 24"/>
                  <a:gd name="T4" fmla="*/ 7 w 14"/>
                  <a:gd name="T5" fmla="*/ 0 h 24"/>
                  <a:gd name="T6" fmla="*/ 14 w 14"/>
                  <a:gd name="T7" fmla="*/ 24 h 24"/>
                  <a:gd name="T8" fmla="*/ 4 w 14"/>
                  <a:gd name="T9" fmla="*/ 24 h 24"/>
                </a:gdLst>
                <a:ahLst/>
                <a:cxnLst>
                  <a:cxn ang="0">
                    <a:pos x="T0" y="T1"/>
                  </a:cxn>
                  <a:cxn ang="0">
                    <a:pos x="T2" y="T3"/>
                  </a:cxn>
                  <a:cxn ang="0">
                    <a:pos x="T4" y="T5"/>
                  </a:cxn>
                  <a:cxn ang="0">
                    <a:pos x="T6" y="T7"/>
                  </a:cxn>
                  <a:cxn ang="0">
                    <a:pos x="T8" y="T9"/>
                  </a:cxn>
                </a:cxnLst>
                <a:rect l="0" t="0" r="r" b="b"/>
                <a:pathLst>
                  <a:path w="14" h="24">
                    <a:moveTo>
                      <a:pt x="4" y="24"/>
                    </a:moveTo>
                    <a:lnTo>
                      <a:pt x="0" y="5"/>
                    </a:lnTo>
                    <a:lnTo>
                      <a:pt x="7" y="0"/>
                    </a:lnTo>
                    <a:lnTo>
                      <a:pt x="14" y="24"/>
                    </a:lnTo>
                    <a:lnTo>
                      <a:pt x="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8" name="Freeform 480"/>
              <p:cNvSpPr>
                <a:spLocks/>
              </p:cNvSpPr>
              <p:nvPr/>
            </p:nvSpPr>
            <p:spPr bwMode="auto">
              <a:xfrm>
                <a:off x="2461" y="591"/>
                <a:ext cx="22" cy="7"/>
              </a:xfrm>
              <a:custGeom>
                <a:avLst/>
                <a:gdLst>
                  <a:gd name="T0" fmla="*/ 0 w 9"/>
                  <a:gd name="T1" fmla="*/ 2 h 3"/>
                  <a:gd name="T2" fmla="*/ 0 w 9"/>
                  <a:gd name="T3" fmla="*/ 3 h 3"/>
                  <a:gd name="T4" fmla="*/ 7 w 9"/>
                  <a:gd name="T5" fmla="*/ 1 h 3"/>
                  <a:gd name="T6" fmla="*/ 8 w 9"/>
                  <a:gd name="T7" fmla="*/ 1 h 3"/>
                  <a:gd name="T8" fmla="*/ 9 w 9"/>
                  <a:gd name="T9" fmla="*/ 0 h 3"/>
                  <a:gd name="T10" fmla="*/ 0 w 9"/>
                  <a:gd name="T11" fmla="*/ 2 h 3"/>
                </a:gdLst>
                <a:ahLst/>
                <a:cxnLst>
                  <a:cxn ang="0">
                    <a:pos x="T0" y="T1"/>
                  </a:cxn>
                  <a:cxn ang="0">
                    <a:pos x="T2" y="T3"/>
                  </a:cxn>
                  <a:cxn ang="0">
                    <a:pos x="T4" y="T5"/>
                  </a:cxn>
                  <a:cxn ang="0">
                    <a:pos x="T6" y="T7"/>
                  </a:cxn>
                  <a:cxn ang="0">
                    <a:pos x="T8" y="T9"/>
                  </a:cxn>
                  <a:cxn ang="0">
                    <a:pos x="T10" y="T11"/>
                  </a:cxn>
                </a:cxnLst>
                <a:rect l="0" t="0" r="r" b="b"/>
                <a:pathLst>
                  <a:path w="9" h="3">
                    <a:moveTo>
                      <a:pt x="0" y="2"/>
                    </a:moveTo>
                    <a:cubicBezTo>
                      <a:pt x="0" y="3"/>
                      <a:pt x="0" y="3"/>
                      <a:pt x="0" y="3"/>
                    </a:cubicBezTo>
                    <a:cubicBezTo>
                      <a:pt x="7" y="1"/>
                      <a:pt x="7" y="1"/>
                      <a:pt x="7" y="1"/>
                    </a:cubicBezTo>
                    <a:cubicBezTo>
                      <a:pt x="8" y="1"/>
                      <a:pt x="8" y="1"/>
                      <a:pt x="8" y="1"/>
                    </a:cubicBezTo>
                    <a:cubicBezTo>
                      <a:pt x="9" y="1"/>
                      <a:pt x="9" y="0"/>
                      <a:pt x="9" y="0"/>
                    </a:cubicBezTo>
                    <a:lnTo>
                      <a:pt x="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29" name="Freeform 481"/>
              <p:cNvSpPr>
                <a:spLocks/>
              </p:cNvSpPr>
              <p:nvPr/>
            </p:nvSpPr>
            <p:spPr bwMode="auto">
              <a:xfrm>
                <a:off x="2466" y="612"/>
                <a:ext cx="21" cy="7"/>
              </a:xfrm>
              <a:custGeom>
                <a:avLst/>
                <a:gdLst>
                  <a:gd name="T0" fmla="*/ 0 w 9"/>
                  <a:gd name="T1" fmla="*/ 3 h 3"/>
                  <a:gd name="T2" fmla="*/ 0 w 9"/>
                  <a:gd name="T3" fmla="*/ 2 h 3"/>
                  <a:gd name="T4" fmla="*/ 8 w 9"/>
                  <a:gd name="T5" fmla="*/ 1 h 3"/>
                  <a:gd name="T6" fmla="*/ 8 w 9"/>
                  <a:gd name="T7" fmla="*/ 1 h 3"/>
                  <a:gd name="T8" fmla="*/ 9 w 9"/>
                  <a:gd name="T9" fmla="*/ 1 h 3"/>
                  <a:gd name="T10" fmla="*/ 0 w 9"/>
                  <a:gd name="T11" fmla="*/ 3 h 3"/>
                </a:gdLst>
                <a:ahLst/>
                <a:cxnLst>
                  <a:cxn ang="0">
                    <a:pos x="T0" y="T1"/>
                  </a:cxn>
                  <a:cxn ang="0">
                    <a:pos x="T2" y="T3"/>
                  </a:cxn>
                  <a:cxn ang="0">
                    <a:pos x="T4" y="T5"/>
                  </a:cxn>
                  <a:cxn ang="0">
                    <a:pos x="T6" y="T7"/>
                  </a:cxn>
                  <a:cxn ang="0">
                    <a:pos x="T8" y="T9"/>
                  </a:cxn>
                  <a:cxn ang="0">
                    <a:pos x="T10" y="T11"/>
                  </a:cxn>
                </a:cxnLst>
                <a:rect l="0" t="0" r="r" b="b"/>
                <a:pathLst>
                  <a:path w="9" h="3">
                    <a:moveTo>
                      <a:pt x="0" y="3"/>
                    </a:moveTo>
                    <a:cubicBezTo>
                      <a:pt x="0" y="2"/>
                      <a:pt x="0" y="2"/>
                      <a:pt x="0" y="2"/>
                    </a:cubicBezTo>
                    <a:cubicBezTo>
                      <a:pt x="8" y="1"/>
                      <a:pt x="8" y="1"/>
                      <a:pt x="8" y="1"/>
                    </a:cubicBezTo>
                    <a:cubicBezTo>
                      <a:pt x="8" y="1"/>
                      <a:pt x="8" y="1"/>
                      <a:pt x="8" y="1"/>
                    </a:cubicBezTo>
                    <a:cubicBezTo>
                      <a:pt x="9" y="0"/>
                      <a:pt x="9" y="1"/>
                      <a:pt x="9" y="1"/>
                    </a:cubicBezTo>
                    <a:lnTo>
                      <a:pt x="0"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0" name="Freeform 482"/>
              <p:cNvSpPr>
                <a:spLocks/>
              </p:cNvSpPr>
              <p:nvPr/>
            </p:nvSpPr>
            <p:spPr bwMode="auto">
              <a:xfrm>
                <a:off x="2464" y="456"/>
                <a:ext cx="19" cy="24"/>
              </a:xfrm>
              <a:custGeom>
                <a:avLst/>
                <a:gdLst>
                  <a:gd name="T0" fmla="*/ 0 w 19"/>
                  <a:gd name="T1" fmla="*/ 19 h 24"/>
                  <a:gd name="T2" fmla="*/ 4 w 19"/>
                  <a:gd name="T3" fmla="*/ 0 h 24"/>
                  <a:gd name="T4" fmla="*/ 19 w 19"/>
                  <a:gd name="T5" fmla="*/ 5 h 24"/>
                  <a:gd name="T6" fmla="*/ 14 w 19"/>
                  <a:gd name="T7" fmla="*/ 24 h 24"/>
                  <a:gd name="T8" fmla="*/ 0 w 19"/>
                  <a:gd name="T9" fmla="*/ 19 h 24"/>
                </a:gdLst>
                <a:ahLst/>
                <a:cxnLst>
                  <a:cxn ang="0">
                    <a:pos x="T0" y="T1"/>
                  </a:cxn>
                  <a:cxn ang="0">
                    <a:pos x="T2" y="T3"/>
                  </a:cxn>
                  <a:cxn ang="0">
                    <a:pos x="T4" y="T5"/>
                  </a:cxn>
                  <a:cxn ang="0">
                    <a:pos x="T6" y="T7"/>
                  </a:cxn>
                  <a:cxn ang="0">
                    <a:pos x="T8" y="T9"/>
                  </a:cxn>
                </a:cxnLst>
                <a:rect l="0" t="0" r="r" b="b"/>
                <a:pathLst>
                  <a:path w="19" h="24">
                    <a:moveTo>
                      <a:pt x="0" y="19"/>
                    </a:moveTo>
                    <a:lnTo>
                      <a:pt x="4" y="0"/>
                    </a:lnTo>
                    <a:lnTo>
                      <a:pt x="19" y="5"/>
                    </a:lnTo>
                    <a:lnTo>
                      <a:pt x="14" y="24"/>
                    </a:lnTo>
                    <a:lnTo>
                      <a:pt x="0"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1" name="Freeform 483"/>
              <p:cNvSpPr>
                <a:spLocks/>
              </p:cNvSpPr>
              <p:nvPr/>
            </p:nvSpPr>
            <p:spPr bwMode="auto">
              <a:xfrm>
                <a:off x="2478" y="461"/>
                <a:ext cx="14" cy="24"/>
              </a:xfrm>
              <a:custGeom>
                <a:avLst/>
                <a:gdLst>
                  <a:gd name="T0" fmla="*/ 0 w 14"/>
                  <a:gd name="T1" fmla="*/ 19 h 24"/>
                  <a:gd name="T2" fmla="*/ 5 w 14"/>
                  <a:gd name="T3" fmla="*/ 0 h 24"/>
                  <a:gd name="T4" fmla="*/ 14 w 14"/>
                  <a:gd name="T5" fmla="*/ 0 h 24"/>
                  <a:gd name="T6" fmla="*/ 7 w 14"/>
                  <a:gd name="T7" fmla="*/ 24 h 24"/>
                  <a:gd name="T8" fmla="*/ 0 w 14"/>
                  <a:gd name="T9" fmla="*/ 19 h 24"/>
                </a:gdLst>
                <a:ahLst/>
                <a:cxnLst>
                  <a:cxn ang="0">
                    <a:pos x="T0" y="T1"/>
                  </a:cxn>
                  <a:cxn ang="0">
                    <a:pos x="T2" y="T3"/>
                  </a:cxn>
                  <a:cxn ang="0">
                    <a:pos x="T4" y="T5"/>
                  </a:cxn>
                  <a:cxn ang="0">
                    <a:pos x="T6" y="T7"/>
                  </a:cxn>
                  <a:cxn ang="0">
                    <a:pos x="T8" y="T9"/>
                  </a:cxn>
                </a:cxnLst>
                <a:rect l="0" t="0" r="r" b="b"/>
                <a:pathLst>
                  <a:path w="14" h="24">
                    <a:moveTo>
                      <a:pt x="0" y="19"/>
                    </a:moveTo>
                    <a:lnTo>
                      <a:pt x="5" y="0"/>
                    </a:lnTo>
                    <a:lnTo>
                      <a:pt x="14" y="0"/>
                    </a:lnTo>
                    <a:lnTo>
                      <a:pt x="7" y="24"/>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2" name="Freeform 484"/>
              <p:cNvSpPr>
                <a:spLocks/>
              </p:cNvSpPr>
              <p:nvPr/>
            </p:nvSpPr>
            <p:spPr bwMode="auto">
              <a:xfrm>
                <a:off x="2468" y="454"/>
                <a:ext cx="24" cy="9"/>
              </a:xfrm>
              <a:custGeom>
                <a:avLst/>
                <a:gdLst>
                  <a:gd name="T0" fmla="*/ 1 w 10"/>
                  <a:gd name="T1" fmla="*/ 0 h 4"/>
                  <a:gd name="T2" fmla="*/ 0 w 10"/>
                  <a:gd name="T3" fmla="*/ 1 h 4"/>
                  <a:gd name="T4" fmla="*/ 8 w 10"/>
                  <a:gd name="T5" fmla="*/ 4 h 4"/>
                  <a:gd name="T6" fmla="*/ 8 w 10"/>
                  <a:gd name="T7" fmla="*/ 4 h 4"/>
                  <a:gd name="T8" fmla="*/ 10 w 10"/>
                  <a:gd name="T9" fmla="*/ 3 h 4"/>
                  <a:gd name="T10" fmla="*/ 1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1" y="0"/>
                    </a:moveTo>
                    <a:cubicBezTo>
                      <a:pt x="0" y="1"/>
                      <a:pt x="0" y="1"/>
                      <a:pt x="0" y="1"/>
                    </a:cubicBezTo>
                    <a:cubicBezTo>
                      <a:pt x="8" y="4"/>
                      <a:pt x="8" y="4"/>
                      <a:pt x="8" y="4"/>
                    </a:cubicBezTo>
                    <a:cubicBezTo>
                      <a:pt x="8" y="4"/>
                      <a:pt x="8" y="4"/>
                      <a:pt x="8" y="4"/>
                    </a:cubicBezTo>
                    <a:cubicBezTo>
                      <a:pt x="9" y="4"/>
                      <a:pt x="9" y="4"/>
                      <a:pt x="10" y="3"/>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3" name="Freeform 485"/>
              <p:cNvSpPr>
                <a:spLocks/>
              </p:cNvSpPr>
              <p:nvPr/>
            </p:nvSpPr>
            <p:spPr bwMode="auto">
              <a:xfrm>
                <a:off x="2464" y="475"/>
                <a:ext cx="21" cy="10"/>
              </a:xfrm>
              <a:custGeom>
                <a:avLst/>
                <a:gdLst>
                  <a:gd name="T0" fmla="*/ 0 w 9"/>
                  <a:gd name="T1" fmla="*/ 2 h 4"/>
                  <a:gd name="T2" fmla="*/ 0 w 9"/>
                  <a:gd name="T3" fmla="*/ 0 h 4"/>
                  <a:gd name="T4" fmla="*/ 7 w 9"/>
                  <a:gd name="T5" fmla="*/ 3 h 4"/>
                  <a:gd name="T6" fmla="*/ 8 w 9"/>
                  <a:gd name="T7" fmla="*/ 3 h 4"/>
                  <a:gd name="T8" fmla="*/ 9 w 9"/>
                  <a:gd name="T9" fmla="*/ 4 h 4"/>
                  <a:gd name="T10" fmla="*/ 0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0" y="2"/>
                    </a:moveTo>
                    <a:cubicBezTo>
                      <a:pt x="0" y="0"/>
                      <a:pt x="0" y="0"/>
                      <a:pt x="0" y="0"/>
                    </a:cubicBezTo>
                    <a:cubicBezTo>
                      <a:pt x="7" y="3"/>
                      <a:pt x="7" y="3"/>
                      <a:pt x="7" y="3"/>
                    </a:cubicBezTo>
                    <a:cubicBezTo>
                      <a:pt x="8" y="3"/>
                      <a:pt x="8" y="3"/>
                      <a:pt x="8" y="3"/>
                    </a:cubicBezTo>
                    <a:cubicBezTo>
                      <a:pt x="9" y="3"/>
                      <a:pt x="9" y="4"/>
                      <a:pt x="9" y="4"/>
                    </a:cubicBezTo>
                    <a:lnTo>
                      <a:pt x="0" y="2"/>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4" name="Freeform 486"/>
              <p:cNvSpPr>
                <a:spLocks/>
              </p:cNvSpPr>
              <p:nvPr/>
            </p:nvSpPr>
            <p:spPr bwMode="auto">
              <a:xfrm>
                <a:off x="2480" y="414"/>
                <a:ext cx="22" cy="23"/>
              </a:xfrm>
              <a:custGeom>
                <a:avLst/>
                <a:gdLst>
                  <a:gd name="T0" fmla="*/ 0 w 22"/>
                  <a:gd name="T1" fmla="*/ 16 h 23"/>
                  <a:gd name="T2" fmla="*/ 7 w 22"/>
                  <a:gd name="T3" fmla="*/ 0 h 23"/>
                  <a:gd name="T4" fmla="*/ 22 w 22"/>
                  <a:gd name="T5" fmla="*/ 4 h 23"/>
                  <a:gd name="T6" fmla="*/ 12 w 22"/>
                  <a:gd name="T7" fmla="*/ 23 h 23"/>
                  <a:gd name="T8" fmla="*/ 0 w 22"/>
                  <a:gd name="T9" fmla="*/ 16 h 23"/>
                </a:gdLst>
                <a:ahLst/>
                <a:cxnLst>
                  <a:cxn ang="0">
                    <a:pos x="T0" y="T1"/>
                  </a:cxn>
                  <a:cxn ang="0">
                    <a:pos x="T2" y="T3"/>
                  </a:cxn>
                  <a:cxn ang="0">
                    <a:pos x="T4" y="T5"/>
                  </a:cxn>
                  <a:cxn ang="0">
                    <a:pos x="T6" y="T7"/>
                  </a:cxn>
                  <a:cxn ang="0">
                    <a:pos x="T8" y="T9"/>
                  </a:cxn>
                </a:cxnLst>
                <a:rect l="0" t="0" r="r" b="b"/>
                <a:pathLst>
                  <a:path w="22" h="23">
                    <a:moveTo>
                      <a:pt x="0" y="16"/>
                    </a:moveTo>
                    <a:lnTo>
                      <a:pt x="7" y="0"/>
                    </a:lnTo>
                    <a:lnTo>
                      <a:pt x="22" y="4"/>
                    </a:lnTo>
                    <a:lnTo>
                      <a:pt x="12" y="23"/>
                    </a:lnTo>
                    <a:lnTo>
                      <a:pt x="0" y="16"/>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5" name="Freeform 487"/>
              <p:cNvSpPr>
                <a:spLocks/>
              </p:cNvSpPr>
              <p:nvPr/>
            </p:nvSpPr>
            <p:spPr bwMode="auto">
              <a:xfrm>
                <a:off x="2492" y="418"/>
                <a:ext cx="17" cy="26"/>
              </a:xfrm>
              <a:custGeom>
                <a:avLst/>
                <a:gdLst>
                  <a:gd name="T0" fmla="*/ 0 w 17"/>
                  <a:gd name="T1" fmla="*/ 19 h 26"/>
                  <a:gd name="T2" fmla="*/ 10 w 17"/>
                  <a:gd name="T3" fmla="*/ 0 h 26"/>
                  <a:gd name="T4" fmla="*/ 17 w 17"/>
                  <a:gd name="T5" fmla="*/ 3 h 26"/>
                  <a:gd name="T6" fmla="*/ 7 w 17"/>
                  <a:gd name="T7" fmla="*/ 26 h 26"/>
                  <a:gd name="T8" fmla="*/ 0 w 17"/>
                  <a:gd name="T9" fmla="*/ 19 h 26"/>
                </a:gdLst>
                <a:ahLst/>
                <a:cxnLst>
                  <a:cxn ang="0">
                    <a:pos x="T0" y="T1"/>
                  </a:cxn>
                  <a:cxn ang="0">
                    <a:pos x="T2" y="T3"/>
                  </a:cxn>
                  <a:cxn ang="0">
                    <a:pos x="T4" y="T5"/>
                  </a:cxn>
                  <a:cxn ang="0">
                    <a:pos x="T6" y="T7"/>
                  </a:cxn>
                  <a:cxn ang="0">
                    <a:pos x="T8" y="T9"/>
                  </a:cxn>
                </a:cxnLst>
                <a:rect l="0" t="0" r="r" b="b"/>
                <a:pathLst>
                  <a:path w="17" h="26">
                    <a:moveTo>
                      <a:pt x="0" y="19"/>
                    </a:moveTo>
                    <a:lnTo>
                      <a:pt x="10" y="0"/>
                    </a:lnTo>
                    <a:lnTo>
                      <a:pt x="17" y="3"/>
                    </a:lnTo>
                    <a:lnTo>
                      <a:pt x="7" y="26"/>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6" name="Freeform 488"/>
              <p:cNvSpPr>
                <a:spLocks/>
              </p:cNvSpPr>
              <p:nvPr/>
            </p:nvSpPr>
            <p:spPr bwMode="auto">
              <a:xfrm>
                <a:off x="2487" y="411"/>
                <a:ext cx="22" cy="12"/>
              </a:xfrm>
              <a:custGeom>
                <a:avLst/>
                <a:gdLst>
                  <a:gd name="T0" fmla="*/ 1 w 9"/>
                  <a:gd name="T1" fmla="*/ 0 h 5"/>
                  <a:gd name="T2" fmla="*/ 0 w 9"/>
                  <a:gd name="T3" fmla="*/ 1 h 5"/>
                  <a:gd name="T4" fmla="*/ 7 w 9"/>
                  <a:gd name="T5" fmla="*/ 4 h 5"/>
                  <a:gd name="T6" fmla="*/ 8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0" y="1"/>
                      <a:pt x="0" y="1"/>
                      <a:pt x="0" y="1"/>
                    </a:cubicBezTo>
                    <a:cubicBezTo>
                      <a:pt x="7" y="4"/>
                      <a:pt x="7" y="4"/>
                      <a:pt x="7" y="4"/>
                    </a:cubicBezTo>
                    <a:cubicBezTo>
                      <a:pt x="8" y="5"/>
                      <a:pt x="8" y="5"/>
                      <a:pt x="8" y="5"/>
                    </a:cubicBezTo>
                    <a:cubicBezTo>
                      <a:pt x="8" y="5"/>
                      <a:pt x="9" y="5"/>
                      <a:pt x="9" y="4"/>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7" name="Freeform 489"/>
              <p:cNvSpPr>
                <a:spLocks/>
              </p:cNvSpPr>
              <p:nvPr/>
            </p:nvSpPr>
            <p:spPr bwMode="auto">
              <a:xfrm>
                <a:off x="2478" y="430"/>
                <a:ext cx="21" cy="14"/>
              </a:xfrm>
              <a:custGeom>
                <a:avLst/>
                <a:gdLst>
                  <a:gd name="T0" fmla="*/ 0 w 9"/>
                  <a:gd name="T1" fmla="*/ 1 h 6"/>
                  <a:gd name="T2" fmla="*/ 1 w 9"/>
                  <a:gd name="T3" fmla="*/ 0 h 6"/>
                  <a:gd name="T4" fmla="*/ 7 w 9"/>
                  <a:gd name="T5" fmla="*/ 4 h 6"/>
                  <a:gd name="T6" fmla="*/ 8 w 9"/>
                  <a:gd name="T7" fmla="*/ 4 h 6"/>
                  <a:gd name="T8" fmla="*/ 8 w 9"/>
                  <a:gd name="T9" fmla="*/ 6 h 6"/>
                  <a:gd name="T10" fmla="*/ 0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0" y="1"/>
                    </a:moveTo>
                    <a:cubicBezTo>
                      <a:pt x="1" y="0"/>
                      <a:pt x="1" y="0"/>
                      <a:pt x="1" y="0"/>
                    </a:cubicBezTo>
                    <a:cubicBezTo>
                      <a:pt x="7" y="4"/>
                      <a:pt x="7" y="4"/>
                      <a:pt x="7" y="4"/>
                    </a:cubicBezTo>
                    <a:cubicBezTo>
                      <a:pt x="8" y="4"/>
                      <a:pt x="8" y="4"/>
                      <a:pt x="8" y="4"/>
                    </a:cubicBezTo>
                    <a:cubicBezTo>
                      <a:pt x="9" y="5"/>
                      <a:pt x="9" y="5"/>
                      <a:pt x="8"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8" name="Freeform 490"/>
              <p:cNvSpPr>
                <a:spLocks/>
              </p:cNvSpPr>
              <p:nvPr/>
            </p:nvSpPr>
            <p:spPr bwMode="auto">
              <a:xfrm>
                <a:off x="2502" y="373"/>
                <a:ext cx="23" cy="24"/>
              </a:xfrm>
              <a:custGeom>
                <a:avLst/>
                <a:gdLst>
                  <a:gd name="T0" fmla="*/ 0 w 23"/>
                  <a:gd name="T1" fmla="*/ 17 h 24"/>
                  <a:gd name="T2" fmla="*/ 12 w 23"/>
                  <a:gd name="T3" fmla="*/ 0 h 24"/>
                  <a:gd name="T4" fmla="*/ 23 w 23"/>
                  <a:gd name="T5" fmla="*/ 7 h 24"/>
                  <a:gd name="T6" fmla="*/ 12 w 23"/>
                  <a:gd name="T7" fmla="*/ 24 h 24"/>
                  <a:gd name="T8" fmla="*/ 0 w 23"/>
                  <a:gd name="T9" fmla="*/ 17 h 24"/>
                </a:gdLst>
                <a:ahLst/>
                <a:cxnLst>
                  <a:cxn ang="0">
                    <a:pos x="T0" y="T1"/>
                  </a:cxn>
                  <a:cxn ang="0">
                    <a:pos x="T2" y="T3"/>
                  </a:cxn>
                  <a:cxn ang="0">
                    <a:pos x="T4" y="T5"/>
                  </a:cxn>
                  <a:cxn ang="0">
                    <a:pos x="T6" y="T7"/>
                  </a:cxn>
                  <a:cxn ang="0">
                    <a:pos x="T8" y="T9"/>
                  </a:cxn>
                </a:cxnLst>
                <a:rect l="0" t="0" r="r" b="b"/>
                <a:pathLst>
                  <a:path w="23" h="24">
                    <a:moveTo>
                      <a:pt x="0" y="17"/>
                    </a:moveTo>
                    <a:lnTo>
                      <a:pt x="12" y="0"/>
                    </a:lnTo>
                    <a:lnTo>
                      <a:pt x="23" y="7"/>
                    </a:lnTo>
                    <a:lnTo>
                      <a:pt x="12" y="24"/>
                    </a:lnTo>
                    <a:lnTo>
                      <a:pt x="0" y="1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39" name="Freeform 491"/>
              <p:cNvSpPr>
                <a:spLocks/>
              </p:cNvSpPr>
              <p:nvPr/>
            </p:nvSpPr>
            <p:spPr bwMode="auto">
              <a:xfrm>
                <a:off x="2514" y="380"/>
                <a:ext cx="21" cy="24"/>
              </a:xfrm>
              <a:custGeom>
                <a:avLst/>
                <a:gdLst>
                  <a:gd name="T0" fmla="*/ 0 w 21"/>
                  <a:gd name="T1" fmla="*/ 17 h 24"/>
                  <a:gd name="T2" fmla="*/ 11 w 21"/>
                  <a:gd name="T3" fmla="*/ 0 h 24"/>
                  <a:gd name="T4" fmla="*/ 21 w 21"/>
                  <a:gd name="T5" fmla="*/ 5 h 24"/>
                  <a:gd name="T6" fmla="*/ 4 w 21"/>
                  <a:gd name="T7" fmla="*/ 24 h 24"/>
                  <a:gd name="T8" fmla="*/ 0 w 21"/>
                  <a:gd name="T9" fmla="*/ 17 h 24"/>
                </a:gdLst>
                <a:ahLst/>
                <a:cxnLst>
                  <a:cxn ang="0">
                    <a:pos x="T0" y="T1"/>
                  </a:cxn>
                  <a:cxn ang="0">
                    <a:pos x="T2" y="T3"/>
                  </a:cxn>
                  <a:cxn ang="0">
                    <a:pos x="T4" y="T5"/>
                  </a:cxn>
                  <a:cxn ang="0">
                    <a:pos x="T6" y="T7"/>
                  </a:cxn>
                  <a:cxn ang="0">
                    <a:pos x="T8" y="T9"/>
                  </a:cxn>
                </a:cxnLst>
                <a:rect l="0" t="0" r="r" b="b"/>
                <a:pathLst>
                  <a:path w="21" h="24">
                    <a:moveTo>
                      <a:pt x="0" y="17"/>
                    </a:moveTo>
                    <a:lnTo>
                      <a:pt x="11" y="0"/>
                    </a:lnTo>
                    <a:lnTo>
                      <a:pt x="21" y="5"/>
                    </a:lnTo>
                    <a:lnTo>
                      <a:pt x="4" y="24"/>
                    </a:lnTo>
                    <a:lnTo>
                      <a:pt x="0" y="1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0" name="Freeform 492"/>
              <p:cNvSpPr>
                <a:spLocks/>
              </p:cNvSpPr>
              <p:nvPr/>
            </p:nvSpPr>
            <p:spPr bwMode="auto">
              <a:xfrm>
                <a:off x="2514" y="371"/>
                <a:ext cx="21" cy="14"/>
              </a:xfrm>
              <a:custGeom>
                <a:avLst/>
                <a:gdLst>
                  <a:gd name="T0" fmla="*/ 1 w 9"/>
                  <a:gd name="T1" fmla="*/ 0 h 6"/>
                  <a:gd name="T2" fmla="*/ 0 w 9"/>
                  <a:gd name="T3" fmla="*/ 1 h 6"/>
                  <a:gd name="T4" fmla="*/ 7 w 9"/>
                  <a:gd name="T5" fmla="*/ 6 h 6"/>
                  <a:gd name="T6" fmla="*/ 7 w 9"/>
                  <a:gd name="T7" fmla="*/ 6 h 6"/>
                  <a:gd name="T8" fmla="*/ 9 w 9"/>
                  <a:gd name="T9" fmla="*/ 6 h 6"/>
                  <a:gd name="T10" fmla="*/ 1 w 9"/>
                  <a:gd name="T11" fmla="*/ 0 h 6"/>
                </a:gdLst>
                <a:ahLst/>
                <a:cxnLst>
                  <a:cxn ang="0">
                    <a:pos x="T0" y="T1"/>
                  </a:cxn>
                  <a:cxn ang="0">
                    <a:pos x="T2" y="T3"/>
                  </a:cxn>
                  <a:cxn ang="0">
                    <a:pos x="T4" y="T5"/>
                  </a:cxn>
                  <a:cxn ang="0">
                    <a:pos x="T6" y="T7"/>
                  </a:cxn>
                  <a:cxn ang="0">
                    <a:pos x="T8" y="T9"/>
                  </a:cxn>
                  <a:cxn ang="0">
                    <a:pos x="T10" y="T11"/>
                  </a:cxn>
                </a:cxnLst>
                <a:rect l="0" t="0" r="r" b="b"/>
                <a:pathLst>
                  <a:path w="9" h="6">
                    <a:moveTo>
                      <a:pt x="1" y="0"/>
                    </a:moveTo>
                    <a:cubicBezTo>
                      <a:pt x="0" y="1"/>
                      <a:pt x="0" y="1"/>
                      <a:pt x="0" y="1"/>
                    </a:cubicBezTo>
                    <a:cubicBezTo>
                      <a:pt x="7" y="6"/>
                      <a:pt x="7" y="6"/>
                      <a:pt x="7" y="6"/>
                    </a:cubicBezTo>
                    <a:cubicBezTo>
                      <a:pt x="7" y="6"/>
                      <a:pt x="7" y="6"/>
                      <a:pt x="7" y="6"/>
                    </a:cubicBezTo>
                    <a:cubicBezTo>
                      <a:pt x="8" y="6"/>
                      <a:pt x="8" y="6"/>
                      <a:pt x="9" y="6"/>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1" name="Freeform 493"/>
              <p:cNvSpPr>
                <a:spLocks/>
              </p:cNvSpPr>
              <p:nvPr/>
            </p:nvSpPr>
            <p:spPr bwMode="auto">
              <a:xfrm>
                <a:off x="2502" y="390"/>
                <a:ext cx="19" cy="14"/>
              </a:xfrm>
              <a:custGeom>
                <a:avLst/>
                <a:gdLst>
                  <a:gd name="T0" fmla="*/ 0 w 8"/>
                  <a:gd name="T1" fmla="*/ 1 h 6"/>
                  <a:gd name="T2" fmla="*/ 0 w 8"/>
                  <a:gd name="T3" fmla="*/ 0 h 6"/>
                  <a:gd name="T4" fmla="*/ 7 w 8"/>
                  <a:gd name="T5" fmla="*/ 4 h 6"/>
                  <a:gd name="T6" fmla="*/ 7 w 8"/>
                  <a:gd name="T7" fmla="*/ 5 h 6"/>
                  <a:gd name="T8" fmla="*/ 7 w 8"/>
                  <a:gd name="T9" fmla="*/ 6 h 6"/>
                  <a:gd name="T10" fmla="*/ 0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0" y="1"/>
                    </a:moveTo>
                    <a:cubicBezTo>
                      <a:pt x="0" y="0"/>
                      <a:pt x="0" y="0"/>
                      <a:pt x="0" y="0"/>
                    </a:cubicBezTo>
                    <a:cubicBezTo>
                      <a:pt x="7" y="4"/>
                      <a:pt x="7" y="4"/>
                      <a:pt x="7" y="4"/>
                    </a:cubicBezTo>
                    <a:cubicBezTo>
                      <a:pt x="7" y="5"/>
                      <a:pt x="7" y="5"/>
                      <a:pt x="7" y="5"/>
                    </a:cubicBezTo>
                    <a:cubicBezTo>
                      <a:pt x="7" y="5"/>
                      <a:pt x="8" y="6"/>
                      <a:pt x="7"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2" name="Freeform 494"/>
              <p:cNvSpPr>
                <a:spLocks/>
              </p:cNvSpPr>
              <p:nvPr/>
            </p:nvSpPr>
            <p:spPr bwMode="auto">
              <a:xfrm>
                <a:off x="2533" y="338"/>
                <a:ext cx="23" cy="23"/>
              </a:xfrm>
              <a:custGeom>
                <a:avLst/>
                <a:gdLst>
                  <a:gd name="T0" fmla="*/ 0 w 23"/>
                  <a:gd name="T1" fmla="*/ 14 h 23"/>
                  <a:gd name="T2" fmla="*/ 14 w 23"/>
                  <a:gd name="T3" fmla="*/ 0 h 23"/>
                  <a:gd name="T4" fmla="*/ 23 w 23"/>
                  <a:gd name="T5" fmla="*/ 12 h 23"/>
                  <a:gd name="T6" fmla="*/ 9 w 23"/>
                  <a:gd name="T7" fmla="*/ 23 h 23"/>
                  <a:gd name="T8" fmla="*/ 0 w 23"/>
                  <a:gd name="T9" fmla="*/ 14 h 23"/>
                </a:gdLst>
                <a:ahLst/>
                <a:cxnLst>
                  <a:cxn ang="0">
                    <a:pos x="T0" y="T1"/>
                  </a:cxn>
                  <a:cxn ang="0">
                    <a:pos x="T2" y="T3"/>
                  </a:cxn>
                  <a:cxn ang="0">
                    <a:pos x="T4" y="T5"/>
                  </a:cxn>
                  <a:cxn ang="0">
                    <a:pos x="T6" y="T7"/>
                  </a:cxn>
                  <a:cxn ang="0">
                    <a:pos x="T8" y="T9"/>
                  </a:cxn>
                </a:cxnLst>
                <a:rect l="0" t="0" r="r" b="b"/>
                <a:pathLst>
                  <a:path w="23" h="23">
                    <a:moveTo>
                      <a:pt x="0" y="14"/>
                    </a:moveTo>
                    <a:lnTo>
                      <a:pt x="14" y="0"/>
                    </a:lnTo>
                    <a:lnTo>
                      <a:pt x="23" y="12"/>
                    </a:lnTo>
                    <a:lnTo>
                      <a:pt x="9" y="23"/>
                    </a:lnTo>
                    <a:lnTo>
                      <a:pt x="0"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3" name="Freeform 495"/>
              <p:cNvSpPr>
                <a:spLocks/>
              </p:cNvSpPr>
              <p:nvPr/>
            </p:nvSpPr>
            <p:spPr bwMode="auto">
              <a:xfrm>
                <a:off x="2542" y="350"/>
                <a:ext cx="21" cy="21"/>
              </a:xfrm>
              <a:custGeom>
                <a:avLst/>
                <a:gdLst>
                  <a:gd name="T0" fmla="*/ 0 w 21"/>
                  <a:gd name="T1" fmla="*/ 11 h 21"/>
                  <a:gd name="T2" fmla="*/ 14 w 21"/>
                  <a:gd name="T3" fmla="*/ 0 h 21"/>
                  <a:gd name="T4" fmla="*/ 21 w 21"/>
                  <a:gd name="T5" fmla="*/ 2 h 21"/>
                  <a:gd name="T6" fmla="*/ 5 w 21"/>
                  <a:gd name="T7" fmla="*/ 21 h 21"/>
                  <a:gd name="T8" fmla="*/ 0 w 21"/>
                  <a:gd name="T9" fmla="*/ 11 h 21"/>
                </a:gdLst>
                <a:ahLst/>
                <a:cxnLst>
                  <a:cxn ang="0">
                    <a:pos x="T0" y="T1"/>
                  </a:cxn>
                  <a:cxn ang="0">
                    <a:pos x="T2" y="T3"/>
                  </a:cxn>
                  <a:cxn ang="0">
                    <a:pos x="T4" y="T5"/>
                  </a:cxn>
                  <a:cxn ang="0">
                    <a:pos x="T6" y="T7"/>
                  </a:cxn>
                  <a:cxn ang="0">
                    <a:pos x="T8" y="T9"/>
                  </a:cxn>
                </a:cxnLst>
                <a:rect l="0" t="0" r="r" b="b"/>
                <a:pathLst>
                  <a:path w="21" h="21">
                    <a:moveTo>
                      <a:pt x="0" y="11"/>
                    </a:moveTo>
                    <a:lnTo>
                      <a:pt x="14" y="0"/>
                    </a:lnTo>
                    <a:lnTo>
                      <a:pt x="21" y="2"/>
                    </a:lnTo>
                    <a:lnTo>
                      <a:pt x="5" y="21"/>
                    </a:lnTo>
                    <a:lnTo>
                      <a:pt x="0" y="1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4" name="Freeform 496"/>
              <p:cNvSpPr>
                <a:spLocks/>
              </p:cNvSpPr>
              <p:nvPr/>
            </p:nvSpPr>
            <p:spPr bwMode="auto">
              <a:xfrm>
                <a:off x="2547" y="335"/>
                <a:ext cx="16" cy="19"/>
              </a:xfrm>
              <a:custGeom>
                <a:avLst/>
                <a:gdLst>
                  <a:gd name="T0" fmla="*/ 1 w 7"/>
                  <a:gd name="T1" fmla="*/ 0 h 8"/>
                  <a:gd name="T2" fmla="*/ 0 w 7"/>
                  <a:gd name="T3" fmla="*/ 1 h 8"/>
                  <a:gd name="T4" fmla="*/ 5 w 7"/>
                  <a:gd name="T5" fmla="*/ 7 h 8"/>
                  <a:gd name="T6" fmla="*/ 6 w 7"/>
                  <a:gd name="T7" fmla="*/ 7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1"/>
                      <a:pt x="0" y="1"/>
                      <a:pt x="0" y="1"/>
                    </a:cubicBezTo>
                    <a:cubicBezTo>
                      <a:pt x="5" y="7"/>
                      <a:pt x="5" y="7"/>
                      <a:pt x="5" y="7"/>
                    </a:cubicBezTo>
                    <a:cubicBezTo>
                      <a:pt x="6" y="7"/>
                      <a:pt x="6" y="7"/>
                      <a:pt x="6" y="7"/>
                    </a:cubicBezTo>
                    <a:cubicBezTo>
                      <a:pt x="6" y="8"/>
                      <a:pt x="7" y="8"/>
                      <a:pt x="7"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5" name="Freeform 497"/>
              <p:cNvSpPr>
                <a:spLocks/>
              </p:cNvSpPr>
              <p:nvPr/>
            </p:nvSpPr>
            <p:spPr bwMode="auto">
              <a:xfrm>
                <a:off x="2530" y="352"/>
                <a:ext cx="17" cy="19"/>
              </a:xfrm>
              <a:custGeom>
                <a:avLst/>
                <a:gdLst>
                  <a:gd name="T0" fmla="*/ 0 w 7"/>
                  <a:gd name="T1" fmla="*/ 1 h 8"/>
                  <a:gd name="T2" fmla="*/ 1 w 7"/>
                  <a:gd name="T3" fmla="*/ 0 h 8"/>
                  <a:gd name="T4" fmla="*/ 6 w 7"/>
                  <a:gd name="T5" fmla="*/ 6 h 8"/>
                  <a:gd name="T6" fmla="*/ 7 w 7"/>
                  <a:gd name="T7" fmla="*/ 6 h 8"/>
                  <a:gd name="T8" fmla="*/ 7 w 7"/>
                  <a:gd name="T9" fmla="*/ 8 h 8"/>
                  <a:gd name="T10" fmla="*/ 0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0" y="1"/>
                    </a:moveTo>
                    <a:cubicBezTo>
                      <a:pt x="1" y="0"/>
                      <a:pt x="1" y="0"/>
                      <a:pt x="1" y="0"/>
                    </a:cubicBezTo>
                    <a:cubicBezTo>
                      <a:pt x="6" y="6"/>
                      <a:pt x="6" y="6"/>
                      <a:pt x="6" y="6"/>
                    </a:cubicBezTo>
                    <a:cubicBezTo>
                      <a:pt x="7" y="6"/>
                      <a:pt x="7" y="6"/>
                      <a:pt x="7" y="6"/>
                    </a:cubicBezTo>
                    <a:cubicBezTo>
                      <a:pt x="7" y="7"/>
                      <a:pt x="7" y="7"/>
                      <a:pt x="7"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6" name="Freeform 498"/>
              <p:cNvSpPr>
                <a:spLocks/>
              </p:cNvSpPr>
              <p:nvPr/>
            </p:nvSpPr>
            <p:spPr bwMode="auto">
              <a:xfrm>
                <a:off x="2568" y="309"/>
                <a:ext cx="26" cy="24"/>
              </a:xfrm>
              <a:custGeom>
                <a:avLst/>
                <a:gdLst>
                  <a:gd name="T0" fmla="*/ 0 w 26"/>
                  <a:gd name="T1" fmla="*/ 12 h 24"/>
                  <a:gd name="T2" fmla="*/ 17 w 26"/>
                  <a:gd name="T3" fmla="*/ 0 h 24"/>
                  <a:gd name="T4" fmla="*/ 26 w 26"/>
                  <a:gd name="T5" fmla="*/ 12 h 24"/>
                  <a:gd name="T6" fmla="*/ 10 w 26"/>
                  <a:gd name="T7" fmla="*/ 24 h 24"/>
                  <a:gd name="T8" fmla="*/ 0 w 26"/>
                  <a:gd name="T9" fmla="*/ 12 h 24"/>
                </a:gdLst>
                <a:ahLst/>
                <a:cxnLst>
                  <a:cxn ang="0">
                    <a:pos x="T0" y="T1"/>
                  </a:cxn>
                  <a:cxn ang="0">
                    <a:pos x="T2" y="T3"/>
                  </a:cxn>
                  <a:cxn ang="0">
                    <a:pos x="T4" y="T5"/>
                  </a:cxn>
                  <a:cxn ang="0">
                    <a:pos x="T6" y="T7"/>
                  </a:cxn>
                  <a:cxn ang="0">
                    <a:pos x="T8" y="T9"/>
                  </a:cxn>
                </a:cxnLst>
                <a:rect l="0" t="0" r="r" b="b"/>
                <a:pathLst>
                  <a:path w="26" h="24">
                    <a:moveTo>
                      <a:pt x="0" y="12"/>
                    </a:moveTo>
                    <a:lnTo>
                      <a:pt x="17" y="0"/>
                    </a:lnTo>
                    <a:lnTo>
                      <a:pt x="26" y="12"/>
                    </a:lnTo>
                    <a:lnTo>
                      <a:pt x="10" y="24"/>
                    </a:lnTo>
                    <a:lnTo>
                      <a:pt x="0" y="1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7" name="Freeform 499"/>
              <p:cNvSpPr>
                <a:spLocks/>
              </p:cNvSpPr>
              <p:nvPr/>
            </p:nvSpPr>
            <p:spPr bwMode="auto">
              <a:xfrm>
                <a:off x="2578" y="321"/>
                <a:ext cx="21" cy="19"/>
              </a:xfrm>
              <a:custGeom>
                <a:avLst/>
                <a:gdLst>
                  <a:gd name="T0" fmla="*/ 0 w 21"/>
                  <a:gd name="T1" fmla="*/ 12 h 19"/>
                  <a:gd name="T2" fmla="*/ 16 w 21"/>
                  <a:gd name="T3" fmla="*/ 0 h 19"/>
                  <a:gd name="T4" fmla="*/ 21 w 21"/>
                  <a:gd name="T5" fmla="*/ 5 h 19"/>
                  <a:gd name="T6" fmla="*/ 2 w 21"/>
                  <a:gd name="T7" fmla="*/ 19 h 19"/>
                  <a:gd name="T8" fmla="*/ 0 w 21"/>
                  <a:gd name="T9" fmla="*/ 12 h 19"/>
                </a:gdLst>
                <a:ahLst/>
                <a:cxnLst>
                  <a:cxn ang="0">
                    <a:pos x="T0" y="T1"/>
                  </a:cxn>
                  <a:cxn ang="0">
                    <a:pos x="T2" y="T3"/>
                  </a:cxn>
                  <a:cxn ang="0">
                    <a:pos x="T4" y="T5"/>
                  </a:cxn>
                  <a:cxn ang="0">
                    <a:pos x="T6" y="T7"/>
                  </a:cxn>
                  <a:cxn ang="0">
                    <a:pos x="T8" y="T9"/>
                  </a:cxn>
                </a:cxnLst>
                <a:rect l="0" t="0" r="r" b="b"/>
                <a:pathLst>
                  <a:path w="21" h="19">
                    <a:moveTo>
                      <a:pt x="0" y="12"/>
                    </a:moveTo>
                    <a:lnTo>
                      <a:pt x="16" y="0"/>
                    </a:lnTo>
                    <a:lnTo>
                      <a:pt x="21" y="5"/>
                    </a:lnTo>
                    <a:lnTo>
                      <a:pt x="2" y="19"/>
                    </a:lnTo>
                    <a:lnTo>
                      <a:pt x="0" y="12"/>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8" name="Freeform 500"/>
              <p:cNvSpPr>
                <a:spLocks/>
              </p:cNvSpPr>
              <p:nvPr/>
            </p:nvSpPr>
            <p:spPr bwMode="auto">
              <a:xfrm>
                <a:off x="2585" y="309"/>
                <a:ext cx="14" cy="19"/>
              </a:xfrm>
              <a:custGeom>
                <a:avLst/>
                <a:gdLst>
                  <a:gd name="T0" fmla="*/ 1 w 6"/>
                  <a:gd name="T1" fmla="*/ 0 h 8"/>
                  <a:gd name="T2" fmla="*/ 0 w 6"/>
                  <a:gd name="T3" fmla="*/ 0 h 8"/>
                  <a:gd name="T4" fmla="*/ 5 w 6"/>
                  <a:gd name="T5" fmla="*/ 7 h 8"/>
                  <a:gd name="T6" fmla="*/ 5 w 6"/>
                  <a:gd name="T7" fmla="*/ 7 h 8"/>
                  <a:gd name="T8" fmla="*/ 6 w 6"/>
                  <a:gd name="T9" fmla="*/ 7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0" y="0"/>
                      <a:pt x="0" y="0"/>
                      <a:pt x="0" y="0"/>
                    </a:cubicBezTo>
                    <a:cubicBezTo>
                      <a:pt x="5" y="7"/>
                      <a:pt x="5" y="7"/>
                      <a:pt x="5" y="7"/>
                    </a:cubicBezTo>
                    <a:cubicBezTo>
                      <a:pt x="5" y="7"/>
                      <a:pt x="5" y="7"/>
                      <a:pt x="5" y="7"/>
                    </a:cubicBezTo>
                    <a:cubicBezTo>
                      <a:pt x="5" y="8"/>
                      <a:pt x="6" y="8"/>
                      <a:pt x="6"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49" name="Freeform 501"/>
              <p:cNvSpPr>
                <a:spLocks/>
              </p:cNvSpPr>
              <p:nvPr/>
            </p:nvSpPr>
            <p:spPr bwMode="auto">
              <a:xfrm>
                <a:off x="2566" y="321"/>
                <a:ext cx="14" cy="19"/>
              </a:xfrm>
              <a:custGeom>
                <a:avLst/>
                <a:gdLst>
                  <a:gd name="T0" fmla="*/ 0 w 6"/>
                  <a:gd name="T1" fmla="*/ 1 h 8"/>
                  <a:gd name="T2" fmla="*/ 1 w 6"/>
                  <a:gd name="T3" fmla="*/ 0 h 8"/>
                  <a:gd name="T4" fmla="*/ 6 w 6"/>
                  <a:gd name="T5" fmla="*/ 6 h 8"/>
                  <a:gd name="T6" fmla="*/ 6 w 6"/>
                  <a:gd name="T7" fmla="*/ 7 h 8"/>
                  <a:gd name="T8" fmla="*/ 6 w 6"/>
                  <a:gd name="T9" fmla="*/ 8 h 8"/>
                  <a:gd name="T10" fmla="*/ 0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0" y="1"/>
                    </a:moveTo>
                    <a:cubicBezTo>
                      <a:pt x="1" y="0"/>
                      <a:pt x="1" y="0"/>
                      <a:pt x="1" y="0"/>
                    </a:cubicBezTo>
                    <a:cubicBezTo>
                      <a:pt x="6" y="6"/>
                      <a:pt x="6" y="6"/>
                      <a:pt x="6" y="6"/>
                    </a:cubicBezTo>
                    <a:cubicBezTo>
                      <a:pt x="6" y="7"/>
                      <a:pt x="6" y="7"/>
                      <a:pt x="6" y="7"/>
                    </a:cubicBezTo>
                    <a:cubicBezTo>
                      <a:pt x="6" y="8"/>
                      <a:pt x="6" y="8"/>
                      <a:pt x="6"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0" name="Freeform 502"/>
              <p:cNvSpPr>
                <a:spLocks/>
              </p:cNvSpPr>
              <p:nvPr/>
            </p:nvSpPr>
            <p:spPr bwMode="auto">
              <a:xfrm>
                <a:off x="2611" y="288"/>
                <a:ext cx="24" cy="21"/>
              </a:xfrm>
              <a:custGeom>
                <a:avLst/>
                <a:gdLst>
                  <a:gd name="T0" fmla="*/ 0 w 24"/>
                  <a:gd name="T1" fmla="*/ 10 h 21"/>
                  <a:gd name="T2" fmla="*/ 17 w 24"/>
                  <a:gd name="T3" fmla="*/ 0 h 21"/>
                  <a:gd name="T4" fmla="*/ 24 w 24"/>
                  <a:gd name="T5" fmla="*/ 14 h 21"/>
                  <a:gd name="T6" fmla="*/ 5 w 24"/>
                  <a:gd name="T7" fmla="*/ 21 h 21"/>
                  <a:gd name="T8" fmla="*/ 0 w 24"/>
                  <a:gd name="T9" fmla="*/ 10 h 21"/>
                </a:gdLst>
                <a:ahLst/>
                <a:cxnLst>
                  <a:cxn ang="0">
                    <a:pos x="T0" y="T1"/>
                  </a:cxn>
                  <a:cxn ang="0">
                    <a:pos x="T2" y="T3"/>
                  </a:cxn>
                  <a:cxn ang="0">
                    <a:pos x="T4" y="T5"/>
                  </a:cxn>
                  <a:cxn ang="0">
                    <a:pos x="T6" y="T7"/>
                  </a:cxn>
                  <a:cxn ang="0">
                    <a:pos x="T8" y="T9"/>
                  </a:cxn>
                </a:cxnLst>
                <a:rect l="0" t="0" r="r" b="b"/>
                <a:pathLst>
                  <a:path w="24" h="21">
                    <a:moveTo>
                      <a:pt x="0" y="10"/>
                    </a:moveTo>
                    <a:lnTo>
                      <a:pt x="17" y="0"/>
                    </a:lnTo>
                    <a:lnTo>
                      <a:pt x="24" y="14"/>
                    </a:lnTo>
                    <a:lnTo>
                      <a:pt x="5" y="21"/>
                    </a:lnTo>
                    <a:lnTo>
                      <a:pt x="0"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1" name="Freeform 503"/>
              <p:cNvSpPr>
                <a:spLocks/>
              </p:cNvSpPr>
              <p:nvPr/>
            </p:nvSpPr>
            <p:spPr bwMode="auto">
              <a:xfrm>
                <a:off x="2616" y="302"/>
                <a:ext cx="23" cy="17"/>
              </a:xfrm>
              <a:custGeom>
                <a:avLst/>
                <a:gdLst>
                  <a:gd name="T0" fmla="*/ 0 w 23"/>
                  <a:gd name="T1" fmla="*/ 7 h 17"/>
                  <a:gd name="T2" fmla="*/ 19 w 23"/>
                  <a:gd name="T3" fmla="*/ 0 h 17"/>
                  <a:gd name="T4" fmla="*/ 23 w 23"/>
                  <a:gd name="T5" fmla="*/ 5 h 17"/>
                  <a:gd name="T6" fmla="*/ 2 w 23"/>
                  <a:gd name="T7" fmla="*/ 17 h 17"/>
                  <a:gd name="T8" fmla="*/ 0 w 23"/>
                  <a:gd name="T9" fmla="*/ 7 h 17"/>
                </a:gdLst>
                <a:ahLst/>
                <a:cxnLst>
                  <a:cxn ang="0">
                    <a:pos x="T0" y="T1"/>
                  </a:cxn>
                  <a:cxn ang="0">
                    <a:pos x="T2" y="T3"/>
                  </a:cxn>
                  <a:cxn ang="0">
                    <a:pos x="T4" y="T5"/>
                  </a:cxn>
                  <a:cxn ang="0">
                    <a:pos x="T6" y="T7"/>
                  </a:cxn>
                  <a:cxn ang="0">
                    <a:pos x="T8" y="T9"/>
                  </a:cxn>
                </a:cxnLst>
                <a:rect l="0" t="0" r="r" b="b"/>
                <a:pathLst>
                  <a:path w="23" h="17">
                    <a:moveTo>
                      <a:pt x="0" y="7"/>
                    </a:moveTo>
                    <a:lnTo>
                      <a:pt x="19" y="0"/>
                    </a:lnTo>
                    <a:lnTo>
                      <a:pt x="23" y="5"/>
                    </a:lnTo>
                    <a:lnTo>
                      <a:pt x="2" y="17"/>
                    </a:lnTo>
                    <a:lnTo>
                      <a:pt x="0"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2" name="Freeform 504"/>
              <p:cNvSpPr>
                <a:spLocks/>
              </p:cNvSpPr>
              <p:nvPr/>
            </p:nvSpPr>
            <p:spPr bwMode="auto">
              <a:xfrm>
                <a:off x="2628" y="288"/>
                <a:ext cx="11" cy="21"/>
              </a:xfrm>
              <a:custGeom>
                <a:avLst/>
                <a:gdLst>
                  <a:gd name="T0" fmla="*/ 1 w 5"/>
                  <a:gd name="T1" fmla="*/ 0 h 9"/>
                  <a:gd name="T2" fmla="*/ 0 w 5"/>
                  <a:gd name="T3" fmla="*/ 0 h 9"/>
                  <a:gd name="T4" fmla="*/ 3 w 5"/>
                  <a:gd name="T5" fmla="*/ 7 h 9"/>
                  <a:gd name="T6" fmla="*/ 4 w 5"/>
                  <a:gd name="T7" fmla="*/ 8 h 9"/>
                  <a:gd name="T8" fmla="*/ 5 w 5"/>
                  <a:gd name="T9" fmla="*/ 8 h 9"/>
                  <a:gd name="T10" fmla="*/ 1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1" y="0"/>
                    </a:moveTo>
                    <a:cubicBezTo>
                      <a:pt x="0" y="0"/>
                      <a:pt x="0" y="0"/>
                      <a:pt x="0" y="0"/>
                    </a:cubicBezTo>
                    <a:cubicBezTo>
                      <a:pt x="3" y="7"/>
                      <a:pt x="3" y="7"/>
                      <a:pt x="3" y="7"/>
                    </a:cubicBezTo>
                    <a:cubicBezTo>
                      <a:pt x="4" y="8"/>
                      <a:pt x="4" y="8"/>
                      <a:pt x="4" y="8"/>
                    </a:cubicBezTo>
                    <a:cubicBezTo>
                      <a:pt x="4" y="8"/>
                      <a:pt x="5" y="9"/>
                      <a:pt x="5" y="8"/>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3" name="Freeform 505"/>
              <p:cNvSpPr>
                <a:spLocks/>
              </p:cNvSpPr>
              <p:nvPr/>
            </p:nvSpPr>
            <p:spPr bwMode="auto">
              <a:xfrm>
                <a:off x="2609" y="298"/>
                <a:ext cx="9" cy="21"/>
              </a:xfrm>
              <a:custGeom>
                <a:avLst/>
                <a:gdLst>
                  <a:gd name="T0" fmla="*/ 0 w 4"/>
                  <a:gd name="T1" fmla="*/ 0 h 9"/>
                  <a:gd name="T2" fmla="*/ 1 w 4"/>
                  <a:gd name="T3" fmla="*/ 0 h 9"/>
                  <a:gd name="T4" fmla="*/ 4 w 4"/>
                  <a:gd name="T5" fmla="*/ 7 h 9"/>
                  <a:gd name="T6" fmla="*/ 4 w 4"/>
                  <a:gd name="T7" fmla="*/ 7 h 9"/>
                  <a:gd name="T8" fmla="*/ 3 w 4"/>
                  <a:gd name="T9" fmla="*/ 9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0"/>
                    </a:moveTo>
                    <a:cubicBezTo>
                      <a:pt x="1" y="0"/>
                      <a:pt x="1" y="0"/>
                      <a:pt x="1" y="0"/>
                    </a:cubicBezTo>
                    <a:cubicBezTo>
                      <a:pt x="4" y="7"/>
                      <a:pt x="4" y="7"/>
                      <a:pt x="4" y="7"/>
                    </a:cubicBezTo>
                    <a:cubicBezTo>
                      <a:pt x="4" y="7"/>
                      <a:pt x="4" y="7"/>
                      <a:pt x="4" y="7"/>
                    </a:cubicBezTo>
                    <a:cubicBezTo>
                      <a:pt x="4" y="8"/>
                      <a:pt x="4" y="9"/>
                      <a:pt x="3" y="9"/>
                    </a:cubicBezTo>
                    <a:lnTo>
                      <a:pt x="0"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4" name="Freeform 506"/>
              <p:cNvSpPr>
                <a:spLocks/>
              </p:cNvSpPr>
              <p:nvPr/>
            </p:nvSpPr>
            <p:spPr bwMode="auto">
              <a:xfrm>
                <a:off x="2656" y="274"/>
                <a:ext cx="21" cy="19"/>
              </a:xfrm>
              <a:custGeom>
                <a:avLst/>
                <a:gdLst>
                  <a:gd name="T0" fmla="*/ 0 w 21"/>
                  <a:gd name="T1" fmla="*/ 5 h 19"/>
                  <a:gd name="T2" fmla="*/ 19 w 21"/>
                  <a:gd name="T3" fmla="*/ 0 h 19"/>
                  <a:gd name="T4" fmla="*/ 21 w 21"/>
                  <a:gd name="T5" fmla="*/ 14 h 19"/>
                  <a:gd name="T6" fmla="*/ 2 w 21"/>
                  <a:gd name="T7" fmla="*/ 19 h 19"/>
                  <a:gd name="T8" fmla="*/ 0 w 21"/>
                  <a:gd name="T9" fmla="*/ 5 h 19"/>
                </a:gdLst>
                <a:ahLst/>
                <a:cxnLst>
                  <a:cxn ang="0">
                    <a:pos x="T0" y="T1"/>
                  </a:cxn>
                  <a:cxn ang="0">
                    <a:pos x="T2" y="T3"/>
                  </a:cxn>
                  <a:cxn ang="0">
                    <a:pos x="T4" y="T5"/>
                  </a:cxn>
                  <a:cxn ang="0">
                    <a:pos x="T6" y="T7"/>
                  </a:cxn>
                  <a:cxn ang="0">
                    <a:pos x="T8" y="T9"/>
                  </a:cxn>
                </a:cxnLst>
                <a:rect l="0" t="0" r="r" b="b"/>
                <a:pathLst>
                  <a:path w="21" h="19">
                    <a:moveTo>
                      <a:pt x="0" y="5"/>
                    </a:moveTo>
                    <a:lnTo>
                      <a:pt x="19" y="0"/>
                    </a:lnTo>
                    <a:lnTo>
                      <a:pt x="21" y="14"/>
                    </a:lnTo>
                    <a:lnTo>
                      <a:pt x="2" y="19"/>
                    </a:lnTo>
                    <a:lnTo>
                      <a:pt x="0"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5" name="Freeform 507"/>
              <p:cNvSpPr>
                <a:spLocks/>
              </p:cNvSpPr>
              <p:nvPr/>
            </p:nvSpPr>
            <p:spPr bwMode="auto">
              <a:xfrm>
                <a:off x="2658" y="288"/>
                <a:ext cx="24" cy="14"/>
              </a:xfrm>
              <a:custGeom>
                <a:avLst/>
                <a:gdLst>
                  <a:gd name="T0" fmla="*/ 0 w 24"/>
                  <a:gd name="T1" fmla="*/ 5 h 14"/>
                  <a:gd name="T2" fmla="*/ 19 w 24"/>
                  <a:gd name="T3" fmla="*/ 0 h 14"/>
                  <a:gd name="T4" fmla="*/ 24 w 24"/>
                  <a:gd name="T5" fmla="*/ 7 h 14"/>
                  <a:gd name="T6" fmla="*/ 0 w 24"/>
                  <a:gd name="T7" fmla="*/ 14 h 14"/>
                  <a:gd name="T8" fmla="*/ 0 w 24"/>
                  <a:gd name="T9" fmla="*/ 5 h 14"/>
                </a:gdLst>
                <a:ahLst/>
                <a:cxnLst>
                  <a:cxn ang="0">
                    <a:pos x="T0" y="T1"/>
                  </a:cxn>
                  <a:cxn ang="0">
                    <a:pos x="T2" y="T3"/>
                  </a:cxn>
                  <a:cxn ang="0">
                    <a:pos x="T4" y="T5"/>
                  </a:cxn>
                  <a:cxn ang="0">
                    <a:pos x="T6" y="T7"/>
                  </a:cxn>
                  <a:cxn ang="0">
                    <a:pos x="T8" y="T9"/>
                  </a:cxn>
                </a:cxnLst>
                <a:rect l="0" t="0" r="r" b="b"/>
                <a:pathLst>
                  <a:path w="24" h="14">
                    <a:moveTo>
                      <a:pt x="0" y="5"/>
                    </a:moveTo>
                    <a:lnTo>
                      <a:pt x="19" y="0"/>
                    </a:lnTo>
                    <a:lnTo>
                      <a:pt x="24" y="7"/>
                    </a:lnTo>
                    <a:lnTo>
                      <a:pt x="0" y="14"/>
                    </a:lnTo>
                    <a:lnTo>
                      <a:pt x="0" y="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6" name="Freeform 508"/>
              <p:cNvSpPr>
                <a:spLocks/>
              </p:cNvSpPr>
              <p:nvPr/>
            </p:nvSpPr>
            <p:spPr bwMode="auto">
              <a:xfrm>
                <a:off x="2675" y="274"/>
                <a:ext cx="7" cy="21"/>
              </a:xfrm>
              <a:custGeom>
                <a:avLst/>
                <a:gdLst>
                  <a:gd name="T0" fmla="*/ 1 w 3"/>
                  <a:gd name="T1" fmla="*/ 0 h 9"/>
                  <a:gd name="T2" fmla="*/ 0 w 3"/>
                  <a:gd name="T3" fmla="*/ 0 h 9"/>
                  <a:gd name="T4" fmla="*/ 2 w 3"/>
                  <a:gd name="T5" fmla="*/ 8 h 9"/>
                  <a:gd name="T6" fmla="*/ 2 w 3"/>
                  <a:gd name="T7" fmla="*/ 9 h 9"/>
                  <a:gd name="T8" fmla="*/ 3 w 3"/>
                  <a:gd name="T9" fmla="*/ 9 h 9"/>
                  <a:gd name="T10" fmla="*/ 1 w 3"/>
                  <a:gd name="T11" fmla="*/ 0 h 9"/>
                </a:gdLst>
                <a:ahLst/>
                <a:cxnLst>
                  <a:cxn ang="0">
                    <a:pos x="T0" y="T1"/>
                  </a:cxn>
                  <a:cxn ang="0">
                    <a:pos x="T2" y="T3"/>
                  </a:cxn>
                  <a:cxn ang="0">
                    <a:pos x="T4" y="T5"/>
                  </a:cxn>
                  <a:cxn ang="0">
                    <a:pos x="T6" y="T7"/>
                  </a:cxn>
                  <a:cxn ang="0">
                    <a:pos x="T8" y="T9"/>
                  </a:cxn>
                  <a:cxn ang="0">
                    <a:pos x="T10" y="T11"/>
                  </a:cxn>
                </a:cxnLst>
                <a:rect l="0" t="0" r="r" b="b"/>
                <a:pathLst>
                  <a:path w="3" h="9">
                    <a:moveTo>
                      <a:pt x="1" y="0"/>
                    </a:moveTo>
                    <a:cubicBezTo>
                      <a:pt x="0" y="0"/>
                      <a:pt x="0" y="0"/>
                      <a:pt x="0" y="0"/>
                    </a:cubicBezTo>
                    <a:cubicBezTo>
                      <a:pt x="2" y="8"/>
                      <a:pt x="2" y="8"/>
                      <a:pt x="2" y="8"/>
                    </a:cubicBezTo>
                    <a:cubicBezTo>
                      <a:pt x="2" y="9"/>
                      <a:pt x="2" y="9"/>
                      <a:pt x="2" y="9"/>
                    </a:cubicBezTo>
                    <a:cubicBezTo>
                      <a:pt x="2" y="9"/>
                      <a:pt x="2" y="9"/>
                      <a:pt x="3" y="9"/>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57" name="Freeform 509"/>
              <p:cNvSpPr>
                <a:spLocks/>
              </p:cNvSpPr>
              <p:nvPr/>
            </p:nvSpPr>
            <p:spPr bwMode="auto">
              <a:xfrm>
                <a:off x="2651" y="279"/>
                <a:ext cx="7" cy="23"/>
              </a:xfrm>
              <a:custGeom>
                <a:avLst/>
                <a:gdLst>
                  <a:gd name="T0" fmla="*/ 0 w 3"/>
                  <a:gd name="T1" fmla="*/ 1 h 10"/>
                  <a:gd name="T2" fmla="*/ 2 w 3"/>
                  <a:gd name="T3" fmla="*/ 0 h 10"/>
                  <a:gd name="T4" fmla="*/ 3 w 3"/>
                  <a:gd name="T5" fmla="*/ 8 h 10"/>
                  <a:gd name="T6" fmla="*/ 3 w 3"/>
                  <a:gd name="T7" fmla="*/ 9 h 10"/>
                  <a:gd name="T8" fmla="*/ 3 w 3"/>
                  <a:gd name="T9" fmla="*/ 10 h 10"/>
                  <a:gd name="T10" fmla="*/ 0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0" y="1"/>
                    </a:moveTo>
                    <a:cubicBezTo>
                      <a:pt x="2" y="0"/>
                      <a:pt x="2" y="0"/>
                      <a:pt x="2" y="0"/>
                    </a:cubicBezTo>
                    <a:cubicBezTo>
                      <a:pt x="3" y="8"/>
                      <a:pt x="3" y="8"/>
                      <a:pt x="3" y="8"/>
                    </a:cubicBezTo>
                    <a:cubicBezTo>
                      <a:pt x="3" y="9"/>
                      <a:pt x="3" y="9"/>
                      <a:pt x="3" y="9"/>
                    </a:cubicBezTo>
                    <a:cubicBezTo>
                      <a:pt x="3" y="9"/>
                      <a:pt x="3" y="10"/>
                      <a:pt x="3" y="10"/>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258" name="Picture 51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680" y="276"/>
                <a:ext cx="1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511"/>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684" y="279"/>
                <a:ext cx="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512"/>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904"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51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08" y="495"/>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51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80" y="719"/>
              <a:ext cx="10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684" y="723"/>
              <a:ext cx="9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1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59"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1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63" y="495"/>
              <a:ext cx="8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519"/>
            <p:cNvSpPr>
              <a:spLocks/>
            </p:cNvSpPr>
            <p:nvPr/>
          </p:nvSpPr>
          <p:spPr bwMode="auto">
            <a:xfrm>
              <a:off x="2568" y="622"/>
              <a:ext cx="124" cy="94"/>
            </a:xfrm>
            <a:custGeom>
              <a:avLst/>
              <a:gdLst>
                <a:gd name="T0" fmla="*/ 44 w 52"/>
                <a:gd name="T1" fmla="*/ 40 h 40"/>
                <a:gd name="T2" fmla="*/ 47 w 52"/>
                <a:gd name="T3" fmla="*/ 39 h 40"/>
                <a:gd name="T4" fmla="*/ 47 w 52"/>
                <a:gd name="T5" fmla="*/ 36 h 40"/>
                <a:gd name="T6" fmla="*/ 47 w 52"/>
                <a:gd name="T7" fmla="*/ 36 h 40"/>
                <a:gd name="T8" fmla="*/ 51 w 52"/>
                <a:gd name="T9" fmla="*/ 4 h 40"/>
                <a:gd name="T10" fmla="*/ 51 w 52"/>
                <a:gd name="T11" fmla="*/ 4 h 40"/>
                <a:gd name="T12" fmla="*/ 52 w 52"/>
                <a:gd name="T13" fmla="*/ 1 h 40"/>
                <a:gd name="T14" fmla="*/ 50 w 52"/>
                <a:gd name="T15" fmla="*/ 0 h 40"/>
                <a:gd name="T16" fmla="*/ 50 w 52"/>
                <a:gd name="T17" fmla="*/ 0 h 40"/>
                <a:gd name="T18" fmla="*/ 3 w 52"/>
                <a:gd name="T19" fmla="*/ 0 h 40"/>
                <a:gd name="T20" fmla="*/ 3 w 52"/>
                <a:gd name="T21" fmla="*/ 0 h 40"/>
                <a:gd name="T22" fmla="*/ 1 w 52"/>
                <a:gd name="T23" fmla="*/ 1 h 40"/>
                <a:gd name="T24" fmla="*/ 1 w 52"/>
                <a:gd name="T25" fmla="*/ 3 h 40"/>
                <a:gd name="T26" fmla="*/ 1 w 52"/>
                <a:gd name="T27" fmla="*/ 3 h 40"/>
                <a:gd name="T28" fmla="*/ 44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44" y="40"/>
                  </a:moveTo>
                  <a:cubicBezTo>
                    <a:pt x="45" y="40"/>
                    <a:pt x="46" y="40"/>
                    <a:pt x="47" y="39"/>
                  </a:cubicBezTo>
                  <a:cubicBezTo>
                    <a:pt x="48" y="38"/>
                    <a:pt x="48" y="37"/>
                    <a:pt x="47" y="36"/>
                  </a:cubicBezTo>
                  <a:cubicBezTo>
                    <a:pt x="47" y="36"/>
                    <a:pt x="47" y="36"/>
                    <a:pt x="47" y="36"/>
                  </a:cubicBezTo>
                  <a:cubicBezTo>
                    <a:pt x="40" y="26"/>
                    <a:pt x="42" y="12"/>
                    <a:pt x="51" y="4"/>
                  </a:cubicBezTo>
                  <a:cubicBezTo>
                    <a:pt x="51" y="4"/>
                    <a:pt x="51" y="4"/>
                    <a:pt x="51" y="4"/>
                  </a:cubicBezTo>
                  <a:cubicBezTo>
                    <a:pt x="52" y="3"/>
                    <a:pt x="52" y="2"/>
                    <a:pt x="52" y="1"/>
                  </a:cubicBezTo>
                  <a:cubicBezTo>
                    <a:pt x="52" y="0"/>
                    <a:pt x="51" y="0"/>
                    <a:pt x="50" y="0"/>
                  </a:cubicBezTo>
                  <a:cubicBezTo>
                    <a:pt x="50" y="0"/>
                    <a:pt x="50" y="0"/>
                    <a:pt x="50" y="0"/>
                  </a:cubicBezTo>
                  <a:cubicBezTo>
                    <a:pt x="3" y="0"/>
                    <a:pt x="3" y="0"/>
                    <a:pt x="3" y="0"/>
                  </a:cubicBezTo>
                  <a:cubicBezTo>
                    <a:pt x="3" y="0"/>
                    <a:pt x="3" y="0"/>
                    <a:pt x="3" y="0"/>
                  </a:cubicBezTo>
                  <a:cubicBezTo>
                    <a:pt x="2" y="0"/>
                    <a:pt x="1" y="0"/>
                    <a:pt x="1" y="1"/>
                  </a:cubicBezTo>
                  <a:cubicBezTo>
                    <a:pt x="0" y="2"/>
                    <a:pt x="0" y="3"/>
                    <a:pt x="1" y="3"/>
                  </a:cubicBezTo>
                  <a:cubicBezTo>
                    <a:pt x="1" y="3"/>
                    <a:pt x="1" y="3"/>
                    <a:pt x="1" y="3"/>
                  </a:cubicBezTo>
                  <a:cubicBezTo>
                    <a:pt x="10" y="21"/>
                    <a:pt x="25" y="34"/>
                    <a:pt x="44"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6" name="Freeform 520"/>
            <p:cNvSpPr>
              <a:spLocks/>
            </p:cNvSpPr>
            <p:nvPr/>
          </p:nvSpPr>
          <p:spPr bwMode="auto">
            <a:xfrm>
              <a:off x="2592" y="631"/>
              <a:ext cx="54" cy="55"/>
            </a:xfrm>
            <a:custGeom>
              <a:avLst/>
              <a:gdLst>
                <a:gd name="T0" fmla="*/ 0 w 23"/>
                <a:gd name="T1" fmla="*/ 1 h 23"/>
                <a:gd name="T2" fmla="*/ 22 w 23"/>
                <a:gd name="T3" fmla="*/ 23 h 23"/>
                <a:gd name="T4" fmla="*/ 22 w 23"/>
                <a:gd name="T5" fmla="*/ 23 h 23"/>
                <a:gd name="T6" fmla="*/ 23 w 23"/>
                <a:gd name="T7" fmla="*/ 23 h 23"/>
                <a:gd name="T8" fmla="*/ 23 w 23"/>
                <a:gd name="T9" fmla="*/ 22 h 23"/>
                <a:gd name="T10" fmla="*/ 23 w 23"/>
                <a:gd name="T11" fmla="*/ 22 h 23"/>
                <a:gd name="T12" fmla="*/ 17 w 23"/>
                <a:gd name="T13" fmla="*/ 1 h 23"/>
                <a:gd name="T14" fmla="*/ 17 w 23"/>
                <a:gd name="T15" fmla="*/ 1 h 23"/>
                <a:gd name="T16" fmla="*/ 16 w 23"/>
                <a:gd name="T17" fmla="*/ 0 h 23"/>
                <a:gd name="T18" fmla="*/ 16 w 23"/>
                <a:gd name="T19" fmla="*/ 0 h 23"/>
                <a:gd name="T20" fmla="*/ 0 w 23"/>
                <a:gd name="T21" fmla="*/ 0 h 23"/>
                <a:gd name="T22" fmla="*/ 0 w 23"/>
                <a:gd name="T23" fmla="*/ 0 h 23"/>
                <a:gd name="T24" fmla="*/ 0 w 23"/>
                <a:gd name="T25" fmla="*/ 0 h 23"/>
                <a:gd name="T26" fmla="*/ 0 w 23"/>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0" y="1"/>
                  </a:moveTo>
                  <a:cubicBezTo>
                    <a:pt x="6" y="10"/>
                    <a:pt x="13" y="17"/>
                    <a:pt x="22" y="23"/>
                  </a:cubicBezTo>
                  <a:cubicBezTo>
                    <a:pt x="22" y="23"/>
                    <a:pt x="22" y="23"/>
                    <a:pt x="22" y="23"/>
                  </a:cubicBezTo>
                  <a:cubicBezTo>
                    <a:pt x="23" y="23"/>
                    <a:pt x="23" y="23"/>
                    <a:pt x="23" y="23"/>
                  </a:cubicBezTo>
                  <a:cubicBezTo>
                    <a:pt x="23" y="22"/>
                    <a:pt x="23" y="22"/>
                    <a:pt x="23" y="22"/>
                  </a:cubicBezTo>
                  <a:cubicBezTo>
                    <a:pt x="23" y="22"/>
                    <a:pt x="23" y="22"/>
                    <a:pt x="23" y="22"/>
                  </a:cubicBezTo>
                  <a:cubicBezTo>
                    <a:pt x="19" y="15"/>
                    <a:pt x="17" y="8"/>
                    <a:pt x="17" y="1"/>
                  </a:cubicBezTo>
                  <a:cubicBezTo>
                    <a:pt x="17" y="1"/>
                    <a:pt x="17" y="1"/>
                    <a:pt x="17" y="1"/>
                  </a:cubicBezTo>
                  <a:cubicBezTo>
                    <a:pt x="16" y="0"/>
                    <a:pt x="16" y="0"/>
                    <a:pt x="16" y="0"/>
                  </a:cubicBezTo>
                  <a:cubicBezTo>
                    <a:pt x="16" y="0"/>
                    <a:pt x="16" y="0"/>
                    <a:pt x="16" y="0"/>
                  </a:cubicBezTo>
                  <a:cubicBezTo>
                    <a:pt x="0" y="0"/>
                    <a:pt x="0" y="0"/>
                    <a:pt x="0" y="0"/>
                  </a:cubicBezTo>
                  <a:cubicBezTo>
                    <a:pt x="0" y="0"/>
                    <a:pt x="0" y="0"/>
                    <a:pt x="0" y="0"/>
                  </a:cubicBezTo>
                  <a:cubicBezTo>
                    <a:pt x="0" y="0"/>
                    <a:pt x="0" y="0"/>
                    <a:pt x="0" y="0"/>
                  </a:cubicBezTo>
                  <a:cubicBezTo>
                    <a:pt x="0" y="1"/>
                    <a:pt x="0" y="1"/>
                    <a:pt x="0"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38" name="Picture 521"/>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699" y="251"/>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2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22" y="326"/>
              <a:ext cx="9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23"/>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299" y="376"/>
              <a:ext cx="1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24"/>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922"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2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01" y="806"/>
              <a:ext cx="64"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26"/>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922"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27"/>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901"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28"/>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895"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9"/>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926" y="825"/>
              <a:ext cx="43"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0"/>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898" y="825"/>
              <a:ext cx="42"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31"/>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898" y="825"/>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32"/>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261" y="747"/>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33"/>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232" y="747"/>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34"/>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32" y="746"/>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35"/>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232" y="308"/>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36"/>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261" y="308"/>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37"/>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232" y="320"/>
              <a:ext cx="7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38"/>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705"/>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39"/>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2422" y="678"/>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40"/>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2424" y="684"/>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54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364"/>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542"/>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422" y="338"/>
              <a:ext cx="2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543"/>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2424" y="343"/>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44"/>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3324" y="890"/>
              <a:ext cx="2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545"/>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3221" y="321"/>
              <a:ext cx="9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546"/>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2699" y="810"/>
              <a:ext cx="7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547"/>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3309" y="357"/>
              <a:ext cx="24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548"/>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386" y="371"/>
              <a:ext cx="12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549"/>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3313" y="362"/>
              <a:ext cx="41"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550"/>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3317" y="365"/>
              <a:ext cx="8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2" name="Group 313"/>
          <p:cNvGrpSpPr>
            <a:grpSpLocks noChangeAspect="1"/>
          </p:cNvGrpSpPr>
          <p:nvPr/>
        </p:nvGrpSpPr>
        <p:grpSpPr bwMode="auto">
          <a:xfrm>
            <a:off x="2540997" y="2966544"/>
            <a:ext cx="1069218" cy="2742843"/>
            <a:chOff x="2421" y="248"/>
            <a:chExt cx="1417" cy="3635"/>
          </a:xfrm>
        </p:grpSpPr>
        <p:sp>
          <p:nvSpPr>
            <p:cNvPr id="263" name="AutoShape 312"/>
            <p:cNvSpPr>
              <a:spLocks noChangeAspect="1" noChangeArrowheads="1" noTextEdit="1"/>
            </p:cNvSpPr>
            <p:nvPr/>
          </p:nvSpPr>
          <p:spPr bwMode="auto">
            <a:xfrm>
              <a:off x="2421" y="248"/>
              <a:ext cx="1417" cy="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grpSp>
          <p:nvGrpSpPr>
            <p:cNvPr id="264" name="Group 514"/>
            <p:cNvGrpSpPr>
              <a:grpSpLocks/>
            </p:cNvGrpSpPr>
            <p:nvPr/>
          </p:nvGrpSpPr>
          <p:grpSpPr bwMode="auto">
            <a:xfrm>
              <a:off x="2437" y="250"/>
              <a:ext cx="1154" cy="3632"/>
              <a:chOff x="2437" y="250"/>
              <a:chExt cx="1154" cy="3632"/>
            </a:xfrm>
          </p:grpSpPr>
          <p:pic>
            <p:nvPicPr>
              <p:cNvPr id="301" name="Picture 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 y="972"/>
                <a:ext cx="1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 name="Picture 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 y="892"/>
                <a:ext cx="17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 name="Picture 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 y="922"/>
                <a:ext cx="1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 name="Picture 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942"/>
                <a:ext cx="17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 name="Picture 3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7" y="1040"/>
                <a:ext cx="121"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3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1" y="1039"/>
                <a:ext cx="11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 name="Picture 3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7" y="1485"/>
                <a:ext cx="121"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 name="Picture 3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7" y="1397"/>
                <a:ext cx="16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 name="Picture 324"/>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3385" y="1383"/>
                <a:ext cx="13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325"/>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385" y="1350"/>
                <a:ext cx="1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 name="Picture 326"/>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3404" y="1350"/>
                <a:ext cx="92"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 name="Picture 327"/>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3479" y="1350"/>
                <a:ext cx="57"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 name="Picture 328"/>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3366" y="1350"/>
                <a:ext cx="57"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329"/>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3377" y="1349"/>
                <a:ext cx="2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7" y="2388"/>
                <a:ext cx="121"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31"/>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3389" y="1314"/>
                <a:ext cx="12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332"/>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3389" y="1249"/>
                <a:ext cx="12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Picture 333"/>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3407" y="1248"/>
                <a:ext cx="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334"/>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3479" y="12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335"/>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3370" y="12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 name="Picture 336"/>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3382" y="1332"/>
                <a:ext cx="1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 name="Picture 337"/>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3380" y="1242"/>
                <a:ext cx="1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 name="Picture 338"/>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3377" y="1391"/>
                <a:ext cx="15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 name="Picture 339"/>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3392" y="1341"/>
                <a:ext cx="121"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2" y="2788"/>
                <a:ext cx="27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7" y="2784"/>
                <a:ext cx="121"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 y="3187"/>
                <a:ext cx="12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 y="2910"/>
                <a:ext cx="28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6" y="3062"/>
                <a:ext cx="28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4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02" y="3821"/>
                <a:ext cx="9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 name="Picture 3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7" y="3860"/>
                <a:ext cx="85"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 name="Picture 3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9"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 name="Picture 34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62"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 name="Picture 35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1" y="3850"/>
                <a:ext cx="7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 name="Picture 35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329"/>
                <a:ext cx="4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 name="Picture 35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98" y="334"/>
                <a:ext cx="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 name="Picture 3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720"/>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Picture 35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98" y="724"/>
                <a:ext cx="3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 name="Picture 3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37" y="340"/>
                <a:ext cx="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 name="Picture 35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39" y="253"/>
                <a:ext cx="588"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 name="Picture 35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90" y="344"/>
                <a:ext cx="130"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 name="Picture 358"/>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899" y="810"/>
                <a:ext cx="64"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 name="Picture 35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97" y="769"/>
                <a:ext cx="7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 name="Picture 36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901" y="771"/>
                <a:ext cx="62"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 name="Picture 361"/>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46" y="267"/>
                <a:ext cx="1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 name="Picture 362"/>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46" y="746"/>
                <a:ext cx="1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 name="Picture 3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439" y="337"/>
                <a:ext cx="10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36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890" y="299"/>
                <a:ext cx="7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365"/>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895" y="303"/>
                <a:ext cx="66"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 name="Picture 366"/>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908" y="310"/>
                <a:ext cx="46"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 name="Picture 36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911" y="314"/>
                <a:ext cx="41"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 name="Picture 368"/>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922" y="321"/>
                <a:ext cx="18"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 name="Picture 369"/>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4" y="326"/>
                <a:ext cx="14"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 name="Picture 37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546" y="358"/>
                <a:ext cx="36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 name="Picture 371"/>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546" y="358"/>
                <a:ext cx="36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 name="Picture 37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576" y="433"/>
                <a:ext cx="307"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 name="Picture 373"/>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560" y="448"/>
                <a:ext cx="33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 name="Picture 374"/>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530" y="344"/>
                <a:ext cx="399"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 name="Picture 375"/>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482" y="296"/>
                <a:ext cx="492"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 name="Picture 37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438" y="250"/>
                <a:ext cx="58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 name="Picture 37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517" y="328"/>
                <a:ext cx="427"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 name="Freeform 378"/>
              <p:cNvSpPr>
                <a:spLocks noEditPoints="1"/>
              </p:cNvSpPr>
              <p:nvPr/>
            </p:nvSpPr>
            <p:spPr bwMode="auto">
              <a:xfrm>
                <a:off x="2454" y="269"/>
                <a:ext cx="549" cy="547"/>
              </a:xfrm>
              <a:custGeom>
                <a:avLst/>
                <a:gdLst>
                  <a:gd name="T0" fmla="*/ 116 w 231"/>
                  <a:gd name="T1" fmla="*/ 0 h 231"/>
                  <a:gd name="T2" fmla="*/ 0 w 231"/>
                  <a:gd name="T3" fmla="*/ 115 h 231"/>
                  <a:gd name="T4" fmla="*/ 116 w 231"/>
                  <a:gd name="T5" fmla="*/ 231 h 231"/>
                  <a:gd name="T6" fmla="*/ 231 w 231"/>
                  <a:gd name="T7" fmla="*/ 115 h 231"/>
                  <a:gd name="T8" fmla="*/ 116 w 231"/>
                  <a:gd name="T9" fmla="*/ 0 h 231"/>
                  <a:gd name="T10" fmla="*/ 116 w 231"/>
                  <a:gd name="T11" fmla="*/ 10 h 231"/>
                  <a:gd name="T12" fmla="*/ 222 w 231"/>
                  <a:gd name="T13" fmla="*/ 115 h 231"/>
                  <a:gd name="T14" fmla="*/ 116 w 231"/>
                  <a:gd name="T15" fmla="*/ 221 h 231"/>
                  <a:gd name="T16" fmla="*/ 10 w 231"/>
                  <a:gd name="T17" fmla="*/ 115 h 231"/>
                  <a:gd name="T18" fmla="*/ 116 w 231"/>
                  <a:gd name="T19" fmla="*/ 1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31">
                    <a:moveTo>
                      <a:pt x="116" y="0"/>
                    </a:moveTo>
                    <a:cubicBezTo>
                      <a:pt x="52" y="0"/>
                      <a:pt x="0" y="52"/>
                      <a:pt x="0" y="115"/>
                    </a:cubicBezTo>
                    <a:cubicBezTo>
                      <a:pt x="0" y="179"/>
                      <a:pt x="52" y="231"/>
                      <a:pt x="116" y="231"/>
                    </a:cubicBezTo>
                    <a:cubicBezTo>
                      <a:pt x="179" y="231"/>
                      <a:pt x="231" y="179"/>
                      <a:pt x="231" y="115"/>
                    </a:cubicBezTo>
                    <a:cubicBezTo>
                      <a:pt x="231" y="52"/>
                      <a:pt x="179" y="0"/>
                      <a:pt x="116" y="0"/>
                    </a:cubicBezTo>
                    <a:moveTo>
                      <a:pt x="116" y="10"/>
                    </a:moveTo>
                    <a:cubicBezTo>
                      <a:pt x="174" y="10"/>
                      <a:pt x="222" y="57"/>
                      <a:pt x="222" y="115"/>
                    </a:cubicBezTo>
                    <a:cubicBezTo>
                      <a:pt x="222" y="174"/>
                      <a:pt x="174" y="221"/>
                      <a:pt x="116" y="221"/>
                    </a:cubicBezTo>
                    <a:cubicBezTo>
                      <a:pt x="57" y="221"/>
                      <a:pt x="10" y="174"/>
                      <a:pt x="10" y="115"/>
                    </a:cubicBezTo>
                    <a:cubicBezTo>
                      <a:pt x="10" y="57"/>
                      <a:pt x="57" y="10"/>
                      <a:pt x="116" y="10"/>
                    </a:cubicBezTo>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363" name="Picture 37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211" y="321"/>
                <a:ext cx="107"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 name="Picture 38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296" y="369"/>
                <a:ext cx="3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 name="Picture 38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007" y="336"/>
                <a:ext cx="221"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 name="Picture 38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003" y="524"/>
                <a:ext cx="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 name="Picture 38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324" y="901"/>
                <a:ext cx="2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 name="Freeform 384"/>
              <p:cNvSpPr>
                <a:spLocks/>
              </p:cNvSpPr>
              <p:nvPr/>
            </p:nvSpPr>
            <p:spPr bwMode="auto">
              <a:xfrm>
                <a:off x="2687" y="631"/>
                <a:ext cx="83" cy="43"/>
              </a:xfrm>
              <a:custGeom>
                <a:avLst/>
                <a:gdLst>
                  <a:gd name="T0" fmla="*/ 31 w 35"/>
                  <a:gd name="T1" fmla="*/ 18 h 18"/>
                  <a:gd name="T2" fmla="*/ 4 w 35"/>
                  <a:gd name="T3" fmla="*/ 18 h 18"/>
                  <a:gd name="T4" fmla="*/ 4 w 35"/>
                  <a:gd name="T5" fmla="*/ 18 h 18"/>
                  <a:gd name="T6" fmla="*/ 1 w 35"/>
                  <a:gd name="T7" fmla="*/ 16 h 18"/>
                  <a:gd name="T8" fmla="*/ 1 w 35"/>
                  <a:gd name="T9" fmla="*/ 12 h 18"/>
                  <a:gd name="T10" fmla="*/ 18 w 35"/>
                  <a:gd name="T11" fmla="*/ 0 h 18"/>
                  <a:gd name="T12" fmla="*/ 35 w 35"/>
                  <a:gd name="T13" fmla="*/ 12 h 18"/>
                  <a:gd name="T14" fmla="*/ 35 w 35"/>
                  <a:gd name="T15" fmla="*/ 16 h 18"/>
                  <a:gd name="T16" fmla="*/ 32 w 35"/>
                  <a:gd name="T17" fmla="*/ 18 h 18"/>
                  <a:gd name="T18" fmla="*/ 31 w 3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18"/>
                    </a:moveTo>
                    <a:cubicBezTo>
                      <a:pt x="4" y="18"/>
                      <a:pt x="4" y="18"/>
                      <a:pt x="4" y="18"/>
                    </a:cubicBezTo>
                    <a:cubicBezTo>
                      <a:pt x="4" y="18"/>
                      <a:pt x="4" y="18"/>
                      <a:pt x="4" y="18"/>
                    </a:cubicBezTo>
                    <a:cubicBezTo>
                      <a:pt x="3" y="18"/>
                      <a:pt x="2" y="17"/>
                      <a:pt x="1" y="16"/>
                    </a:cubicBezTo>
                    <a:cubicBezTo>
                      <a:pt x="1" y="15"/>
                      <a:pt x="0" y="13"/>
                      <a:pt x="1" y="12"/>
                    </a:cubicBezTo>
                    <a:cubicBezTo>
                      <a:pt x="3" y="5"/>
                      <a:pt x="10" y="0"/>
                      <a:pt x="18" y="0"/>
                    </a:cubicBezTo>
                    <a:cubicBezTo>
                      <a:pt x="26" y="0"/>
                      <a:pt x="32" y="5"/>
                      <a:pt x="35" y="12"/>
                    </a:cubicBezTo>
                    <a:cubicBezTo>
                      <a:pt x="35" y="13"/>
                      <a:pt x="35" y="15"/>
                      <a:pt x="35" y="16"/>
                    </a:cubicBezTo>
                    <a:cubicBezTo>
                      <a:pt x="34" y="17"/>
                      <a:pt x="33" y="18"/>
                      <a:pt x="32" y="18"/>
                    </a:cubicBezTo>
                    <a:lnTo>
                      <a:pt x="31" y="18"/>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69" name="Freeform 385"/>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0" name="Freeform 386"/>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1" name="Freeform 387"/>
              <p:cNvSpPr>
                <a:spLocks/>
              </p:cNvSpPr>
              <p:nvPr/>
            </p:nvSpPr>
            <p:spPr bwMode="auto">
              <a:xfrm>
                <a:off x="2687" y="679"/>
                <a:ext cx="83" cy="42"/>
              </a:xfrm>
              <a:custGeom>
                <a:avLst/>
                <a:gdLst>
                  <a:gd name="T0" fmla="*/ 31 w 35"/>
                  <a:gd name="T1" fmla="*/ 0 h 18"/>
                  <a:gd name="T2" fmla="*/ 4 w 35"/>
                  <a:gd name="T3" fmla="*/ 0 h 18"/>
                  <a:gd name="T4" fmla="*/ 4 w 35"/>
                  <a:gd name="T5" fmla="*/ 0 h 18"/>
                  <a:gd name="T6" fmla="*/ 1 w 35"/>
                  <a:gd name="T7" fmla="*/ 2 h 18"/>
                  <a:gd name="T8" fmla="*/ 1 w 35"/>
                  <a:gd name="T9" fmla="*/ 5 h 18"/>
                  <a:gd name="T10" fmla="*/ 18 w 35"/>
                  <a:gd name="T11" fmla="*/ 18 h 18"/>
                  <a:gd name="T12" fmla="*/ 35 w 35"/>
                  <a:gd name="T13" fmla="*/ 5 h 18"/>
                  <a:gd name="T14" fmla="*/ 35 w 35"/>
                  <a:gd name="T15" fmla="*/ 2 h 18"/>
                  <a:gd name="T16" fmla="*/ 32 w 35"/>
                  <a:gd name="T17" fmla="*/ 0 h 18"/>
                  <a:gd name="T18" fmla="*/ 31 w 3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0"/>
                    </a:moveTo>
                    <a:cubicBezTo>
                      <a:pt x="4" y="0"/>
                      <a:pt x="4" y="0"/>
                      <a:pt x="4" y="0"/>
                    </a:cubicBezTo>
                    <a:cubicBezTo>
                      <a:pt x="4" y="0"/>
                      <a:pt x="4" y="0"/>
                      <a:pt x="4" y="0"/>
                    </a:cubicBezTo>
                    <a:cubicBezTo>
                      <a:pt x="3" y="0"/>
                      <a:pt x="2" y="1"/>
                      <a:pt x="1" y="2"/>
                    </a:cubicBezTo>
                    <a:cubicBezTo>
                      <a:pt x="1" y="3"/>
                      <a:pt x="0" y="4"/>
                      <a:pt x="1" y="5"/>
                    </a:cubicBezTo>
                    <a:cubicBezTo>
                      <a:pt x="3" y="13"/>
                      <a:pt x="10" y="18"/>
                      <a:pt x="18" y="18"/>
                    </a:cubicBezTo>
                    <a:cubicBezTo>
                      <a:pt x="26" y="18"/>
                      <a:pt x="32" y="13"/>
                      <a:pt x="35" y="5"/>
                    </a:cubicBezTo>
                    <a:cubicBezTo>
                      <a:pt x="35" y="4"/>
                      <a:pt x="35" y="3"/>
                      <a:pt x="35" y="2"/>
                    </a:cubicBezTo>
                    <a:cubicBezTo>
                      <a:pt x="34" y="1"/>
                      <a:pt x="33" y="0"/>
                      <a:pt x="32" y="0"/>
                    </a:cubicBezTo>
                    <a:lnTo>
                      <a:pt x="31" y="0"/>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2" name="Freeform 388"/>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3" name="Freeform 389"/>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4" name="Freeform 390"/>
              <p:cNvSpPr>
                <a:spLocks/>
              </p:cNvSpPr>
              <p:nvPr/>
            </p:nvSpPr>
            <p:spPr bwMode="auto">
              <a:xfrm>
                <a:off x="2765" y="622"/>
                <a:ext cx="124" cy="94"/>
              </a:xfrm>
              <a:custGeom>
                <a:avLst/>
                <a:gdLst>
                  <a:gd name="T0" fmla="*/ 8 w 52"/>
                  <a:gd name="T1" fmla="*/ 40 h 40"/>
                  <a:gd name="T2" fmla="*/ 6 w 52"/>
                  <a:gd name="T3" fmla="*/ 39 h 40"/>
                  <a:gd name="T4" fmla="*/ 5 w 52"/>
                  <a:gd name="T5" fmla="*/ 36 h 40"/>
                  <a:gd name="T6" fmla="*/ 5 w 52"/>
                  <a:gd name="T7" fmla="*/ 36 h 40"/>
                  <a:gd name="T8" fmla="*/ 1 w 52"/>
                  <a:gd name="T9" fmla="*/ 4 h 40"/>
                  <a:gd name="T10" fmla="*/ 1 w 52"/>
                  <a:gd name="T11" fmla="*/ 4 h 40"/>
                  <a:gd name="T12" fmla="*/ 0 w 52"/>
                  <a:gd name="T13" fmla="*/ 1 h 40"/>
                  <a:gd name="T14" fmla="*/ 3 w 52"/>
                  <a:gd name="T15" fmla="*/ 0 h 40"/>
                  <a:gd name="T16" fmla="*/ 3 w 52"/>
                  <a:gd name="T17" fmla="*/ 0 h 40"/>
                  <a:gd name="T18" fmla="*/ 50 w 52"/>
                  <a:gd name="T19" fmla="*/ 0 h 40"/>
                  <a:gd name="T20" fmla="*/ 50 w 52"/>
                  <a:gd name="T21" fmla="*/ 0 h 40"/>
                  <a:gd name="T22" fmla="*/ 52 w 52"/>
                  <a:gd name="T23" fmla="*/ 1 h 40"/>
                  <a:gd name="T24" fmla="*/ 52 w 52"/>
                  <a:gd name="T25" fmla="*/ 3 h 40"/>
                  <a:gd name="T26" fmla="*/ 52 w 52"/>
                  <a:gd name="T27" fmla="*/ 3 h 40"/>
                  <a:gd name="T28" fmla="*/ 8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8" y="40"/>
                    </a:moveTo>
                    <a:cubicBezTo>
                      <a:pt x="7" y="40"/>
                      <a:pt x="6" y="40"/>
                      <a:pt x="6" y="39"/>
                    </a:cubicBezTo>
                    <a:cubicBezTo>
                      <a:pt x="5" y="38"/>
                      <a:pt x="5" y="37"/>
                      <a:pt x="5" y="36"/>
                    </a:cubicBezTo>
                    <a:cubicBezTo>
                      <a:pt x="5" y="36"/>
                      <a:pt x="5" y="36"/>
                      <a:pt x="5" y="36"/>
                    </a:cubicBezTo>
                    <a:cubicBezTo>
                      <a:pt x="12" y="26"/>
                      <a:pt x="10" y="12"/>
                      <a:pt x="1" y="4"/>
                    </a:cubicBezTo>
                    <a:cubicBezTo>
                      <a:pt x="1" y="4"/>
                      <a:pt x="1" y="4"/>
                      <a:pt x="1" y="4"/>
                    </a:cubicBezTo>
                    <a:cubicBezTo>
                      <a:pt x="0" y="3"/>
                      <a:pt x="0" y="2"/>
                      <a:pt x="0" y="1"/>
                    </a:cubicBezTo>
                    <a:cubicBezTo>
                      <a:pt x="1" y="0"/>
                      <a:pt x="2" y="0"/>
                      <a:pt x="3" y="0"/>
                    </a:cubicBezTo>
                    <a:cubicBezTo>
                      <a:pt x="3" y="0"/>
                      <a:pt x="3" y="0"/>
                      <a:pt x="3" y="0"/>
                    </a:cubicBezTo>
                    <a:cubicBezTo>
                      <a:pt x="50" y="0"/>
                      <a:pt x="50" y="0"/>
                      <a:pt x="50" y="0"/>
                    </a:cubicBezTo>
                    <a:cubicBezTo>
                      <a:pt x="50" y="0"/>
                      <a:pt x="50" y="0"/>
                      <a:pt x="50" y="0"/>
                    </a:cubicBezTo>
                    <a:cubicBezTo>
                      <a:pt x="51" y="0"/>
                      <a:pt x="52" y="0"/>
                      <a:pt x="52" y="1"/>
                    </a:cubicBezTo>
                    <a:cubicBezTo>
                      <a:pt x="52" y="2"/>
                      <a:pt x="52" y="3"/>
                      <a:pt x="52" y="3"/>
                    </a:cubicBezTo>
                    <a:cubicBezTo>
                      <a:pt x="52" y="3"/>
                      <a:pt x="52" y="3"/>
                      <a:pt x="52" y="3"/>
                    </a:cubicBezTo>
                    <a:cubicBezTo>
                      <a:pt x="43" y="21"/>
                      <a:pt x="27" y="34"/>
                      <a:pt x="8"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5" name="Freeform 391"/>
              <p:cNvSpPr>
                <a:spLocks/>
              </p:cNvSpPr>
              <p:nvPr/>
            </p:nvSpPr>
            <p:spPr bwMode="auto">
              <a:xfrm>
                <a:off x="2810" y="631"/>
                <a:ext cx="57" cy="55"/>
              </a:xfrm>
              <a:custGeom>
                <a:avLst/>
                <a:gdLst>
                  <a:gd name="T0" fmla="*/ 24 w 24"/>
                  <a:gd name="T1" fmla="*/ 1 h 23"/>
                  <a:gd name="T2" fmla="*/ 1 w 24"/>
                  <a:gd name="T3" fmla="*/ 23 h 23"/>
                  <a:gd name="T4" fmla="*/ 1 w 24"/>
                  <a:gd name="T5" fmla="*/ 23 h 23"/>
                  <a:gd name="T6" fmla="*/ 0 w 24"/>
                  <a:gd name="T7" fmla="*/ 23 h 23"/>
                  <a:gd name="T8" fmla="*/ 0 w 24"/>
                  <a:gd name="T9" fmla="*/ 22 h 23"/>
                  <a:gd name="T10" fmla="*/ 0 w 24"/>
                  <a:gd name="T11" fmla="*/ 22 h 23"/>
                  <a:gd name="T12" fmla="*/ 7 w 24"/>
                  <a:gd name="T13" fmla="*/ 1 h 23"/>
                  <a:gd name="T14" fmla="*/ 7 w 24"/>
                  <a:gd name="T15" fmla="*/ 1 h 23"/>
                  <a:gd name="T16" fmla="*/ 8 w 24"/>
                  <a:gd name="T17" fmla="*/ 0 h 23"/>
                  <a:gd name="T18" fmla="*/ 7 w 24"/>
                  <a:gd name="T19" fmla="*/ 0 h 23"/>
                  <a:gd name="T20" fmla="*/ 23 w 24"/>
                  <a:gd name="T21" fmla="*/ 0 h 23"/>
                  <a:gd name="T22" fmla="*/ 23 w 24"/>
                  <a:gd name="T23" fmla="*/ 0 h 23"/>
                  <a:gd name="T24" fmla="*/ 24 w 24"/>
                  <a:gd name="T25" fmla="*/ 0 h 23"/>
                  <a:gd name="T26" fmla="*/ 24 w 24"/>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3">
                    <a:moveTo>
                      <a:pt x="24" y="1"/>
                    </a:moveTo>
                    <a:cubicBezTo>
                      <a:pt x="18" y="10"/>
                      <a:pt x="10" y="17"/>
                      <a:pt x="1" y="23"/>
                    </a:cubicBezTo>
                    <a:cubicBezTo>
                      <a:pt x="1" y="23"/>
                      <a:pt x="1" y="23"/>
                      <a:pt x="1" y="23"/>
                    </a:cubicBezTo>
                    <a:cubicBezTo>
                      <a:pt x="0" y="23"/>
                      <a:pt x="0" y="23"/>
                      <a:pt x="0" y="23"/>
                    </a:cubicBezTo>
                    <a:cubicBezTo>
                      <a:pt x="0" y="22"/>
                      <a:pt x="0" y="22"/>
                      <a:pt x="0" y="22"/>
                    </a:cubicBezTo>
                    <a:cubicBezTo>
                      <a:pt x="0" y="22"/>
                      <a:pt x="0" y="22"/>
                      <a:pt x="0" y="22"/>
                    </a:cubicBezTo>
                    <a:cubicBezTo>
                      <a:pt x="4" y="15"/>
                      <a:pt x="7" y="8"/>
                      <a:pt x="7" y="1"/>
                    </a:cubicBezTo>
                    <a:cubicBezTo>
                      <a:pt x="7" y="1"/>
                      <a:pt x="7" y="1"/>
                      <a:pt x="7" y="1"/>
                    </a:cubicBezTo>
                    <a:cubicBezTo>
                      <a:pt x="8" y="0"/>
                      <a:pt x="8" y="0"/>
                      <a:pt x="8" y="0"/>
                    </a:cubicBezTo>
                    <a:cubicBezTo>
                      <a:pt x="7" y="0"/>
                      <a:pt x="7" y="0"/>
                      <a:pt x="7" y="0"/>
                    </a:cubicBezTo>
                    <a:cubicBezTo>
                      <a:pt x="23" y="0"/>
                      <a:pt x="23" y="0"/>
                      <a:pt x="23" y="0"/>
                    </a:cubicBezTo>
                    <a:cubicBezTo>
                      <a:pt x="23" y="0"/>
                      <a:pt x="23" y="0"/>
                      <a:pt x="23" y="0"/>
                    </a:cubicBezTo>
                    <a:cubicBezTo>
                      <a:pt x="24" y="0"/>
                      <a:pt x="24" y="0"/>
                      <a:pt x="24" y="0"/>
                    </a:cubicBezTo>
                    <a:cubicBezTo>
                      <a:pt x="24" y="1"/>
                      <a:pt x="24" y="1"/>
                      <a:pt x="24"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6" name="Rectangle 392"/>
              <p:cNvSpPr>
                <a:spLocks noChangeArrowheads="1"/>
              </p:cNvSpPr>
              <p:nvPr/>
            </p:nvSpPr>
            <p:spPr bwMode="auto">
              <a:xfrm>
                <a:off x="2585" y="454"/>
                <a:ext cx="289" cy="142"/>
              </a:xfrm>
              <a:prstGeom prst="rect">
                <a:avLst/>
              </a:prstGeom>
              <a:solidFill>
                <a:srgbClr val="7F8F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77" name="Rectangle 393"/>
              <p:cNvSpPr>
                <a:spLocks noChangeArrowheads="1"/>
              </p:cNvSpPr>
              <p:nvPr/>
            </p:nvSpPr>
            <p:spPr bwMode="auto">
              <a:xfrm>
                <a:off x="2585" y="454"/>
                <a:ext cx="28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378" name="Picture 394"/>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2582" y="452"/>
                <a:ext cx="29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 name="Freeform 395"/>
              <p:cNvSpPr>
                <a:spLocks noEditPoints="1"/>
              </p:cNvSpPr>
              <p:nvPr/>
            </p:nvSpPr>
            <p:spPr bwMode="auto">
              <a:xfrm>
                <a:off x="2677" y="376"/>
                <a:ext cx="43" cy="42"/>
              </a:xfrm>
              <a:custGeom>
                <a:avLst/>
                <a:gdLst>
                  <a:gd name="T0" fmla="*/ 22 w 43"/>
                  <a:gd name="T1" fmla="*/ 23 h 42"/>
                  <a:gd name="T2" fmla="*/ 22 w 43"/>
                  <a:gd name="T3" fmla="*/ 35 h 42"/>
                  <a:gd name="T4" fmla="*/ 15 w 43"/>
                  <a:gd name="T5" fmla="*/ 35 h 42"/>
                  <a:gd name="T6" fmla="*/ 12 w 43"/>
                  <a:gd name="T7" fmla="*/ 42 h 42"/>
                  <a:gd name="T8" fmla="*/ 0 w 43"/>
                  <a:gd name="T9" fmla="*/ 42 h 42"/>
                  <a:gd name="T10" fmla="*/ 7 w 43"/>
                  <a:gd name="T11" fmla="*/ 23 h 42"/>
                  <a:gd name="T12" fmla="*/ 22 w 43"/>
                  <a:gd name="T13" fmla="*/ 23 h 42"/>
                  <a:gd name="T14" fmla="*/ 7 w 43"/>
                  <a:gd name="T15" fmla="*/ 21 h 42"/>
                  <a:gd name="T16" fmla="*/ 15 w 43"/>
                  <a:gd name="T17" fmla="*/ 0 h 42"/>
                  <a:gd name="T18" fmla="*/ 22 w 43"/>
                  <a:gd name="T19" fmla="*/ 0 h 42"/>
                  <a:gd name="T20" fmla="*/ 22 w 43"/>
                  <a:gd name="T21" fmla="*/ 21 h 42"/>
                  <a:gd name="T22" fmla="*/ 7 w 43"/>
                  <a:gd name="T23" fmla="*/ 21 h 42"/>
                  <a:gd name="T24" fmla="*/ 24 w 43"/>
                  <a:gd name="T25" fmla="*/ 21 h 42"/>
                  <a:gd name="T26" fmla="*/ 24 w 43"/>
                  <a:gd name="T27" fmla="*/ 0 h 42"/>
                  <a:gd name="T28" fmla="*/ 29 w 43"/>
                  <a:gd name="T29" fmla="*/ 0 h 42"/>
                  <a:gd name="T30" fmla="*/ 36 w 43"/>
                  <a:gd name="T31" fmla="*/ 21 h 42"/>
                  <a:gd name="T32" fmla="*/ 24 w 43"/>
                  <a:gd name="T33" fmla="*/ 21 h 42"/>
                  <a:gd name="T34" fmla="*/ 43 w 43"/>
                  <a:gd name="T35" fmla="*/ 42 h 42"/>
                  <a:gd name="T36" fmla="*/ 34 w 43"/>
                  <a:gd name="T37" fmla="*/ 42 h 42"/>
                  <a:gd name="T38" fmla="*/ 31 w 43"/>
                  <a:gd name="T39" fmla="*/ 35 h 42"/>
                  <a:gd name="T40" fmla="*/ 24 w 43"/>
                  <a:gd name="T41" fmla="*/ 35 h 42"/>
                  <a:gd name="T42" fmla="*/ 24 w 43"/>
                  <a:gd name="T43" fmla="*/ 23 h 42"/>
                  <a:gd name="T44" fmla="*/ 36 w 43"/>
                  <a:gd name="T45" fmla="*/ 23 h 42"/>
                  <a:gd name="T46" fmla="*/ 43 w 43"/>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22" y="23"/>
                    </a:moveTo>
                    <a:lnTo>
                      <a:pt x="22" y="35"/>
                    </a:lnTo>
                    <a:lnTo>
                      <a:pt x="15" y="35"/>
                    </a:lnTo>
                    <a:lnTo>
                      <a:pt x="12" y="42"/>
                    </a:lnTo>
                    <a:lnTo>
                      <a:pt x="0" y="42"/>
                    </a:lnTo>
                    <a:lnTo>
                      <a:pt x="7" y="23"/>
                    </a:lnTo>
                    <a:lnTo>
                      <a:pt x="22" y="23"/>
                    </a:lnTo>
                    <a:close/>
                    <a:moveTo>
                      <a:pt x="7" y="21"/>
                    </a:moveTo>
                    <a:lnTo>
                      <a:pt x="15" y="0"/>
                    </a:lnTo>
                    <a:lnTo>
                      <a:pt x="22" y="0"/>
                    </a:lnTo>
                    <a:lnTo>
                      <a:pt x="22" y="21"/>
                    </a:lnTo>
                    <a:lnTo>
                      <a:pt x="7" y="21"/>
                    </a:lnTo>
                    <a:close/>
                    <a:moveTo>
                      <a:pt x="24" y="21"/>
                    </a:moveTo>
                    <a:lnTo>
                      <a:pt x="24" y="0"/>
                    </a:lnTo>
                    <a:lnTo>
                      <a:pt x="29" y="0"/>
                    </a:lnTo>
                    <a:lnTo>
                      <a:pt x="36" y="21"/>
                    </a:lnTo>
                    <a:lnTo>
                      <a:pt x="24" y="21"/>
                    </a:lnTo>
                    <a:close/>
                    <a:moveTo>
                      <a:pt x="43" y="42"/>
                    </a:moveTo>
                    <a:lnTo>
                      <a:pt x="34" y="42"/>
                    </a:lnTo>
                    <a:lnTo>
                      <a:pt x="31" y="35"/>
                    </a:lnTo>
                    <a:lnTo>
                      <a:pt x="24" y="35"/>
                    </a:lnTo>
                    <a:lnTo>
                      <a:pt x="24" y="23"/>
                    </a:lnTo>
                    <a:lnTo>
                      <a:pt x="36" y="23"/>
                    </a:lnTo>
                    <a:lnTo>
                      <a:pt x="43" y="42"/>
                    </a:ln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0" name="Freeform 396"/>
              <p:cNvSpPr>
                <a:spLocks noEditPoints="1"/>
              </p:cNvSpPr>
              <p:nvPr/>
            </p:nvSpPr>
            <p:spPr bwMode="auto">
              <a:xfrm>
                <a:off x="2722" y="376"/>
                <a:ext cx="29" cy="42"/>
              </a:xfrm>
              <a:custGeom>
                <a:avLst/>
                <a:gdLst>
                  <a:gd name="T0" fmla="*/ 5 w 12"/>
                  <a:gd name="T1" fmla="*/ 9 h 18"/>
                  <a:gd name="T2" fmla="*/ 0 w 12"/>
                  <a:gd name="T3" fmla="*/ 9 h 18"/>
                  <a:gd name="T4" fmla="*/ 0 w 12"/>
                  <a:gd name="T5" fmla="*/ 0 h 18"/>
                  <a:gd name="T6" fmla="*/ 5 w 12"/>
                  <a:gd name="T7" fmla="*/ 0 h 18"/>
                  <a:gd name="T8" fmla="*/ 5 w 12"/>
                  <a:gd name="T9" fmla="*/ 9 h 18"/>
                  <a:gd name="T10" fmla="*/ 5 w 12"/>
                  <a:gd name="T11" fmla="*/ 18 h 18"/>
                  <a:gd name="T12" fmla="*/ 0 w 12"/>
                  <a:gd name="T13" fmla="*/ 18 h 18"/>
                  <a:gd name="T14" fmla="*/ 0 w 12"/>
                  <a:gd name="T15" fmla="*/ 10 h 18"/>
                  <a:gd name="T16" fmla="*/ 5 w 12"/>
                  <a:gd name="T17" fmla="*/ 10 h 18"/>
                  <a:gd name="T18" fmla="*/ 5 w 12"/>
                  <a:gd name="T19" fmla="*/ 18 h 18"/>
                  <a:gd name="T20" fmla="*/ 9 w 12"/>
                  <a:gd name="T21" fmla="*/ 8 h 18"/>
                  <a:gd name="T22" fmla="*/ 11 w 12"/>
                  <a:gd name="T23" fmla="*/ 9 h 18"/>
                  <a:gd name="T24" fmla="*/ 6 w 12"/>
                  <a:gd name="T25" fmla="*/ 9 h 18"/>
                  <a:gd name="T26" fmla="*/ 6 w 12"/>
                  <a:gd name="T27" fmla="*/ 0 h 18"/>
                  <a:gd name="T28" fmla="*/ 7 w 12"/>
                  <a:gd name="T29" fmla="*/ 0 h 18"/>
                  <a:gd name="T30" fmla="*/ 10 w 12"/>
                  <a:gd name="T31" fmla="*/ 2 h 18"/>
                  <a:gd name="T32" fmla="*/ 11 w 12"/>
                  <a:gd name="T33" fmla="*/ 4 h 18"/>
                  <a:gd name="T34" fmla="*/ 9 w 12"/>
                  <a:gd name="T35" fmla="*/ 8 h 18"/>
                  <a:gd name="T36" fmla="*/ 12 w 12"/>
                  <a:gd name="T37" fmla="*/ 13 h 18"/>
                  <a:gd name="T38" fmla="*/ 11 w 12"/>
                  <a:gd name="T39" fmla="*/ 17 h 18"/>
                  <a:gd name="T40" fmla="*/ 7 w 12"/>
                  <a:gd name="T41" fmla="*/ 18 h 18"/>
                  <a:gd name="T42" fmla="*/ 6 w 12"/>
                  <a:gd name="T43" fmla="*/ 18 h 18"/>
                  <a:gd name="T44" fmla="*/ 6 w 12"/>
                  <a:gd name="T45" fmla="*/ 10 h 18"/>
                  <a:gd name="T46" fmla="*/ 11 w 12"/>
                  <a:gd name="T47" fmla="*/ 10 h 18"/>
                  <a:gd name="T48" fmla="*/ 12 w 12"/>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9" y="8"/>
                    </a:moveTo>
                    <a:cubicBezTo>
                      <a:pt x="10" y="8"/>
                      <a:pt x="10" y="8"/>
                      <a:pt x="11" y="9"/>
                    </a:cubicBezTo>
                    <a:cubicBezTo>
                      <a:pt x="6" y="9"/>
                      <a:pt x="6" y="9"/>
                      <a:pt x="6" y="9"/>
                    </a:cubicBezTo>
                    <a:cubicBezTo>
                      <a:pt x="6" y="0"/>
                      <a:pt x="6" y="0"/>
                      <a:pt x="6" y="0"/>
                    </a:cubicBezTo>
                    <a:cubicBezTo>
                      <a:pt x="7" y="0"/>
                      <a:pt x="7" y="0"/>
                      <a:pt x="7" y="0"/>
                    </a:cubicBezTo>
                    <a:cubicBezTo>
                      <a:pt x="8" y="0"/>
                      <a:pt x="9" y="1"/>
                      <a:pt x="10" y="2"/>
                    </a:cubicBezTo>
                    <a:cubicBezTo>
                      <a:pt x="11" y="2"/>
                      <a:pt x="11" y="3"/>
                      <a:pt x="11" y="4"/>
                    </a:cubicBezTo>
                    <a:cubicBezTo>
                      <a:pt x="11" y="6"/>
                      <a:pt x="10" y="7"/>
                      <a:pt x="9" y="8"/>
                    </a:cubicBezTo>
                    <a:close/>
                    <a:moveTo>
                      <a:pt x="12" y="13"/>
                    </a:moveTo>
                    <a:cubicBezTo>
                      <a:pt x="12" y="14"/>
                      <a:pt x="12" y="16"/>
                      <a:pt x="11" y="17"/>
                    </a:cubicBezTo>
                    <a:cubicBezTo>
                      <a:pt x="10" y="18"/>
                      <a:pt x="9" y="18"/>
                      <a:pt x="7" y="18"/>
                    </a:cubicBezTo>
                    <a:cubicBezTo>
                      <a:pt x="6" y="18"/>
                      <a:pt x="6" y="18"/>
                      <a:pt x="6" y="18"/>
                    </a:cubicBezTo>
                    <a:cubicBezTo>
                      <a:pt x="6" y="10"/>
                      <a:pt x="6" y="10"/>
                      <a:pt x="6" y="10"/>
                    </a:cubicBezTo>
                    <a:cubicBezTo>
                      <a:pt x="11" y="10"/>
                      <a:pt x="11" y="10"/>
                      <a:pt x="11" y="10"/>
                    </a:cubicBezTo>
                    <a:cubicBezTo>
                      <a:pt x="12" y="11"/>
                      <a:pt x="12" y="12"/>
                      <a:pt x="12"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1" name="Freeform 397"/>
              <p:cNvSpPr>
                <a:spLocks noEditPoints="1"/>
              </p:cNvSpPr>
              <p:nvPr/>
            </p:nvSpPr>
            <p:spPr bwMode="auto">
              <a:xfrm>
                <a:off x="2753" y="376"/>
                <a:ext cx="31" cy="42"/>
              </a:xfrm>
              <a:custGeom>
                <a:avLst/>
                <a:gdLst>
                  <a:gd name="T0" fmla="*/ 5 w 13"/>
                  <a:gd name="T1" fmla="*/ 9 h 18"/>
                  <a:gd name="T2" fmla="*/ 0 w 13"/>
                  <a:gd name="T3" fmla="*/ 9 h 18"/>
                  <a:gd name="T4" fmla="*/ 0 w 13"/>
                  <a:gd name="T5" fmla="*/ 0 h 18"/>
                  <a:gd name="T6" fmla="*/ 5 w 13"/>
                  <a:gd name="T7" fmla="*/ 0 h 18"/>
                  <a:gd name="T8" fmla="*/ 5 w 13"/>
                  <a:gd name="T9" fmla="*/ 9 h 18"/>
                  <a:gd name="T10" fmla="*/ 5 w 13"/>
                  <a:gd name="T11" fmla="*/ 18 h 18"/>
                  <a:gd name="T12" fmla="*/ 0 w 13"/>
                  <a:gd name="T13" fmla="*/ 18 h 18"/>
                  <a:gd name="T14" fmla="*/ 0 w 13"/>
                  <a:gd name="T15" fmla="*/ 10 h 18"/>
                  <a:gd name="T16" fmla="*/ 5 w 13"/>
                  <a:gd name="T17" fmla="*/ 10 h 18"/>
                  <a:gd name="T18" fmla="*/ 5 w 13"/>
                  <a:gd name="T19" fmla="*/ 18 h 18"/>
                  <a:gd name="T20" fmla="*/ 10 w 13"/>
                  <a:gd name="T21" fmla="*/ 8 h 18"/>
                  <a:gd name="T22" fmla="*/ 11 w 13"/>
                  <a:gd name="T23" fmla="*/ 9 h 18"/>
                  <a:gd name="T24" fmla="*/ 6 w 13"/>
                  <a:gd name="T25" fmla="*/ 9 h 18"/>
                  <a:gd name="T26" fmla="*/ 6 w 13"/>
                  <a:gd name="T27" fmla="*/ 0 h 18"/>
                  <a:gd name="T28" fmla="*/ 8 w 13"/>
                  <a:gd name="T29" fmla="*/ 0 h 18"/>
                  <a:gd name="T30" fmla="*/ 10 w 13"/>
                  <a:gd name="T31" fmla="*/ 2 h 18"/>
                  <a:gd name="T32" fmla="*/ 12 w 13"/>
                  <a:gd name="T33" fmla="*/ 4 h 18"/>
                  <a:gd name="T34" fmla="*/ 10 w 13"/>
                  <a:gd name="T35" fmla="*/ 8 h 18"/>
                  <a:gd name="T36" fmla="*/ 13 w 13"/>
                  <a:gd name="T37" fmla="*/ 13 h 18"/>
                  <a:gd name="T38" fmla="*/ 11 w 13"/>
                  <a:gd name="T39" fmla="*/ 17 h 18"/>
                  <a:gd name="T40" fmla="*/ 8 w 13"/>
                  <a:gd name="T41" fmla="*/ 18 h 18"/>
                  <a:gd name="T42" fmla="*/ 6 w 13"/>
                  <a:gd name="T43" fmla="*/ 18 h 18"/>
                  <a:gd name="T44" fmla="*/ 6 w 13"/>
                  <a:gd name="T45" fmla="*/ 10 h 18"/>
                  <a:gd name="T46" fmla="*/ 12 w 13"/>
                  <a:gd name="T47" fmla="*/ 10 h 18"/>
                  <a:gd name="T48" fmla="*/ 13 w 13"/>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10" y="8"/>
                    </a:moveTo>
                    <a:cubicBezTo>
                      <a:pt x="10" y="8"/>
                      <a:pt x="11" y="8"/>
                      <a:pt x="11" y="9"/>
                    </a:cubicBezTo>
                    <a:cubicBezTo>
                      <a:pt x="6" y="9"/>
                      <a:pt x="6" y="9"/>
                      <a:pt x="6" y="9"/>
                    </a:cubicBezTo>
                    <a:cubicBezTo>
                      <a:pt x="6" y="0"/>
                      <a:pt x="6" y="0"/>
                      <a:pt x="6" y="0"/>
                    </a:cubicBezTo>
                    <a:cubicBezTo>
                      <a:pt x="8" y="0"/>
                      <a:pt x="8" y="0"/>
                      <a:pt x="8" y="0"/>
                    </a:cubicBezTo>
                    <a:cubicBezTo>
                      <a:pt x="9" y="0"/>
                      <a:pt x="10" y="1"/>
                      <a:pt x="10" y="2"/>
                    </a:cubicBezTo>
                    <a:cubicBezTo>
                      <a:pt x="11" y="2"/>
                      <a:pt x="12" y="3"/>
                      <a:pt x="12" y="4"/>
                    </a:cubicBezTo>
                    <a:cubicBezTo>
                      <a:pt x="12" y="6"/>
                      <a:pt x="11" y="7"/>
                      <a:pt x="10" y="8"/>
                    </a:cubicBezTo>
                    <a:close/>
                    <a:moveTo>
                      <a:pt x="13" y="13"/>
                    </a:moveTo>
                    <a:cubicBezTo>
                      <a:pt x="13" y="14"/>
                      <a:pt x="12" y="16"/>
                      <a:pt x="11" y="17"/>
                    </a:cubicBezTo>
                    <a:cubicBezTo>
                      <a:pt x="10" y="18"/>
                      <a:pt x="9" y="18"/>
                      <a:pt x="8" y="18"/>
                    </a:cubicBezTo>
                    <a:cubicBezTo>
                      <a:pt x="6" y="18"/>
                      <a:pt x="6" y="18"/>
                      <a:pt x="6" y="18"/>
                    </a:cubicBezTo>
                    <a:cubicBezTo>
                      <a:pt x="6" y="10"/>
                      <a:pt x="6" y="10"/>
                      <a:pt x="6" y="10"/>
                    </a:cubicBezTo>
                    <a:cubicBezTo>
                      <a:pt x="12" y="10"/>
                      <a:pt x="12" y="10"/>
                      <a:pt x="12" y="10"/>
                    </a:cubicBezTo>
                    <a:cubicBezTo>
                      <a:pt x="12" y="11"/>
                      <a:pt x="13" y="12"/>
                      <a:pt x="13"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2" name="Freeform 398"/>
              <p:cNvSpPr>
                <a:spLocks/>
              </p:cNvSpPr>
              <p:nvPr/>
            </p:nvSpPr>
            <p:spPr bwMode="auto">
              <a:xfrm>
                <a:off x="2787" y="276"/>
                <a:ext cx="23" cy="19"/>
              </a:xfrm>
              <a:custGeom>
                <a:avLst/>
                <a:gdLst>
                  <a:gd name="T0" fmla="*/ 4 w 23"/>
                  <a:gd name="T1" fmla="*/ 0 h 19"/>
                  <a:gd name="T2" fmla="*/ 23 w 23"/>
                  <a:gd name="T3" fmla="*/ 5 h 19"/>
                  <a:gd name="T4" fmla="*/ 19 w 23"/>
                  <a:gd name="T5" fmla="*/ 19 h 19"/>
                  <a:gd name="T6" fmla="*/ 0 w 23"/>
                  <a:gd name="T7" fmla="*/ 14 h 19"/>
                  <a:gd name="T8" fmla="*/ 4 w 23"/>
                  <a:gd name="T9" fmla="*/ 0 h 19"/>
                </a:gdLst>
                <a:ahLst/>
                <a:cxnLst>
                  <a:cxn ang="0">
                    <a:pos x="T0" y="T1"/>
                  </a:cxn>
                  <a:cxn ang="0">
                    <a:pos x="T2" y="T3"/>
                  </a:cxn>
                  <a:cxn ang="0">
                    <a:pos x="T4" y="T5"/>
                  </a:cxn>
                  <a:cxn ang="0">
                    <a:pos x="T6" y="T7"/>
                  </a:cxn>
                  <a:cxn ang="0">
                    <a:pos x="T8" y="T9"/>
                  </a:cxn>
                </a:cxnLst>
                <a:rect l="0" t="0" r="r" b="b"/>
                <a:pathLst>
                  <a:path w="23" h="19">
                    <a:moveTo>
                      <a:pt x="4" y="0"/>
                    </a:moveTo>
                    <a:lnTo>
                      <a:pt x="23" y="5"/>
                    </a:lnTo>
                    <a:lnTo>
                      <a:pt x="19" y="19"/>
                    </a:lnTo>
                    <a:lnTo>
                      <a:pt x="0" y="14"/>
                    </a:lnTo>
                    <a:lnTo>
                      <a:pt x="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3" name="Freeform 399"/>
              <p:cNvSpPr>
                <a:spLocks/>
              </p:cNvSpPr>
              <p:nvPr/>
            </p:nvSpPr>
            <p:spPr bwMode="auto">
              <a:xfrm>
                <a:off x="2782" y="290"/>
                <a:ext cx="26" cy="15"/>
              </a:xfrm>
              <a:custGeom>
                <a:avLst/>
                <a:gdLst>
                  <a:gd name="T0" fmla="*/ 5 w 26"/>
                  <a:gd name="T1" fmla="*/ 0 h 15"/>
                  <a:gd name="T2" fmla="*/ 24 w 26"/>
                  <a:gd name="T3" fmla="*/ 5 h 15"/>
                  <a:gd name="T4" fmla="*/ 26 w 26"/>
                  <a:gd name="T5" fmla="*/ 15 h 15"/>
                  <a:gd name="T6" fmla="*/ 0 w 26"/>
                  <a:gd name="T7" fmla="*/ 8 h 15"/>
                  <a:gd name="T8" fmla="*/ 5 w 26"/>
                  <a:gd name="T9" fmla="*/ 0 h 15"/>
                </a:gdLst>
                <a:ahLst/>
                <a:cxnLst>
                  <a:cxn ang="0">
                    <a:pos x="T0" y="T1"/>
                  </a:cxn>
                  <a:cxn ang="0">
                    <a:pos x="T2" y="T3"/>
                  </a:cxn>
                  <a:cxn ang="0">
                    <a:pos x="T4" y="T5"/>
                  </a:cxn>
                  <a:cxn ang="0">
                    <a:pos x="T6" y="T7"/>
                  </a:cxn>
                  <a:cxn ang="0">
                    <a:pos x="T8" y="T9"/>
                  </a:cxn>
                </a:cxnLst>
                <a:rect l="0" t="0" r="r" b="b"/>
                <a:pathLst>
                  <a:path w="26" h="15">
                    <a:moveTo>
                      <a:pt x="5" y="0"/>
                    </a:moveTo>
                    <a:lnTo>
                      <a:pt x="24" y="5"/>
                    </a:lnTo>
                    <a:lnTo>
                      <a:pt x="26" y="15"/>
                    </a:lnTo>
                    <a:lnTo>
                      <a:pt x="0" y="8"/>
                    </a:lnTo>
                    <a:lnTo>
                      <a:pt x="5"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4" name="Freeform 400"/>
              <p:cNvSpPr>
                <a:spLocks/>
              </p:cNvSpPr>
              <p:nvPr/>
            </p:nvSpPr>
            <p:spPr bwMode="auto">
              <a:xfrm>
                <a:off x="2806" y="281"/>
                <a:ext cx="7" cy="24"/>
              </a:xfrm>
              <a:custGeom>
                <a:avLst/>
                <a:gdLst>
                  <a:gd name="T0" fmla="*/ 3 w 3"/>
                  <a:gd name="T1" fmla="*/ 1 h 10"/>
                  <a:gd name="T2" fmla="*/ 2 w 3"/>
                  <a:gd name="T3" fmla="*/ 0 h 10"/>
                  <a:gd name="T4" fmla="*/ 0 w 3"/>
                  <a:gd name="T5" fmla="*/ 8 h 10"/>
                  <a:gd name="T6" fmla="*/ 0 w 3"/>
                  <a:gd name="T7" fmla="*/ 8 h 10"/>
                  <a:gd name="T8" fmla="*/ 1 w 3"/>
                  <a:gd name="T9" fmla="*/ 10 h 10"/>
                  <a:gd name="T10" fmla="*/ 3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3" y="1"/>
                    </a:moveTo>
                    <a:cubicBezTo>
                      <a:pt x="2" y="0"/>
                      <a:pt x="2" y="0"/>
                      <a:pt x="2" y="0"/>
                    </a:cubicBezTo>
                    <a:cubicBezTo>
                      <a:pt x="0" y="8"/>
                      <a:pt x="0" y="8"/>
                      <a:pt x="0" y="8"/>
                    </a:cubicBezTo>
                    <a:cubicBezTo>
                      <a:pt x="0" y="8"/>
                      <a:pt x="0" y="8"/>
                      <a:pt x="0" y="8"/>
                    </a:cubicBezTo>
                    <a:cubicBezTo>
                      <a:pt x="0" y="9"/>
                      <a:pt x="0" y="9"/>
                      <a:pt x="1" y="10"/>
                    </a:cubicBezTo>
                    <a:lnTo>
                      <a:pt x="3"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5" name="Freeform 401"/>
              <p:cNvSpPr>
                <a:spLocks/>
              </p:cNvSpPr>
              <p:nvPr/>
            </p:nvSpPr>
            <p:spPr bwMode="auto">
              <a:xfrm>
                <a:off x="2782" y="276"/>
                <a:ext cx="9" cy="22"/>
              </a:xfrm>
              <a:custGeom>
                <a:avLst/>
                <a:gdLst>
                  <a:gd name="T0" fmla="*/ 3 w 4"/>
                  <a:gd name="T1" fmla="*/ 0 h 9"/>
                  <a:gd name="T2" fmla="*/ 4 w 4"/>
                  <a:gd name="T3" fmla="*/ 0 h 9"/>
                  <a:gd name="T4" fmla="*/ 2 w 4"/>
                  <a:gd name="T5" fmla="*/ 8 h 9"/>
                  <a:gd name="T6" fmla="*/ 1 w 4"/>
                  <a:gd name="T7" fmla="*/ 8 h 9"/>
                  <a:gd name="T8" fmla="*/ 0 w 4"/>
                  <a:gd name="T9" fmla="*/ 9 h 9"/>
                  <a:gd name="T10" fmla="*/ 3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3" y="0"/>
                    </a:moveTo>
                    <a:cubicBezTo>
                      <a:pt x="4" y="0"/>
                      <a:pt x="4" y="0"/>
                      <a:pt x="4" y="0"/>
                    </a:cubicBezTo>
                    <a:cubicBezTo>
                      <a:pt x="2" y="8"/>
                      <a:pt x="2" y="8"/>
                      <a:pt x="2" y="8"/>
                    </a:cubicBezTo>
                    <a:cubicBezTo>
                      <a:pt x="1" y="8"/>
                      <a:pt x="1" y="8"/>
                      <a:pt x="1" y="8"/>
                    </a:cubicBezTo>
                    <a:cubicBezTo>
                      <a:pt x="1" y="9"/>
                      <a:pt x="1" y="9"/>
                      <a:pt x="0" y="9"/>
                    </a:cubicBezTo>
                    <a:lnTo>
                      <a:pt x="3"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6" name="Freeform 402"/>
              <p:cNvSpPr>
                <a:spLocks/>
              </p:cNvSpPr>
              <p:nvPr/>
            </p:nvSpPr>
            <p:spPr bwMode="auto">
              <a:xfrm>
                <a:off x="2829" y="290"/>
                <a:ext cx="26" cy="22"/>
              </a:xfrm>
              <a:custGeom>
                <a:avLst/>
                <a:gdLst>
                  <a:gd name="T0" fmla="*/ 7 w 26"/>
                  <a:gd name="T1" fmla="*/ 0 h 22"/>
                  <a:gd name="T2" fmla="*/ 26 w 26"/>
                  <a:gd name="T3" fmla="*/ 10 h 22"/>
                  <a:gd name="T4" fmla="*/ 19 w 26"/>
                  <a:gd name="T5" fmla="*/ 22 h 22"/>
                  <a:gd name="T6" fmla="*/ 0 w 26"/>
                  <a:gd name="T7" fmla="*/ 15 h 22"/>
                  <a:gd name="T8" fmla="*/ 7 w 26"/>
                  <a:gd name="T9" fmla="*/ 0 h 22"/>
                </a:gdLst>
                <a:ahLst/>
                <a:cxnLst>
                  <a:cxn ang="0">
                    <a:pos x="T0" y="T1"/>
                  </a:cxn>
                  <a:cxn ang="0">
                    <a:pos x="T2" y="T3"/>
                  </a:cxn>
                  <a:cxn ang="0">
                    <a:pos x="T4" y="T5"/>
                  </a:cxn>
                  <a:cxn ang="0">
                    <a:pos x="T6" y="T7"/>
                  </a:cxn>
                  <a:cxn ang="0">
                    <a:pos x="T8" y="T9"/>
                  </a:cxn>
                </a:cxnLst>
                <a:rect l="0" t="0" r="r" b="b"/>
                <a:pathLst>
                  <a:path w="26" h="22">
                    <a:moveTo>
                      <a:pt x="7" y="0"/>
                    </a:moveTo>
                    <a:lnTo>
                      <a:pt x="26" y="10"/>
                    </a:lnTo>
                    <a:lnTo>
                      <a:pt x="19" y="22"/>
                    </a:lnTo>
                    <a:lnTo>
                      <a:pt x="0" y="15"/>
                    </a:lnTo>
                    <a:lnTo>
                      <a:pt x="7"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7" name="Freeform 403"/>
              <p:cNvSpPr>
                <a:spLocks/>
              </p:cNvSpPr>
              <p:nvPr/>
            </p:nvSpPr>
            <p:spPr bwMode="auto">
              <a:xfrm>
                <a:off x="2825" y="305"/>
                <a:ext cx="23" cy="16"/>
              </a:xfrm>
              <a:custGeom>
                <a:avLst/>
                <a:gdLst>
                  <a:gd name="T0" fmla="*/ 4 w 23"/>
                  <a:gd name="T1" fmla="*/ 0 h 16"/>
                  <a:gd name="T2" fmla="*/ 23 w 23"/>
                  <a:gd name="T3" fmla="*/ 7 h 16"/>
                  <a:gd name="T4" fmla="*/ 23 w 23"/>
                  <a:gd name="T5" fmla="*/ 16 h 16"/>
                  <a:gd name="T6" fmla="*/ 0 w 23"/>
                  <a:gd name="T7" fmla="*/ 4 h 16"/>
                  <a:gd name="T8" fmla="*/ 4 w 23"/>
                  <a:gd name="T9" fmla="*/ 0 h 16"/>
                </a:gdLst>
                <a:ahLst/>
                <a:cxnLst>
                  <a:cxn ang="0">
                    <a:pos x="T0" y="T1"/>
                  </a:cxn>
                  <a:cxn ang="0">
                    <a:pos x="T2" y="T3"/>
                  </a:cxn>
                  <a:cxn ang="0">
                    <a:pos x="T4" y="T5"/>
                  </a:cxn>
                  <a:cxn ang="0">
                    <a:pos x="T6" y="T7"/>
                  </a:cxn>
                  <a:cxn ang="0">
                    <a:pos x="T8" y="T9"/>
                  </a:cxn>
                </a:cxnLst>
                <a:rect l="0" t="0" r="r" b="b"/>
                <a:pathLst>
                  <a:path w="23" h="16">
                    <a:moveTo>
                      <a:pt x="4" y="0"/>
                    </a:moveTo>
                    <a:lnTo>
                      <a:pt x="23" y="7"/>
                    </a:lnTo>
                    <a:lnTo>
                      <a:pt x="23" y="16"/>
                    </a:lnTo>
                    <a:lnTo>
                      <a:pt x="0" y="4"/>
                    </a:lnTo>
                    <a:lnTo>
                      <a:pt x="4"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8" name="Freeform 404"/>
              <p:cNvSpPr>
                <a:spLocks/>
              </p:cNvSpPr>
              <p:nvPr/>
            </p:nvSpPr>
            <p:spPr bwMode="auto">
              <a:xfrm>
                <a:off x="2846" y="300"/>
                <a:ext cx="12" cy="21"/>
              </a:xfrm>
              <a:custGeom>
                <a:avLst/>
                <a:gdLst>
                  <a:gd name="T0" fmla="*/ 5 w 5"/>
                  <a:gd name="T1" fmla="*/ 0 h 9"/>
                  <a:gd name="T2" fmla="*/ 4 w 5"/>
                  <a:gd name="T3" fmla="*/ 0 h 9"/>
                  <a:gd name="T4" fmla="*/ 0 w 5"/>
                  <a:gd name="T5" fmla="*/ 7 h 9"/>
                  <a:gd name="T6" fmla="*/ 0 w 5"/>
                  <a:gd name="T7" fmla="*/ 8 h 9"/>
                  <a:gd name="T8" fmla="*/ 1 w 5"/>
                  <a:gd name="T9" fmla="*/ 9 h 9"/>
                  <a:gd name="T10" fmla="*/ 5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5" y="0"/>
                    </a:moveTo>
                    <a:cubicBezTo>
                      <a:pt x="4" y="0"/>
                      <a:pt x="4" y="0"/>
                      <a:pt x="4" y="0"/>
                    </a:cubicBezTo>
                    <a:cubicBezTo>
                      <a:pt x="0" y="7"/>
                      <a:pt x="0" y="7"/>
                      <a:pt x="0" y="7"/>
                    </a:cubicBezTo>
                    <a:cubicBezTo>
                      <a:pt x="0" y="8"/>
                      <a:pt x="0" y="8"/>
                      <a:pt x="0" y="8"/>
                    </a:cubicBezTo>
                    <a:cubicBezTo>
                      <a:pt x="0" y="8"/>
                      <a:pt x="0" y="9"/>
                      <a:pt x="1" y="9"/>
                    </a:cubicBezTo>
                    <a:lnTo>
                      <a:pt x="5"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89" name="Freeform 405"/>
              <p:cNvSpPr>
                <a:spLocks/>
              </p:cNvSpPr>
              <p:nvPr/>
            </p:nvSpPr>
            <p:spPr bwMode="auto">
              <a:xfrm>
                <a:off x="2825" y="290"/>
                <a:ext cx="11" cy="22"/>
              </a:xfrm>
              <a:custGeom>
                <a:avLst/>
                <a:gdLst>
                  <a:gd name="T0" fmla="*/ 4 w 5"/>
                  <a:gd name="T1" fmla="*/ 0 h 9"/>
                  <a:gd name="T2" fmla="*/ 5 w 5"/>
                  <a:gd name="T3" fmla="*/ 0 h 9"/>
                  <a:gd name="T4" fmla="*/ 2 w 5"/>
                  <a:gd name="T5" fmla="*/ 7 h 9"/>
                  <a:gd name="T6" fmla="*/ 1 w 5"/>
                  <a:gd name="T7" fmla="*/ 8 h 9"/>
                  <a:gd name="T8" fmla="*/ 0 w 5"/>
                  <a:gd name="T9" fmla="*/ 8 h 9"/>
                  <a:gd name="T10" fmla="*/ 4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4" y="0"/>
                    </a:moveTo>
                    <a:cubicBezTo>
                      <a:pt x="5" y="0"/>
                      <a:pt x="5" y="0"/>
                      <a:pt x="5" y="0"/>
                    </a:cubicBezTo>
                    <a:cubicBezTo>
                      <a:pt x="2" y="7"/>
                      <a:pt x="2" y="7"/>
                      <a:pt x="2" y="7"/>
                    </a:cubicBezTo>
                    <a:cubicBezTo>
                      <a:pt x="1" y="8"/>
                      <a:pt x="1" y="8"/>
                      <a:pt x="1" y="8"/>
                    </a:cubicBezTo>
                    <a:cubicBezTo>
                      <a:pt x="1" y="8"/>
                      <a:pt x="0" y="9"/>
                      <a:pt x="0" y="8"/>
                    </a:cubicBezTo>
                    <a:lnTo>
                      <a:pt x="4"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0" name="Freeform 406"/>
              <p:cNvSpPr>
                <a:spLocks/>
              </p:cNvSpPr>
              <p:nvPr/>
            </p:nvSpPr>
            <p:spPr bwMode="auto">
              <a:xfrm>
                <a:off x="2870" y="314"/>
                <a:ext cx="26" cy="24"/>
              </a:xfrm>
              <a:custGeom>
                <a:avLst/>
                <a:gdLst>
                  <a:gd name="T0" fmla="*/ 9 w 26"/>
                  <a:gd name="T1" fmla="*/ 0 h 24"/>
                  <a:gd name="T2" fmla="*/ 26 w 26"/>
                  <a:gd name="T3" fmla="*/ 12 h 24"/>
                  <a:gd name="T4" fmla="*/ 16 w 26"/>
                  <a:gd name="T5" fmla="*/ 24 h 24"/>
                  <a:gd name="T6" fmla="*/ 0 w 26"/>
                  <a:gd name="T7" fmla="*/ 12 h 24"/>
                  <a:gd name="T8" fmla="*/ 9 w 26"/>
                  <a:gd name="T9" fmla="*/ 0 h 24"/>
                </a:gdLst>
                <a:ahLst/>
                <a:cxnLst>
                  <a:cxn ang="0">
                    <a:pos x="T0" y="T1"/>
                  </a:cxn>
                  <a:cxn ang="0">
                    <a:pos x="T2" y="T3"/>
                  </a:cxn>
                  <a:cxn ang="0">
                    <a:pos x="T4" y="T5"/>
                  </a:cxn>
                  <a:cxn ang="0">
                    <a:pos x="T6" y="T7"/>
                  </a:cxn>
                  <a:cxn ang="0">
                    <a:pos x="T8" y="T9"/>
                  </a:cxn>
                </a:cxnLst>
                <a:rect l="0" t="0" r="r" b="b"/>
                <a:pathLst>
                  <a:path w="26" h="24">
                    <a:moveTo>
                      <a:pt x="9" y="0"/>
                    </a:moveTo>
                    <a:lnTo>
                      <a:pt x="26" y="12"/>
                    </a:lnTo>
                    <a:lnTo>
                      <a:pt x="16" y="24"/>
                    </a:lnTo>
                    <a:lnTo>
                      <a:pt x="0" y="12"/>
                    </a:lnTo>
                    <a:lnTo>
                      <a:pt x="9"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1" name="Freeform 407"/>
              <p:cNvSpPr>
                <a:spLocks/>
              </p:cNvSpPr>
              <p:nvPr/>
            </p:nvSpPr>
            <p:spPr bwMode="auto">
              <a:xfrm>
                <a:off x="2862" y="326"/>
                <a:ext cx="24" cy="19"/>
              </a:xfrm>
              <a:custGeom>
                <a:avLst/>
                <a:gdLst>
                  <a:gd name="T0" fmla="*/ 8 w 24"/>
                  <a:gd name="T1" fmla="*/ 0 h 19"/>
                  <a:gd name="T2" fmla="*/ 24 w 24"/>
                  <a:gd name="T3" fmla="*/ 12 h 19"/>
                  <a:gd name="T4" fmla="*/ 22 w 24"/>
                  <a:gd name="T5" fmla="*/ 19 h 19"/>
                  <a:gd name="T6" fmla="*/ 0 w 24"/>
                  <a:gd name="T7" fmla="*/ 5 h 19"/>
                  <a:gd name="T8" fmla="*/ 8 w 24"/>
                  <a:gd name="T9" fmla="*/ 0 h 19"/>
                </a:gdLst>
                <a:ahLst/>
                <a:cxnLst>
                  <a:cxn ang="0">
                    <a:pos x="T0" y="T1"/>
                  </a:cxn>
                  <a:cxn ang="0">
                    <a:pos x="T2" y="T3"/>
                  </a:cxn>
                  <a:cxn ang="0">
                    <a:pos x="T4" y="T5"/>
                  </a:cxn>
                  <a:cxn ang="0">
                    <a:pos x="T6" y="T7"/>
                  </a:cxn>
                  <a:cxn ang="0">
                    <a:pos x="T8" y="T9"/>
                  </a:cxn>
                </a:cxnLst>
                <a:rect l="0" t="0" r="r" b="b"/>
                <a:pathLst>
                  <a:path w="24" h="19">
                    <a:moveTo>
                      <a:pt x="8" y="0"/>
                    </a:moveTo>
                    <a:lnTo>
                      <a:pt x="24" y="12"/>
                    </a:lnTo>
                    <a:lnTo>
                      <a:pt x="22" y="19"/>
                    </a:lnTo>
                    <a:lnTo>
                      <a:pt x="0" y="5"/>
                    </a:lnTo>
                    <a:lnTo>
                      <a:pt x="8"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2" name="Freeform 408"/>
              <p:cNvSpPr>
                <a:spLocks/>
              </p:cNvSpPr>
              <p:nvPr/>
            </p:nvSpPr>
            <p:spPr bwMode="auto">
              <a:xfrm>
                <a:off x="2884" y="326"/>
                <a:ext cx="14" cy="19"/>
              </a:xfrm>
              <a:custGeom>
                <a:avLst/>
                <a:gdLst>
                  <a:gd name="T0" fmla="*/ 6 w 6"/>
                  <a:gd name="T1" fmla="*/ 0 h 8"/>
                  <a:gd name="T2" fmla="*/ 5 w 6"/>
                  <a:gd name="T3" fmla="*/ 0 h 8"/>
                  <a:gd name="T4" fmla="*/ 0 w 6"/>
                  <a:gd name="T5" fmla="*/ 6 h 8"/>
                  <a:gd name="T6" fmla="*/ 0 w 6"/>
                  <a:gd name="T7" fmla="*/ 7 h 8"/>
                  <a:gd name="T8" fmla="*/ 0 w 6"/>
                  <a:gd name="T9" fmla="*/ 8 h 8"/>
                  <a:gd name="T10" fmla="*/ 6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6" y="0"/>
                    </a:moveTo>
                    <a:cubicBezTo>
                      <a:pt x="5" y="0"/>
                      <a:pt x="5" y="0"/>
                      <a:pt x="5" y="0"/>
                    </a:cubicBezTo>
                    <a:cubicBezTo>
                      <a:pt x="0" y="6"/>
                      <a:pt x="0" y="6"/>
                      <a:pt x="0" y="6"/>
                    </a:cubicBezTo>
                    <a:cubicBezTo>
                      <a:pt x="0" y="7"/>
                      <a:pt x="0" y="7"/>
                      <a:pt x="0" y="7"/>
                    </a:cubicBezTo>
                    <a:cubicBezTo>
                      <a:pt x="0" y="7"/>
                      <a:pt x="0" y="8"/>
                      <a:pt x="0" y="8"/>
                    </a:cubicBezTo>
                    <a:lnTo>
                      <a:pt x="6"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3" name="Freeform 409"/>
              <p:cNvSpPr>
                <a:spLocks/>
              </p:cNvSpPr>
              <p:nvPr/>
            </p:nvSpPr>
            <p:spPr bwMode="auto">
              <a:xfrm>
                <a:off x="2862" y="312"/>
                <a:ext cx="17" cy="19"/>
              </a:xfrm>
              <a:custGeom>
                <a:avLst/>
                <a:gdLst>
                  <a:gd name="T0" fmla="*/ 6 w 7"/>
                  <a:gd name="T1" fmla="*/ 0 h 8"/>
                  <a:gd name="T2" fmla="*/ 7 w 7"/>
                  <a:gd name="T3" fmla="*/ 1 h 8"/>
                  <a:gd name="T4" fmla="*/ 2 w 7"/>
                  <a:gd name="T5" fmla="*/ 7 h 8"/>
                  <a:gd name="T6" fmla="*/ 2 w 7"/>
                  <a:gd name="T7" fmla="*/ 8 h 8"/>
                  <a:gd name="T8" fmla="*/ 0 w 7"/>
                  <a:gd name="T9" fmla="*/ 8 h 8"/>
                  <a:gd name="T10" fmla="*/ 6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6" y="0"/>
                    </a:moveTo>
                    <a:cubicBezTo>
                      <a:pt x="7" y="1"/>
                      <a:pt x="7" y="1"/>
                      <a:pt x="7" y="1"/>
                    </a:cubicBezTo>
                    <a:cubicBezTo>
                      <a:pt x="2" y="7"/>
                      <a:pt x="2" y="7"/>
                      <a:pt x="2" y="7"/>
                    </a:cubicBezTo>
                    <a:cubicBezTo>
                      <a:pt x="2" y="8"/>
                      <a:pt x="2" y="8"/>
                      <a:pt x="2" y="8"/>
                    </a:cubicBezTo>
                    <a:cubicBezTo>
                      <a:pt x="1" y="8"/>
                      <a:pt x="1" y="8"/>
                      <a:pt x="0" y="8"/>
                    </a:cubicBezTo>
                    <a:lnTo>
                      <a:pt x="6"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4" name="Freeform 410"/>
              <p:cNvSpPr>
                <a:spLocks/>
              </p:cNvSpPr>
              <p:nvPr/>
            </p:nvSpPr>
            <p:spPr bwMode="auto">
              <a:xfrm>
                <a:off x="2905" y="343"/>
                <a:ext cx="26" cy="23"/>
              </a:xfrm>
              <a:custGeom>
                <a:avLst/>
                <a:gdLst>
                  <a:gd name="T0" fmla="*/ 12 w 26"/>
                  <a:gd name="T1" fmla="*/ 0 h 23"/>
                  <a:gd name="T2" fmla="*/ 26 w 26"/>
                  <a:gd name="T3" fmla="*/ 14 h 23"/>
                  <a:gd name="T4" fmla="*/ 14 w 26"/>
                  <a:gd name="T5" fmla="*/ 23 h 23"/>
                  <a:gd name="T6" fmla="*/ 0 w 26"/>
                  <a:gd name="T7" fmla="*/ 9 h 23"/>
                  <a:gd name="T8" fmla="*/ 12 w 26"/>
                  <a:gd name="T9" fmla="*/ 0 h 23"/>
                </a:gdLst>
                <a:ahLst/>
                <a:cxnLst>
                  <a:cxn ang="0">
                    <a:pos x="T0" y="T1"/>
                  </a:cxn>
                  <a:cxn ang="0">
                    <a:pos x="T2" y="T3"/>
                  </a:cxn>
                  <a:cxn ang="0">
                    <a:pos x="T4" y="T5"/>
                  </a:cxn>
                  <a:cxn ang="0">
                    <a:pos x="T6" y="T7"/>
                  </a:cxn>
                  <a:cxn ang="0">
                    <a:pos x="T8" y="T9"/>
                  </a:cxn>
                </a:cxnLst>
                <a:rect l="0" t="0" r="r" b="b"/>
                <a:pathLst>
                  <a:path w="26" h="23">
                    <a:moveTo>
                      <a:pt x="12" y="0"/>
                    </a:moveTo>
                    <a:lnTo>
                      <a:pt x="26" y="14"/>
                    </a:lnTo>
                    <a:lnTo>
                      <a:pt x="14" y="23"/>
                    </a:lnTo>
                    <a:lnTo>
                      <a:pt x="0" y="9"/>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5" name="Freeform 411"/>
              <p:cNvSpPr>
                <a:spLocks/>
              </p:cNvSpPr>
              <p:nvPr/>
            </p:nvSpPr>
            <p:spPr bwMode="auto">
              <a:xfrm>
                <a:off x="2898" y="352"/>
                <a:ext cx="21" cy="24"/>
              </a:xfrm>
              <a:custGeom>
                <a:avLst/>
                <a:gdLst>
                  <a:gd name="T0" fmla="*/ 7 w 21"/>
                  <a:gd name="T1" fmla="*/ 0 h 24"/>
                  <a:gd name="T2" fmla="*/ 21 w 21"/>
                  <a:gd name="T3" fmla="*/ 14 h 24"/>
                  <a:gd name="T4" fmla="*/ 19 w 21"/>
                  <a:gd name="T5" fmla="*/ 24 h 24"/>
                  <a:gd name="T6" fmla="*/ 0 w 21"/>
                  <a:gd name="T7" fmla="*/ 5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lnTo>
                      <a:pt x="21" y="14"/>
                    </a:lnTo>
                    <a:lnTo>
                      <a:pt x="19" y="24"/>
                    </a:lnTo>
                    <a:lnTo>
                      <a:pt x="0" y="5"/>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6" name="Freeform 412"/>
              <p:cNvSpPr>
                <a:spLocks/>
              </p:cNvSpPr>
              <p:nvPr/>
            </p:nvSpPr>
            <p:spPr bwMode="auto">
              <a:xfrm>
                <a:off x="2915" y="357"/>
                <a:ext cx="19" cy="19"/>
              </a:xfrm>
              <a:custGeom>
                <a:avLst/>
                <a:gdLst>
                  <a:gd name="T0" fmla="*/ 8 w 8"/>
                  <a:gd name="T1" fmla="*/ 1 h 8"/>
                  <a:gd name="T2" fmla="*/ 7 w 8"/>
                  <a:gd name="T3" fmla="*/ 0 h 8"/>
                  <a:gd name="T4" fmla="*/ 1 w 8"/>
                  <a:gd name="T5" fmla="*/ 6 h 8"/>
                  <a:gd name="T6" fmla="*/ 1 w 8"/>
                  <a:gd name="T7" fmla="*/ 6 h 8"/>
                  <a:gd name="T8" fmla="*/ 1 w 8"/>
                  <a:gd name="T9" fmla="*/ 8 h 8"/>
                  <a:gd name="T10" fmla="*/ 8 w 8"/>
                  <a:gd name="T11" fmla="*/ 1 h 8"/>
                </a:gdLst>
                <a:ahLst/>
                <a:cxnLst>
                  <a:cxn ang="0">
                    <a:pos x="T0" y="T1"/>
                  </a:cxn>
                  <a:cxn ang="0">
                    <a:pos x="T2" y="T3"/>
                  </a:cxn>
                  <a:cxn ang="0">
                    <a:pos x="T4" y="T5"/>
                  </a:cxn>
                  <a:cxn ang="0">
                    <a:pos x="T6" y="T7"/>
                  </a:cxn>
                  <a:cxn ang="0">
                    <a:pos x="T8" y="T9"/>
                  </a:cxn>
                  <a:cxn ang="0">
                    <a:pos x="T10" y="T11"/>
                  </a:cxn>
                </a:cxnLst>
                <a:rect l="0" t="0" r="r" b="b"/>
                <a:pathLst>
                  <a:path w="8" h="8">
                    <a:moveTo>
                      <a:pt x="8" y="1"/>
                    </a:moveTo>
                    <a:cubicBezTo>
                      <a:pt x="7" y="0"/>
                      <a:pt x="7" y="0"/>
                      <a:pt x="7" y="0"/>
                    </a:cubicBezTo>
                    <a:cubicBezTo>
                      <a:pt x="1" y="6"/>
                      <a:pt x="1" y="6"/>
                      <a:pt x="1" y="6"/>
                    </a:cubicBezTo>
                    <a:cubicBezTo>
                      <a:pt x="1" y="6"/>
                      <a:pt x="1" y="6"/>
                      <a:pt x="1" y="6"/>
                    </a:cubicBezTo>
                    <a:cubicBezTo>
                      <a:pt x="0" y="7"/>
                      <a:pt x="0" y="7"/>
                      <a:pt x="1" y="8"/>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7" name="Freeform 413"/>
              <p:cNvSpPr>
                <a:spLocks/>
              </p:cNvSpPr>
              <p:nvPr/>
            </p:nvSpPr>
            <p:spPr bwMode="auto">
              <a:xfrm>
                <a:off x="2898" y="343"/>
                <a:ext cx="19" cy="16"/>
              </a:xfrm>
              <a:custGeom>
                <a:avLst/>
                <a:gdLst>
                  <a:gd name="T0" fmla="*/ 7 w 8"/>
                  <a:gd name="T1" fmla="*/ 0 h 7"/>
                  <a:gd name="T2" fmla="*/ 8 w 8"/>
                  <a:gd name="T3" fmla="*/ 0 h 7"/>
                  <a:gd name="T4" fmla="*/ 2 w 8"/>
                  <a:gd name="T5" fmla="*/ 6 h 7"/>
                  <a:gd name="T6" fmla="*/ 2 w 8"/>
                  <a:gd name="T7" fmla="*/ 6 h 7"/>
                  <a:gd name="T8" fmla="*/ 0 w 8"/>
                  <a:gd name="T9" fmla="*/ 6 h 7"/>
                  <a:gd name="T10" fmla="*/ 7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7" y="0"/>
                    </a:moveTo>
                    <a:cubicBezTo>
                      <a:pt x="8" y="0"/>
                      <a:pt x="8" y="0"/>
                      <a:pt x="8" y="0"/>
                    </a:cubicBezTo>
                    <a:cubicBezTo>
                      <a:pt x="2" y="6"/>
                      <a:pt x="2" y="6"/>
                      <a:pt x="2" y="6"/>
                    </a:cubicBezTo>
                    <a:cubicBezTo>
                      <a:pt x="2" y="6"/>
                      <a:pt x="2" y="6"/>
                      <a:pt x="2" y="6"/>
                    </a:cubicBezTo>
                    <a:cubicBezTo>
                      <a:pt x="1" y="7"/>
                      <a:pt x="1" y="6"/>
                      <a:pt x="0" y="6"/>
                    </a:cubicBezTo>
                    <a:lnTo>
                      <a:pt x="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8" name="Freeform 414"/>
              <p:cNvSpPr>
                <a:spLocks/>
              </p:cNvSpPr>
              <p:nvPr/>
            </p:nvSpPr>
            <p:spPr bwMode="auto">
              <a:xfrm>
                <a:off x="2936" y="378"/>
                <a:ext cx="24" cy="26"/>
              </a:xfrm>
              <a:custGeom>
                <a:avLst/>
                <a:gdLst>
                  <a:gd name="T0" fmla="*/ 12 w 24"/>
                  <a:gd name="T1" fmla="*/ 0 h 26"/>
                  <a:gd name="T2" fmla="*/ 24 w 24"/>
                  <a:gd name="T3" fmla="*/ 17 h 26"/>
                  <a:gd name="T4" fmla="*/ 12 w 24"/>
                  <a:gd name="T5" fmla="*/ 26 h 26"/>
                  <a:gd name="T6" fmla="*/ 0 w 24"/>
                  <a:gd name="T7" fmla="*/ 10 h 26"/>
                  <a:gd name="T8" fmla="*/ 12 w 24"/>
                  <a:gd name="T9" fmla="*/ 0 h 26"/>
                </a:gdLst>
                <a:ahLst/>
                <a:cxnLst>
                  <a:cxn ang="0">
                    <a:pos x="T0" y="T1"/>
                  </a:cxn>
                  <a:cxn ang="0">
                    <a:pos x="T2" y="T3"/>
                  </a:cxn>
                  <a:cxn ang="0">
                    <a:pos x="T4" y="T5"/>
                  </a:cxn>
                  <a:cxn ang="0">
                    <a:pos x="T6" y="T7"/>
                  </a:cxn>
                  <a:cxn ang="0">
                    <a:pos x="T8" y="T9"/>
                  </a:cxn>
                </a:cxnLst>
                <a:rect l="0" t="0" r="r" b="b"/>
                <a:pathLst>
                  <a:path w="24" h="26">
                    <a:moveTo>
                      <a:pt x="12" y="0"/>
                    </a:moveTo>
                    <a:lnTo>
                      <a:pt x="24" y="17"/>
                    </a:lnTo>
                    <a:lnTo>
                      <a:pt x="12" y="26"/>
                    </a:lnTo>
                    <a:lnTo>
                      <a:pt x="0" y="10"/>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399" name="Freeform 415"/>
              <p:cNvSpPr>
                <a:spLocks/>
              </p:cNvSpPr>
              <p:nvPr/>
            </p:nvSpPr>
            <p:spPr bwMode="auto">
              <a:xfrm>
                <a:off x="2929" y="388"/>
                <a:ext cx="19" cy="21"/>
              </a:xfrm>
              <a:custGeom>
                <a:avLst/>
                <a:gdLst>
                  <a:gd name="T0" fmla="*/ 7 w 19"/>
                  <a:gd name="T1" fmla="*/ 0 h 21"/>
                  <a:gd name="T2" fmla="*/ 19 w 19"/>
                  <a:gd name="T3" fmla="*/ 16 h 21"/>
                  <a:gd name="T4" fmla="*/ 14 w 19"/>
                  <a:gd name="T5" fmla="*/ 21 h 21"/>
                  <a:gd name="T6" fmla="*/ 0 w 19"/>
                  <a:gd name="T7" fmla="*/ 2 h 21"/>
                  <a:gd name="T8" fmla="*/ 7 w 19"/>
                  <a:gd name="T9" fmla="*/ 0 h 21"/>
                </a:gdLst>
                <a:ahLst/>
                <a:cxnLst>
                  <a:cxn ang="0">
                    <a:pos x="T0" y="T1"/>
                  </a:cxn>
                  <a:cxn ang="0">
                    <a:pos x="T2" y="T3"/>
                  </a:cxn>
                  <a:cxn ang="0">
                    <a:pos x="T4" y="T5"/>
                  </a:cxn>
                  <a:cxn ang="0">
                    <a:pos x="T6" y="T7"/>
                  </a:cxn>
                  <a:cxn ang="0">
                    <a:pos x="T8" y="T9"/>
                  </a:cxn>
                </a:cxnLst>
                <a:rect l="0" t="0" r="r" b="b"/>
                <a:pathLst>
                  <a:path w="19" h="21">
                    <a:moveTo>
                      <a:pt x="7" y="0"/>
                    </a:moveTo>
                    <a:lnTo>
                      <a:pt x="19" y="16"/>
                    </a:lnTo>
                    <a:lnTo>
                      <a:pt x="14" y="21"/>
                    </a:lnTo>
                    <a:lnTo>
                      <a:pt x="0" y="2"/>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0" name="Freeform 416"/>
              <p:cNvSpPr>
                <a:spLocks/>
              </p:cNvSpPr>
              <p:nvPr/>
            </p:nvSpPr>
            <p:spPr bwMode="auto">
              <a:xfrm>
                <a:off x="2943" y="395"/>
                <a:ext cx="19" cy="14"/>
              </a:xfrm>
              <a:custGeom>
                <a:avLst/>
                <a:gdLst>
                  <a:gd name="T0" fmla="*/ 8 w 8"/>
                  <a:gd name="T1" fmla="*/ 1 h 6"/>
                  <a:gd name="T2" fmla="*/ 7 w 8"/>
                  <a:gd name="T3" fmla="*/ 0 h 6"/>
                  <a:gd name="T4" fmla="*/ 1 w 8"/>
                  <a:gd name="T5" fmla="*/ 5 h 6"/>
                  <a:gd name="T6" fmla="*/ 0 w 8"/>
                  <a:gd name="T7" fmla="*/ 5 h 6"/>
                  <a:gd name="T8" fmla="*/ 0 w 8"/>
                  <a:gd name="T9" fmla="*/ 6 h 6"/>
                  <a:gd name="T10" fmla="*/ 8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8" y="1"/>
                    </a:moveTo>
                    <a:cubicBezTo>
                      <a:pt x="7" y="0"/>
                      <a:pt x="7" y="0"/>
                      <a:pt x="7" y="0"/>
                    </a:cubicBezTo>
                    <a:cubicBezTo>
                      <a:pt x="1" y="5"/>
                      <a:pt x="1" y="5"/>
                      <a:pt x="1" y="5"/>
                    </a:cubicBezTo>
                    <a:cubicBezTo>
                      <a:pt x="0" y="5"/>
                      <a:pt x="0" y="5"/>
                      <a:pt x="0" y="5"/>
                    </a:cubicBezTo>
                    <a:cubicBezTo>
                      <a:pt x="0" y="5"/>
                      <a:pt x="0" y="6"/>
                      <a:pt x="0" y="6"/>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1" name="Freeform 417"/>
              <p:cNvSpPr>
                <a:spLocks/>
              </p:cNvSpPr>
              <p:nvPr/>
            </p:nvSpPr>
            <p:spPr bwMode="auto">
              <a:xfrm>
                <a:off x="2929" y="376"/>
                <a:ext cx="19" cy="14"/>
              </a:xfrm>
              <a:custGeom>
                <a:avLst/>
                <a:gdLst>
                  <a:gd name="T0" fmla="*/ 8 w 8"/>
                  <a:gd name="T1" fmla="*/ 0 h 6"/>
                  <a:gd name="T2" fmla="*/ 8 w 8"/>
                  <a:gd name="T3" fmla="*/ 1 h 6"/>
                  <a:gd name="T4" fmla="*/ 2 w 8"/>
                  <a:gd name="T5" fmla="*/ 6 h 6"/>
                  <a:gd name="T6" fmla="*/ 1 w 8"/>
                  <a:gd name="T7" fmla="*/ 6 h 6"/>
                  <a:gd name="T8" fmla="*/ 0 w 8"/>
                  <a:gd name="T9" fmla="*/ 6 h 6"/>
                  <a:gd name="T10" fmla="*/ 8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8" y="0"/>
                    </a:moveTo>
                    <a:cubicBezTo>
                      <a:pt x="8" y="1"/>
                      <a:pt x="8" y="1"/>
                      <a:pt x="8" y="1"/>
                    </a:cubicBezTo>
                    <a:cubicBezTo>
                      <a:pt x="2" y="6"/>
                      <a:pt x="2" y="6"/>
                      <a:pt x="2" y="6"/>
                    </a:cubicBezTo>
                    <a:cubicBezTo>
                      <a:pt x="1" y="6"/>
                      <a:pt x="1" y="6"/>
                      <a:pt x="1" y="6"/>
                    </a:cubicBezTo>
                    <a:cubicBezTo>
                      <a:pt x="1" y="6"/>
                      <a:pt x="0" y="6"/>
                      <a:pt x="0" y="6"/>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2" name="Freeform 418"/>
              <p:cNvSpPr>
                <a:spLocks/>
              </p:cNvSpPr>
              <p:nvPr/>
            </p:nvSpPr>
            <p:spPr bwMode="auto">
              <a:xfrm>
                <a:off x="2960" y="421"/>
                <a:ext cx="21" cy="23"/>
              </a:xfrm>
              <a:custGeom>
                <a:avLst/>
                <a:gdLst>
                  <a:gd name="T0" fmla="*/ 14 w 21"/>
                  <a:gd name="T1" fmla="*/ 0 h 23"/>
                  <a:gd name="T2" fmla="*/ 21 w 21"/>
                  <a:gd name="T3" fmla="*/ 16 h 23"/>
                  <a:gd name="T4" fmla="*/ 9 w 21"/>
                  <a:gd name="T5" fmla="*/ 23 h 23"/>
                  <a:gd name="T6" fmla="*/ 0 w 21"/>
                  <a:gd name="T7" fmla="*/ 4 h 23"/>
                  <a:gd name="T8" fmla="*/ 14 w 21"/>
                  <a:gd name="T9" fmla="*/ 0 h 23"/>
                </a:gdLst>
                <a:ahLst/>
                <a:cxnLst>
                  <a:cxn ang="0">
                    <a:pos x="T0" y="T1"/>
                  </a:cxn>
                  <a:cxn ang="0">
                    <a:pos x="T2" y="T3"/>
                  </a:cxn>
                  <a:cxn ang="0">
                    <a:pos x="T4" y="T5"/>
                  </a:cxn>
                  <a:cxn ang="0">
                    <a:pos x="T6" y="T7"/>
                  </a:cxn>
                  <a:cxn ang="0">
                    <a:pos x="T8" y="T9"/>
                  </a:cxn>
                </a:cxnLst>
                <a:rect l="0" t="0" r="r" b="b"/>
                <a:pathLst>
                  <a:path w="21" h="23">
                    <a:moveTo>
                      <a:pt x="14" y="0"/>
                    </a:moveTo>
                    <a:lnTo>
                      <a:pt x="21" y="16"/>
                    </a:lnTo>
                    <a:lnTo>
                      <a:pt x="9" y="23"/>
                    </a:lnTo>
                    <a:lnTo>
                      <a:pt x="0" y="4"/>
                    </a:lnTo>
                    <a:lnTo>
                      <a:pt x="1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3" name="Freeform 419"/>
              <p:cNvSpPr>
                <a:spLocks/>
              </p:cNvSpPr>
              <p:nvPr/>
            </p:nvSpPr>
            <p:spPr bwMode="auto">
              <a:xfrm>
                <a:off x="2953" y="425"/>
                <a:ext cx="16" cy="24"/>
              </a:xfrm>
              <a:custGeom>
                <a:avLst/>
                <a:gdLst>
                  <a:gd name="T0" fmla="*/ 7 w 16"/>
                  <a:gd name="T1" fmla="*/ 0 h 24"/>
                  <a:gd name="T2" fmla="*/ 16 w 16"/>
                  <a:gd name="T3" fmla="*/ 19 h 24"/>
                  <a:gd name="T4" fmla="*/ 9 w 16"/>
                  <a:gd name="T5" fmla="*/ 24 h 24"/>
                  <a:gd name="T6" fmla="*/ 0 w 16"/>
                  <a:gd name="T7" fmla="*/ 0 h 24"/>
                  <a:gd name="T8" fmla="*/ 7 w 16"/>
                  <a:gd name="T9" fmla="*/ 0 h 24"/>
                </a:gdLst>
                <a:ahLst/>
                <a:cxnLst>
                  <a:cxn ang="0">
                    <a:pos x="T0" y="T1"/>
                  </a:cxn>
                  <a:cxn ang="0">
                    <a:pos x="T2" y="T3"/>
                  </a:cxn>
                  <a:cxn ang="0">
                    <a:pos x="T4" y="T5"/>
                  </a:cxn>
                  <a:cxn ang="0">
                    <a:pos x="T6" y="T7"/>
                  </a:cxn>
                  <a:cxn ang="0">
                    <a:pos x="T8" y="T9"/>
                  </a:cxn>
                </a:cxnLst>
                <a:rect l="0" t="0" r="r" b="b"/>
                <a:pathLst>
                  <a:path w="16" h="24">
                    <a:moveTo>
                      <a:pt x="7" y="0"/>
                    </a:moveTo>
                    <a:lnTo>
                      <a:pt x="16" y="19"/>
                    </a:lnTo>
                    <a:lnTo>
                      <a:pt x="9" y="24"/>
                    </a:lnTo>
                    <a:lnTo>
                      <a:pt x="0" y="0"/>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4" name="Freeform 420"/>
              <p:cNvSpPr>
                <a:spLocks/>
              </p:cNvSpPr>
              <p:nvPr/>
            </p:nvSpPr>
            <p:spPr bwMode="auto">
              <a:xfrm>
                <a:off x="2962" y="437"/>
                <a:ext cx="22" cy="12"/>
              </a:xfrm>
              <a:custGeom>
                <a:avLst/>
                <a:gdLst>
                  <a:gd name="T0" fmla="*/ 9 w 9"/>
                  <a:gd name="T1" fmla="*/ 1 h 5"/>
                  <a:gd name="T2" fmla="*/ 8 w 9"/>
                  <a:gd name="T3" fmla="*/ 0 h 5"/>
                  <a:gd name="T4" fmla="*/ 1 w 9"/>
                  <a:gd name="T5" fmla="*/ 3 h 5"/>
                  <a:gd name="T6" fmla="*/ 1 w 9"/>
                  <a:gd name="T7" fmla="*/ 4 h 5"/>
                  <a:gd name="T8" fmla="*/ 0 w 9"/>
                  <a:gd name="T9" fmla="*/ 5 h 5"/>
                  <a:gd name="T10" fmla="*/ 9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9" y="1"/>
                    </a:moveTo>
                    <a:cubicBezTo>
                      <a:pt x="8" y="0"/>
                      <a:pt x="8" y="0"/>
                      <a:pt x="8" y="0"/>
                    </a:cubicBezTo>
                    <a:cubicBezTo>
                      <a:pt x="1" y="3"/>
                      <a:pt x="1" y="3"/>
                      <a:pt x="1" y="3"/>
                    </a:cubicBezTo>
                    <a:cubicBezTo>
                      <a:pt x="1" y="4"/>
                      <a:pt x="1" y="4"/>
                      <a:pt x="1" y="4"/>
                    </a:cubicBezTo>
                    <a:cubicBezTo>
                      <a:pt x="0" y="4"/>
                      <a:pt x="0" y="5"/>
                      <a:pt x="0" y="5"/>
                    </a:cubicBezTo>
                    <a:lnTo>
                      <a:pt x="9"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5" name="Freeform 421"/>
              <p:cNvSpPr>
                <a:spLocks/>
              </p:cNvSpPr>
              <p:nvPr/>
            </p:nvSpPr>
            <p:spPr bwMode="auto">
              <a:xfrm>
                <a:off x="2953" y="418"/>
                <a:ext cx="21" cy="10"/>
              </a:xfrm>
              <a:custGeom>
                <a:avLst/>
                <a:gdLst>
                  <a:gd name="T0" fmla="*/ 8 w 9"/>
                  <a:gd name="T1" fmla="*/ 0 h 4"/>
                  <a:gd name="T2" fmla="*/ 9 w 9"/>
                  <a:gd name="T3" fmla="*/ 1 h 4"/>
                  <a:gd name="T4" fmla="*/ 2 w 9"/>
                  <a:gd name="T5" fmla="*/ 4 h 4"/>
                  <a:gd name="T6" fmla="*/ 1 w 9"/>
                  <a:gd name="T7" fmla="*/ 4 h 4"/>
                  <a:gd name="T8" fmla="*/ 0 w 9"/>
                  <a:gd name="T9" fmla="*/ 3 h 4"/>
                  <a:gd name="T10" fmla="*/ 8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8" y="0"/>
                    </a:moveTo>
                    <a:cubicBezTo>
                      <a:pt x="9" y="1"/>
                      <a:pt x="9" y="1"/>
                      <a:pt x="9" y="1"/>
                    </a:cubicBezTo>
                    <a:cubicBezTo>
                      <a:pt x="2" y="4"/>
                      <a:pt x="2" y="4"/>
                      <a:pt x="2" y="4"/>
                    </a:cubicBezTo>
                    <a:cubicBezTo>
                      <a:pt x="1" y="4"/>
                      <a:pt x="1" y="4"/>
                      <a:pt x="1" y="4"/>
                    </a:cubicBezTo>
                    <a:cubicBezTo>
                      <a:pt x="1" y="4"/>
                      <a:pt x="0" y="4"/>
                      <a:pt x="0" y="3"/>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6" name="Freeform 422"/>
              <p:cNvSpPr>
                <a:spLocks/>
              </p:cNvSpPr>
              <p:nvPr/>
            </p:nvSpPr>
            <p:spPr bwMode="auto">
              <a:xfrm>
                <a:off x="2979" y="463"/>
                <a:ext cx="19" cy="24"/>
              </a:xfrm>
              <a:custGeom>
                <a:avLst/>
                <a:gdLst>
                  <a:gd name="T0" fmla="*/ 12 w 19"/>
                  <a:gd name="T1" fmla="*/ 0 h 24"/>
                  <a:gd name="T2" fmla="*/ 19 w 19"/>
                  <a:gd name="T3" fmla="*/ 19 h 24"/>
                  <a:gd name="T4" fmla="*/ 5 w 19"/>
                  <a:gd name="T5" fmla="*/ 24 h 24"/>
                  <a:gd name="T6" fmla="*/ 0 w 19"/>
                  <a:gd name="T7" fmla="*/ 5 h 24"/>
                  <a:gd name="T8" fmla="*/ 12 w 19"/>
                  <a:gd name="T9" fmla="*/ 0 h 24"/>
                </a:gdLst>
                <a:ahLst/>
                <a:cxnLst>
                  <a:cxn ang="0">
                    <a:pos x="T0" y="T1"/>
                  </a:cxn>
                  <a:cxn ang="0">
                    <a:pos x="T2" y="T3"/>
                  </a:cxn>
                  <a:cxn ang="0">
                    <a:pos x="T4" y="T5"/>
                  </a:cxn>
                  <a:cxn ang="0">
                    <a:pos x="T6" y="T7"/>
                  </a:cxn>
                  <a:cxn ang="0">
                    <a:pos x="T8" y="T9"/>
                  </a:cxn>
                </a:cxnLst>
                <a:rect l="0" t="0" r="r" b="b"/>
                <a:pathLst>
                  <a:path w="19" h="24">
                    <a:moveTo>
                      <a:pt x="12" y="0"/>
                    </a:moveTo>
                    <a:lnTo>
                      <a:pt x="19" y="19"/>
                    </a:lnTo>
                    <a:lnTo>
                      <a:pt x="5" y="24"/>
                    </a:lnTo>
                    <a:lnTo>
                      <a:pt x="0" y="5"/>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7" name="Freeform 423"/>
              <p:cNvSpPr>
                <a:spLocks/>
              </p:cNvSpPr>
              <p:nvPr/>
            </p:nvSpPr>
            <p:spPr bwMode="auto">
              <a:xfrm>
                <a:off x="2969" y="468"/>
                <a:ext cx="15" cy="24"/>
              </a:xfrm>
              <a:custGeom>
                <a:avLst/>
                <a:gdLst>
                  <a:gd name="T0" fmla="*/ 10 w 15"/>
                  <a:gd name="T1" fmla="*/ 0 h 24"/>
                  <a:gd name="T2" fmla="*/ 15 w 15"/>
                  <a:gd name="T3" fmla="*/ 19 h 24"/>
                  <a:gd name="T4" fmla="*/ 7 w 15"/>
                  <a:gd name="T5" fmla="*/ 24 h 24"/>
                  <a:gd name="T6" fmla="*/ 0 w 15"/>
                  <a:gd name="T7" fmla="*/ 0 h 24"/>
                  <a:gd name="T8" fmla="*/ 10 w 15"/>
                  <a:gd name="T9" fmla="*/ 0 h 24"/>
                </a:gdLst>
                <a:ahLst/>
                <a:cxnLst>
                  <a:cxn ang="0">
                    <a:pos x="T0" y="T1"/>
                  </a:cxn>
                  <a:cxn ang="0">
                    <a:pos x="T2" y="T3"/>
                  </a:cxn>
                  <a:cxn ang="0">
                    <a:pos x="T4" y="T5"/>
                  </a:cxn>
                  <a:cxn ang="0">
                    <a:pos x="T6" y="T7"/>
                  </a:cxn>
                  <a:cxn ang="0">
                    <a:pos x="T8" y="T9"/>
                  </a:cxn>
                </a:cxnLst>
                <a:rect l="0" t="0" r="r" b="b"/>
                <a:pathLst>
                  <a:path w="15" h="24">
                    <a:moveTo>
                      <a:pt x="10" y="0"/>
                    </a:moveTo>
                    <a:lnTo>
                      <a:pt x="15" y="19"/>
                    </a:lnTo>
                    <a:lnTo>
                      <a:pt x="7" y="24"/>
                    </a:lnTo>
                    <a:lnTo>
                      <a:pt x="0" y="0"/>
                    </a:lnTo>
                    <a:lnTo>
                      <a:pt x="10"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8" name="Freeform 424"/>
              <p:cNvSpPr>
                <a:spLocks/>
              </p:cNvSpPr>
              <p:nvPr/>
            </p:nvSpPr>
            <p:spPr bwMode="auto">
              <a:xfrm>
                <a:off x="2974" y="482"/>
                <a:ext cx="24" cy="10"/>
              </a:xfrm>
              <a:custGeom>
                <a:avLst/>
                <a:gdLst>
                  <a:gd name="T0" fmla="*/ 10 w 10"/>
                  <a:gd name="T1" fmla="*/ 2 h 4"/>
                  <a:gd name="T2" fmla="*/ 10 w 10"/>
                  <a:gd name="T3" fmla="*/ 0 h 4"/>
                  <a:gd name="T4" fmla="*/ 2 w 10"/>
                  <a:gd name="T5" fmla="*/ 2 h 4"/>
                  <a:gd name="T6" fmla="*/ 1 w 10"/>
                  <a:gd name="T7" fmla="*/ 3 h 4"/>
                  <a:gd name="T8" fmla="*/ 1 w 10"/>
                  <a:gd name="T9" fmla="*/ 4 h 4"/>
                  <a:gd name="T10" fmla="*/ 10 w 10"/>
                  <a:gd name="T11" fmla="*/ 2 h 4"/>
                </a:gdLst>
                <a:ahLst/>
                <a:cxnLst>
                  <a:cxn ang="0">
                    <a:pos x="T0" y="T1"/>
                  </a:cxn>
                  <a:cxn ang="0">
                    <a:pos x="T2" y="T3"/>
                  </a:cxn>
                  <a:cxn ang="0">
                    <a:pos x="T4" y="T5"/>
                  </a:cxn>
                  <a:cxn ang="0">
                    <a:pos x="T6" y="T7"/>
                  </a:cxn>
                  <a:cxn ang="0">
                    <a:pos x="T8" y="T9"/>
                  </a:cxn>
                  <a:cxn ang="0">
                    <a:pos x="T10" y="T11"/>
                  </a:cxn>
                </a:cxnLst>
                <a:rect l="0" t="0" r="r" b="b"/>
                <a:pathLst>
                  <a:path w="10" h="4">
                    <a:moveTo>
                      <a:pt x="10" y="2"/>
                    </a:moveTo>
                    <a:cubicBezTo>
                      <a:pt x="10" y="0"/>
                      <a:pt x="10" y="0"/>
                      <a:pt x="10" y="0"/>
                    </a:cubicBezTo>
                    <a:cubicBezTo>
                      <a:pt x="2" y="2"/>
                      <a:pt x="2" y="2"/>
                      <a:pt x="2" y="2"/>
                    </a:cubicBezTo>
                    <a:cubicBezTo>
                      <a:pt x="1" y="3"/>
                      <a:pt x="1" y="3"/>
                      <a:pt x="1" y="3"/>
                    </a:cubicBezTo>
                    <a:cubicBezTo>
                      <a:pt x="1" y="3"/>
                      <a:pt x="0" y="3"/>
                      <a:pt x="1" y="4"/>
                    </a:cubicBezTo>
                    <a:lnTo>
                      <a:pt x="1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09" name="Freeform 425"/>
              <p:cNvSpPr>
                <a:spLocks/>
              </p:cNvSpPr>
              <p:nvPr/>
            </p:nvSpPr>
            <p:spPr bwMode="auto">
              <a:xfrm>
                <a:off x="2969" y="461"/>
                <a:ext cx="22" cy="7"/>
              </a:xfrm>
              <a:custGeom>
                <a:avLst/>
                <a:gdLst>
                  <a:gd name="T0" fmla="*/ 9 w 9"/>
                  <a:gd name="T1" fmla="*/ 0 h 3"/>
                  <a:gd name="T2" fmla="*/ 9 w 9"/>
                  <a:gd name="T3" fmla="*/ 1 h 3"/>
                  <a:gd name="T4" fmla="*/ 2 w 9"/>
                  <a:gd name="T5" fmla="*/ 3 h 3"/>
                  <a:gd name="T6" fmla="*/ 1 w 9"/>
                  <a:gd name="T7" fmla="*/ 3 h 3"/>
                  <a:gd name="T8" fmla="*/ 0 w 9"/>
                  <a:gd name="T9" fmla="*/ 2 h 3"/>
                  <a:gd name="T10" fmla="*/ 9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9" y="0"/>
                    </a:moveTo>
                    <a:cubicBezTo>
                      <a:pt x="9" y="1"/>
                      <a:pt x="9" y="1"/>
                      <a:pt x="9" y="1"/>
                    </a:cubicBezTo>
                    <a:cubicBezTo>
                      <a:pt x="2" y="3"/>
                      <a:pt x="2" y="3"/>
                      <a:pt x="2" y="3"/>
                    </a:cubicBezTo>
                    <a:cubicBezTo>
                      <a:pt x="1" y="3"/>
                      <a:pt x="1" y="3"/>
                      <a:pt x="1" y="3"/>
                    </a:cubicBezTo>
                    <a:cubicBezTo>
                      <a:pt x="1" y="3"/>
                      <a:pt x="0" y="3"/>
                      <a:pt x="0" y="2"/>
                    </a:cubicBezTo>
                    <a:lnTo>
                      <a:pt x="9"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0" name="Freeform 426"/>
              <p:cNvSpPr>
                <a:spLocks/>
              </p:cNvSpPr>
              <p:nvPr/>
            </p:nvSpPr>
            <p:spPr bwMode="auto">
              <a:xfrm>
                <a:off x="2976" y="601"/>
                <a:ext cx="19" cy="23"/>
              </a:xfrm>
              <a:custGeom>
                <a:avLst/>
                <a:gdLst>
                  <a:gd name="T0" fmla="*/ 19 w 19"/>
                  <a:gd name="T1" fmla="*/ 4 h 23"/>
                  <a:gd name="T2" fmla="*/ 15 w 19"/>
                  <a:gd name="T3" fmla="*/ 23 h 23"/>
                  <a:gd name="T4" fmla="*/ 0 w 19"/>
                  <a:gd name="T5" fmla="*/ 21 h 23"/>
                  <a:gd name="T6" fmla="*/ 5 w 19"/>
                  <a:gd name="T7" fmla="*/ 0 h 23"/>
                  <a:gd name="T8" fmla="*/ 19 w 19"/>
                  <a:gd name="T9" fmla="*/ 4 h 23"/>
                </a:gdLst>
                <a:ahLst/>
                <a:cxnLst>
                  <a:cxn ang="0">
                    <a:pos x="T0" y="T1"/>
                  </a:cxn>
                  <a:cxn ang="0">
                    <a:pos x="T2" y="T3"/>
                  </a:cxn>
                  <a:cxn ang="0">
                    <a:pos x="T4" y="T5"/>
                  </a:cxn>
                  <a:cxn ang="0">
                    <a:pos x="T6" y="T7"/>
                  </a:cxn>
                  <a:cxn ang="0">
                    <a:pos x="T8" y="T9"/>
                  </a:cxn>
                </a:cxnLst>
                <a:rect l="0" t="0" r="r" b="b"/>
                <a:pathLst>
                  <a:path w="19" h="23">
                    <a:moveTo>
                      <a:pt x="19" y="4"/>
                    </a:moveTo>
                    <a:lnTo>
                      <a:pt x="15" y="23"/>
                    </a:lnTo>
                    <a:lnTo>
                      <a:pt x="0" y="21"/>
                    </a:lnTo>
                    <a:lnTo>
                      <a:pt x="5" y="0"/>
                    </a:lnTo>
                    <a:lnTo>
                      <a:pt x="19" y="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1" name="Freeform 427"/>
              <p:cNvSpPr>
                <a:spLocks/>
              </p:cNvSpPr>
              <p:nvPr/>
            </p:nvSpPr>
            <p:spPr bwMode="auto">
              <a:xfrm>
                <a:off x="2967" y="598"/>
                <a:ext cx="14" cy="24"/>
              </a:xfrm>
              <a:custGeom>
                <a:avLst/>
                <a:gdLst>
                  <a:gd name="T0" fmla="*/ 14 w 14"/>
                  <a:gd name="T1" fmla="*/ 3 h 24"/>
                  <a:gd name="T2" fmla="*/ 9 w 14"/>
                  <a:gd name="T3" fmla="*/ 24 h 24"/>
                  <a:gd name="T4" fmla="*/ 0 w 14"/>
                  <a:gd name="T5" fmla="*/ 24 h 24"/>
                  <a:gd name="T6" fmla="*/ 7 w 14"/>
                  <a:gd name="T7" fmla="*/ 0 h 24"/>
                  <a:gd name="T8" fmla="*/ 14 w 14"/>
                  <a:gd name="T9" fmla="*/ 3 h 24"/>
                </a:gdLst>
                <a:ahLst/>
                <a:cxnLst>
                  <a:cxn ang="0">
                    <a:pos x="T0" y="T1"/>
                  </a:cxn>
                  <a:cxn ang="0">
                    <a:pos x="T2" y="T3"/>
                  </a:cxn>
                  <a:cxn ang="0">
                    <a:pos x="T4" y="T5"/>
                  </a:cxn>
                  <a:cxn ang="0">
                    <a:pos x="T6" y="T7"/>
                  </a:cxn>
                  <a:cxn ang="0">
                    <a:pos x="T8" y="T9"/>
                  </a:cxn>
                </a:cxnLst>
                <a:rect l="0" t="0" r="r" b="b"/>
                <a:pathLst>
                  <a:path w="14" h="24">
                    <a:moveTo>
                      <a:pt x="14" y="3"/>
                    </a:moveTo>
                    <a:lnTo>
                      <a:pt x="9" y="24"/>
                    </a:lnTo>
                    <a:lnTo>
                      <a:pt x="0" y="24"/>
                    </a:lnTo>
                    <a:lnTo>
                      <a:pt x="7" y="0"/>
                    </a:lnTo>
                    <a:lnTo>
                      <a:pt x="14" y="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2" name="Freeform 428"/>
              <p:cNvSpPr>
                <a:spLocks/>
              </p:cNvSpPr>
              <p:nvPr/>
            </p:nvSpPr>
            <p:spPr bwMode="auto">
              <a:xfrm>
                <a:off x="2967" y="619"/>
                <a:ext cx="24" cy="8"/>
              </a:xfrm>
              <a:custGeom>
                <a:avLst/>
                <a:gdLst>
                  <a:gd name="T0" fmla="*/ 10 w 10"/>
                  <a:gd name="T1" fmla="*/ 3 h 3"/>
                  <a:gd name="T2" fmla="*/ 10 w 10"/>
                  <a:gd name="T3" fmla="*/ 2 h 3"/>
                  <a:gd name="T4" fmla="*/ 2 w 10"/>
                  <a:gd name="T5" fmla="*/ 0 h 3"/>
                  <a:gd name="T6" fmla="*/ 2 w 10"/>
                  <a:gd name="T7" fmla="*/ 0 h 3"/>
                  <a:gd name="T8" fmla="*/ 0 w 10"/>
                  <a:gd name="T9" fmla="*/ 1 h 3"/>
                  <a:gd name="T10" fmla="*/ 1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10" y="3"/>
                    </a:moveTo>
                    <a:cubicBezTo>
                      <a:pt x="10" y="2"/>
                      <a:pt x="10" y="2"/>
                      <a:pt x="10" y="2"/>
                    </a:cubicBezTo>
                    <a:cubicBezTo>
                      <a:pt x="2" y="0"/>
                      <a:pt x="2" y="0"/>
                      <a:pt x="2" y="0"/>
                    </a:cubicBezTo>
                    <a:cubicBezTo>
                      <a:pt x="2" y="0"/>
                      <a:pt x="2" y="0"/>
                      <a:pt x="2" y="0"/>
                    </a:cubicBezTo>
                    <a:cubicBezTo>
                      <a:pt x="1" y="0"/>
                      <a:pt x="1" y="0"/>
                      <a:pt x="0" y="1"/>
                    </a:cubicBezTo>
                    <a:lnTo>
                      <a:pt x="1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3" name="Freeform 429"/>
              <p:cNvSpPr>
                <a:spLocks/>
              </p:cNvSpPr>
              <p:nvPr/>
            </p:nvSpPr>
            <p:spPr bwMode="auto">
              <a:xfrm>
                <a:off x="2974" y="596"/>
                <a:ext cx="21" cy="9"/>
              </a:xfrm>
              <a:custGeom>
                <a:avLst/>
                <a:gdLst>
                  <a:gd name="T0" fmla="*/ 9 w 9"/>
                  <a:gd name="T1" fmla="*/ 3 h 4"/>
                  <a:gd name="T2" fmla="*/ 9 w 9"/>
                  <a:gd name="T3" fmla="*/ 4 h 4"/>
                  <a:gd name="T4" fmla="*/ 2 w 9"/>
                  <a:gd name="T5" fmla="*/ 2 h 4"/>
                  <a:gd name="T6" fmla="*/ 1 w 9"/>
                  <a:gd name="T7" fmla="*/ 2 h 4"/>
                  <a:gd name="T8" fmla="*/ 0 w 9"/>
                  <a:gd name="T9" fmla="*/ 0 h 4"/>
                  <a:gd name="T10" fmla="*/ 9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9" y="3"/>
                    </a:moveTo>
                    <a:cubicBezTo>
                      <a:pt x="9" y="4"/>
                      <a:pt x="9" y="4"/>
                      <a:pt x="9" y="4"/>
                    </a:cubicBezTo>
                    <a:cubicBezTo>
                      <a:pt x="2" y="2"/>
                      <a:pt x="2" y="2"/>
                      <a:pt x="2" y="2"/>
                    </a:cubicBezTo>
                    <a:cubicBezTo>
                      <a:pt x="1" y="2"/>
                      <a:pt x="1" y="2"/>
                      <a:pt x="1" y="2"/>
                    </a:cubicBezTo>
                    <a:cubicBezTo>
                      <a:pt x="0" y="2"/>
                      <a:pt x="0" y="1"/>
                      <a:pt x="0" y="0"/>
                    </a:cubicBezTo>
                    <a:lnTo>
                      <a:pt x="9"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4" name="Freeform 430"/>
              <p:cNvSpPr>
                <a:spLocks/>
              </p:cNvSpPr>
              <p:nvPr/>
            </p:nvSpPr>
            <p:spPr bwMode="auto">
              <a:xfrm>
                <a:off x="2960" y="645"/>
                <a:ext cx="21" cy="24"/>
              </a:xfrm>
              <a:custGeom>
                <a:avLst/>
                <a:gdLst>
                  <a:gd name="T0" fmla="*/ 21 w 21"/>
                  <a:gd name="T1" fmla="*/ 5 h 24"/>
                  <a:gd name="T2" fmla="*/ 12 w 21"/>
                  <a:gd name="T3" fmla="*/ 24 h 24"/>
                  <a:gd name="T4" fmla="*/ 0 w 21"/>
                  <a:gd name="T5" fmla="*/ 17 h 24"/>
                  <a:gd name="T6" fmla="*/ 7 w 21"/>
                  <a:gd name="T7" fmla="*/ 0 h 24"/>
                  <a:gd name="T8" fmla="*/ 21 w 21"/>
                  <a:gd name="T9" fmla="*/ 5 h 24"/>
                </a:gdLst>
                <a:ahLst/>
                <a:cxnLst>
                  <a:cxn ang="0">
                    <a:pos x="T0" y="T1"/>
                  </a:cxn>
                  <a:cxn ang="0">
                    <a:pos x="T2" y="T3"/>
                  </a:cxn>
                  <a:cxn ang="0">
                    <a:pos x="T4" y="T5"/>
                  </a:cxn>
                  <a:cxn ang="0">
                    <a:pos x="T6" y="T7"/>
                  </a:cxn>
                  <a:cxn ang="0">
                    <a:pos x="T8" y="T9"/>
                  </a:cxn>
                </a:cxnLst>
                <a:rect l="0" t="0" r="r" b="b"/>
                <a:pathLst>
                  <a:path w="21" h="24">
                    <a:moveTo>
                      <a:pt x="21" y="5"/>
                    </a:moveTo>
                    <a:lnTo>
                      <a:pt x="12" y="24"/>
                    </a:lnTo>
                    <a:lnTo>
                      <a:pt x="0" y="17"/>
                    </a:lnTo>
                    <a:lnTo>
                      <a:pt x="7" y="0"/>
                    </a:lnTo>
                    <a:lnTo>
                      <a:pt x="21"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5" name="Freeform 431"/>
              <p:cNvSpPr>
                <a:spLocks/>
              </p:cNvSpPr>
              <p:nvPr/>
            </p:nvSpPr>
            <p:spPr bwMode="auto">
              <a:xfrm>
                <a:off x="2950" y="638"/>
                <a:ext cx="17" cy="24"/>
              </a:xfrm>
              <a:custGeom>
                <a:avLst/>
                <a:gdLst>
                  <a:gd name="T0" fmla="*/ 17 w 17"/>
                  <a:gd name="T1" fmla="*/ 7 h 24"/>
                  <a:gd name="T2" fmla="*/ 10 w 17"/>
                  <a:gd name="T3" fmla="*/ 24 h 24"/>
                  <a:gd name="T4" fmla="*/ 0 w 17"/>
                  <a:gd name="T5" fmla="*/ 24 h 24"/>
                  <a:gd name="T6" fmla="*/ 12 w 17"/>
                  <a:gd name="T7" fmla="*/ 0 h 24"/>
                  <a:gd name="T8" fmla="*/ 17 w 17"/>
                  <a:gd name="T9" fmla="*/ 7 h 24"/>
                </a:gdLst>
                <a:ahLst/>
                <a:cxnLst>
                  <a:cxn ang="0">
                    <a:pos x="T0" y="T1"/>
                  </a:cxn>
                  <a:cxn ang="0">
                    <a:pos x="T2" y="T3"/>
                  </a:cxn>
                  <a:cxn ang="0">
                    <a:pos x="T4" y="T5"/>
                  </a:cxn>
                  <a:cxn ang="0">
                    <a:pos x="T6" y="T7"/>
                  </a:cxn>
                  <a:cxn ang="0">
                    <a:pos x="T8" y="T9"/>
                  </a:cxn>
                </a:cxnLst>
                <a:rect l="0" t="0" r="r" b="b"/>
                <a:pathLst>
                  <a:path w="17" h="24">
                    <a:moveTo>
                      <a:pt x="17" y="7"/>
                    </a:moveTo>
                    <a:lnTo>
                      <a:pt x="10" y="24"/>
                    </a:lnTo>
                    <a:lnTo>
                      <a:pt x="0" y="24"/>
                    </a:lnTo>
                    <a:lnTo>
                      <a:pt x="12" y="0"/>
                    </a:lnTo>
                    <a:lnTo>
                      <a:pt x="17"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6" name="Freeform 432"/>
              <p:cNvSpPr>
                <a:spLocks/>
              </p:cNvSpPr>
              <p:nvPr/>
            </p:nvSpPr>
            <p:spPr bwMode="auto">
              <a:xfrm>
                <a:off x="2950" y="660"/>
                <a:ext cx="22" cy="12"/>
              </a:xfrm>
              <a:custGeom>
                <a:avLst/>
                <a:gdLst>
                  <a:gd name="T0" fmla="*/ 9 w 9"/>
                  <a:gd name="T1" fmla="*/ 5 h 5"/>
                  <a:gd name="T2" fmla="*/ 9 w 9"/>
                  <a:gd name="T3" fmla="*/ 4 h 5"/>
                  <a:gd name="T4" fmla="*/ 2 w 9"/>
                  <a:gd name="T5" fmla="*/ 1 h 5"/>
                  <a:gd name="T6" fmla="*/ 1 w 9"/>
                  <a:gd name="T7" fmla="*/ 0 h 5"/>
                  <a:gd name="T8" fmla="*/ 0 w 9"/>
                  <a:gd name="T9" fmla="*/ 1 h 5"/>
                  <a:gd name="T10" fmla="*/ 9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9" y="5"/>
                    </a:moveTo>
                    <a:cubicBezTo>
                      <a:pt x="9" y="4"/>
                      <a:pt x="9" y="4"/>
                      <a:pt x="9" y="4"/>
                    </a:cubicBezTo>
                    <a:cubicBezTo>
                      <a:pt x="2" y="1"/>
                      <a:pt x="2" y="1"/>
                      <a:pt x="2" y="1"/>
                    </a:cubicBezTo>
                    <a:cubicBezTo>
                      <a:pt x="1" y="0"/>
                      <a:pt x="1" y="0"/>
                      <a:pt x="1" y="0"/>
                    </a:cubicBezTo>
                    <a:cubicBezTo>
                      <a:pt x="1" y="0"/>
                      <a:pt x="0" y="0"/>
                      <a:pt x="0" y="1"/>
                    </a:cubicBezTo>
                    <a:lnTo>
                      <a:pt x="9" y="5"/>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7" name="Freeform 433"/>
              <p:cNvSpPr>
                <a:spLocks/>
              </p:cNvSpPr>
              <p:nvPr/>
            </p:nvSpPr>
            <p:spPr bwMode="auto">
              <a:xfrm>
                <a:off x="2960" y="638"/>
                <a:ext cx="21" cy="12"/>
              </a:xfrm>
              <a:custGeom>
                <a:avLst/>
                <a:gdLst>
                  <a:gd name="T0" fmla="*/ 9 w 9"/>
                  <a:gd name="T1" fmla="*/ 4 h 5"/>
                  <a:gd name="T2" fmla="*/ 9 w 9"/>
                  <a:gd name="T3" fmla="*/ 5 h 5"/>
                  <a:gd name="T4" fmla="*/ 2 w 9"/>
                  <a:gd name="T5" fmla="*/ 2 h 5"/>
                  <a:gd name="T6" fmla="*/ 1 w 9"/>
                  <a:gd name="T7" fmla="*/ 1 h 5"/>
                  <a:gd name="T8" fmla="*/ 1 w 9"/>
                  <a:gd name="T9" fmla="*/ 0 h 5"/>
                  <a:gd name="T10" fmla="*/ 9 w 9"/>
                  <a:gd name="T11" fmla="*/ 4 h 5"/>
                </a:gdLst>
                <a:ahLst/>
                <a:cxnLst>
                  <a:cxn ang="0">
                    <a:pos x="T0" y="T1"/>
                  </a:cxn>
                  <a:cxn ang="0">
                    <a:pos x="T2" y="T3"/>
                  </a:cxn>
                  <a:cxn ang="0">
                    <a:pos x="T4" y="T5"/>
                  </a:cxn>
                  <a:cxn ang="0">
                    <a:pos x="T6" y="T7"/>
                  </a:cxn>
                  <a:cxn ang="0">
                    <a:pos x="T8" y="T9"/>
                  </a:cxn>
                  <a:cxn ang="0">
                    <a:pos x="T10" y="T11"/>
                  </a:cxn>
                </a:cxnLst>
                <a:rect l="0" t="0" r="r" b="b"/>
                <a:pathLst>
                  <a:path w="9" h="5">
                    <a:moveTo>
                      <a:pt x="9" y="4"/>
                    </a:moveTo>
                    <a:cubicBezTo>
                      <a:pt x="9" y="5"/>
                      <a:pt x="9" y="5"/>
                      <a:pt x="9" y="5"/>
                    </a:cubicBezTo>
                    <a:cubicBezTo>
                      <a:pt x="2" y="2"/>
                      <a:pt x="2" y="2"/>
                      <a:pt x="2" y="2"/>
                    </a:cubicBezTo>
                    <a:cubicBezTo>
                      <a:pt x="1" y="1"/>
                      <a:pt x="1" y="1"/>
                      <a:pt x="1" y="1"/>
                    </a:cubicBezTo>
                    <a:cubicBezTo>
                      <a:pt x="1" y="1"/>
                      <a:pt x="0" y="1"/>
                      <a:pt x="1" y="0"/>
                    </a:cubicBezTo>
                    <a:lnTo>
                      <a:pt x="9"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8" name="Freeform 434"/>
              <p:cNvSpPr>
                <a:spLocks/>
              </p:cNvSpPr>
              <p:nvPr/>
            </p:nvSpPr>
            <p:spPr bwMode="auto">
              <a:xfrm>
                <a:off x="2934" y="686"/>
                <a:ext cx="23" cy="23"/>
              </a:xfrm>
              <a:custGeom>
                <a:avLst/>
                <a:gdLst>
                  <a:gd name="T0" fmla="*/ 23 w 23"/>
                  <a:gd name="T1" fmla="*/ 7 h 23"/>
                  <a:gd name="T2" fmla="*/ 12 w 23"/>
                  <a:gd name="T3" fmla="*/ 23 h 23"/>
                  <a:gd name="T4" fmla="*/ 0 w 23"/>
                  <a:gd name="T5" fmla="*/ 14 h 23"/>
                  <a:gd name="T6" fmla="*/ 12 w 23"/>
                  <a:gd name="T7" fmla="*/ 0 h 23"/>
                  <a:gd name="T8" fmla="*/ 23 w 23"/>
                  <a:gd name="T9" fmla="*/ 7 h 23"/>
                </a:gdLst>
                <a:ahLst/>
                <a:cxnLst>
                  <a:cxn ang="0">
                    <a:pos x="T0" y="T1"/>
                  </a:cxn>
                  <a:cxn ang="0">
                    <a:pos x="T2" y="T3"/>
                  </a:cxn>
                  <a:cxn ang="0">
                    <a:pos x="T4" y="T5"/>
                  </a:cxn>
                  <a:cxn ang="0">
                    <a:pos x="T6" y="T7"/>
                  </a:cxn>
                  <a:cxn ang="0">
                    <a:pos x="T8" y="T9"/>
                  </a:cxn>
                </a:cxnLst>
                <a:rect l="0" t="0" r="r" b="b"/>
                <a:pathLst>
                  <a:path w="23" h="23">
                    <a:moveTo>
                      <a:pt x="23" y="7"/>
                    </a:moveTo>
                    <a:lnTo>
                      <a:pt x="12" y="23"/>
                    </a:lnTo>
                    <a:lnTo>
                      <a:pt x="0" y="14"/>
                    </a:lnTo>
                    <a:lnTo>
                      <a:pt x="12" y="0"/>
                    </a:lnTo>
                    <a:lnTo>
                      <a:pt x="23" y="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19" name="Freeform 435"/>
              <p:cNvSpPr>
                <a:spLocks/>
              </p:cNvSpPr>
              <p:nvPr/>
            </p:nvSpPr>
            <p:spPr bwMode="auto">
              <a:xfrm>
                <a:off x="2927" y="679"/>
                <a:ext cx="19" cy="21"/>
              </a:xfrm>
              <a:custGeom>
                <a:avLst/>
                <a:gdLst>
                  <a:gd name="T0" fmla="*/ 19 w 19"/>
                  <a:gd name="T1" fmla="*/ 7 h 21"/>
                  <a:gd name="T2" fmla="*/ 7 w 19"/>
                  <a:gd name="T3" fmla="*/ 21 h 21"/>
                  <a:gd name="T4" fmla="*/ 0 w 19"/>
                  <a:gd name="T5" fmla="*/ 19 h 21"/>
                  <a:gd name="T6" fmla="*/ 14 w 19"/>
                  <a:gd name="T7" fmla="*/ 0 h 21"/>
                  <a:gd name="T8" fmla="*/ 19 w 19"/>
                  <a:gd name="T9" fmla="*/ 7 h 21"/>
                </a:gdLst>
                <a:ahLst/>
                <a:cxnLst>
                  <a:cxn ang="0">
                    <a:pos x="T0" y="T1"/>
                  </a:cxn>
                  <a:cxn ang="0">
                    <a:pos x="T2" y="T3"/>
                  </a:cxn>
                  <a:cxn ang="0">
                    <a:pos x="T4" y="T5"/>
                  </a:cxn>
                  <a:cxn ang="0">
                    <a:pos x="T6" y="T7"/>
                  </a:cxn>
                  <a:cxn ang="0">
                    <a:pos x="T8" y="T9"/>
                  </a:cxn>
                </a:cxnLst>
                <a:rect l="0" t="0" r="r" b="b"/>
                <a:pathLst>
                  <a:path w="19" h="21">
                    <a:moveTo>
                      <a:pt x="19" y="7"/>
                    </a:moveTo>
                    <a:lnTo>
                      <a:pt x="7" y="21"/>
                    </a:lnTo>
                    <a:lnTo>
                      <a:pt x="0" y="19"/>
                    </a:lnTo>
                    <a:lnTo>
                      <a:pt x="14" y="0"/>
                    </a:lnTo>
                    <a:lnTo>
                      <a:pt x="19"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0" name="Freeform 436"/>
              <p:cNvSpPr>
                <a:spLocks/>
              </p:cNvSpPr>
              <p:nvPr/>
            </p:nvSpPr>
            <p:spPr bwMode="auto">
              <a:xfrm>
                <a:off x="2927" y="698"/>
                <a:ext cx="19" cy="14"/>
              </a:xfrm>
              <a:custGeom>
                <a:avLst/>
                <a:gdLst>
                  <a:gd name="T0" fmla="*/ 8 w 8"/>
                  <a:gd name="T1" fmla="*/ 6 h 6"/>
                  <a:gd name="T2" fmla="*/ 8 w 8"/>
                  <a:gd name="T3" fmla="*/ 5 h 6"/>
                  <a:gd name="T4" fmla="*/ 2 w 8"/>
                  <a:gd name="T5" fmla="*/ 0 h 6"/>
                  <a:gd name="T6" fmla="*/ 1 w 8"/>
                  <a:gd name="T7" fmla="*/ 0 h 6"/>
                  <a:gd name="T8" fmla="*/ 0 w 8"/>
                  <a:gd name="T9" fmla="*/ 0 h 6"/>
                  <a:gd name="T10" fmla="*/ 8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8" y="6"/>
                    </a:moveTo>
                    <a:cubicBezTo>
                      <a:pt x="8" y="5"/>
                      <a:pt x="8" y="5"/>
                      <a:pt x="8" y="5"/>
                    </a:cubicBezTo>
                    <a:cubicBezTo>
                      <a:pt x="2" y="0"/>
                      <a:pt x="2" y="0"/>
                      <a:pt x="2" y="0"/>
                    </a:cubicBezTo>
                    <a:cubicBezTo>
                      <a:pt x="1" y="0"/>
                      <a:pt x="1" y="0"/>
                      <a:pt x="1" y="0"/>
                    </a:cubicBezTo>
                    <a:cubicBezTo>
                      <a:pt x="1" y="0"/>
                      <a:pt x="0" y="0"/>
                      <a:pt x="0" y="0"/>
                    </a:cubicBezTo>
                    <a:lnTo>
                      <a:pt x="8"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1" name="Freeform 437"/>
              <p:cNvSpPr>
                <a:spLocks/>
              </p:cNvSpPr>
              <p:nvPr/>
            </p:nvSpPr>
            <p:spPr bwMode="auto">
              <a:xfrm>
                <a:off x="2941" y="679"/>
                <a:ext cx="19" cy="14"/>
              </a:xfrm>
              <a:custGeom>
                <a:avLst/>
                <a:gdLst>
                  <a:gd name="T0" fmla="*/ 8 w 8"/>
                  <a:gd name="T1" fmla="*/ 5 h 6"/>
                  <a:gd name="T2" fmla="*/ 7 w 8"/>
                  <a:gd name="T3" fmla="*/ 6 h 6"/>
                  <a:gd name="T4" fmla="*/ 1 w 8"/>
                  <a:gd name="T5" fmla="*/ 1 h 6"/>
                  <a:gd name="T6" fmla="*/ 0 w 8"/>
                  <a:gd name="T7" fmla="*/ 1 h 6"/>
                  <a:gd name="T8" fmla="*/ 0 w 8"/>
                  <a:gd name="T9" fmla="*/ 0 h 6"/>
                  <a:gd name="T10" fmla="*/ 8 w 8"/>
                  <a:gd name="T11" fmla="*/ 5 h 6"/>
                </a:gdLst>
                <a:ahLst/>
                <a:cxnLst>
                  <a:cxn ang="0">
                    <a:pos x="T0" y="T1"/>
                  </a:cxn>
                  <a:cxn ang="0">
                    <a:pos x="T2" y="T3"/>
                  </a:cxn>
                  <a:cxn ang="0">
                    <a:pos x="T4" y="T5"/>
                  </a:cxn>
                  <a:cxn ang="0">
                    <a:pos x="T6" y="T7"/>
                  </a:cxn>
                  <a:cxn ang="0">
                    <a:pos x="T8" y="T9"/>
                  </a:cxn>
                  <a:cxn ang="0">
                    <a:pos x="T10" y="T11"/>
                  </a:cxn>
                </a:cxnLst>
                <a:rect l="0" t="0" r="r" b="b"/>
                <a:pathLst>
                  <a:path w="8" h="6">
                    <a:moveTo>
                      <a:pt x="8" y="5"/>
                    </a:moveTo>
                    <a:cubicBezTo>
                      <a:pt x="7" y="6"/>
                      <a:pt x="7" y="6"/>
                      <a:pt x="7" y="6"/>
                    </a:cubicBezTo>
                    <a:cubicBezTo>
                      <a:pt x="1" y="1"/>
                      <a:pt x="1" y="1"/>
                      <a:pt x="1" y="1"/>
                    </a:cubicBezTo>
                    <a:cubicBezTo>
                      <a:pt x="0" y="1"/>
                      <a:pt x="0" y="1"/>
                      <a:pt x="0" y="1"/>
                    </a:cubicBezTo>
                    <a:cubicBezTo>
                      <a:pt x="0" y="1"/>
                      <a:pt x="0" y="0"/>
                      <a:pt x="0" y="0"/>
                    </a:cubicBezTo>
                    <a:lnTo>
                      <a:pt x="8"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2" name="Freeform 438"/>
              <p:cNvSpPr>
                <a:spLocks/>
              </p:cNvSpPr>
              <p:nvPr/>
            </p:nvSpPr>
            <p:spPr bwMode="auto">
              <a:xfrm>
                <a:off x="2903" y="721"/>
                <a:ext cx="26" cy="24"/>
              </a:xfrm>
              <a:custGeom>
                <a:avLst/>
                <a:gdLst>
                  <a:gd name="T0" fmla="*/ 26 w 26"/>
                  <a:gd name="T1" fmla="*/ 10 h 24"/>
                  <a:gd name="T2" fmla="*/ 12 w 26"/>
                  <a:gd name="T3" fmla="*/ 24 h 24"/>
                  <a:gd name="T4" fmla="*/ 0 w 26"/>
                  <a:gd name="T5" fmla="*/ 12 h 24"/>
                  <a:gd name="T6" fmla="*/ 14 w 26"/>
                  <a:gd name="T7" fmla="*/ 0 h 24"/>
                  <a:gd name="T8" fmla="*/ 26 w 26"/>
                  <a:gd name="T9" fmla="*/ 10 h 24"/>
                </a:gdLst>
                <a:ahLst/>
                <a:cxnLst>
                  <a:cxn ang="0">
                    <a:pos x="T0" y="T1"/>
                  </a:cxn>
                  <a:cxn ang="0">
                    <a:pos x="T2" y="T3"/>
                  </a:cxn>
                  <a:cxn ang="0">
                    <a:pos x="T4" y="T5"/>
                  </a:cxn>
                  <a:cxn ang="0">
                    <a:pos x="T6" y="T7"/>
                  </a:cxn>
                  <a:cxn ang="0">
                    <a:pos x="T8" y="T9"/>
                  </a:cxn>
                </a:cxnLst>
                <a:rect l="0" t="0" r="r" b="b"/>
                <a:pathLst>
                  <a:path w="26" h="24">
                    <a:moveTo>
                      <a:pt x="26" y="10"/>
                    </a:moveTo>
                    <a:lnTo>
                      <a:pt x="12" y="24"/>
                    </a:lnTo>
                    <a:lnTo>
                      <a:pt x="0" y="12"/>
                    </a:lnTo>
                    <a:lnTo>
                      <a:pt x="14" y="0"/>
                    </a:lnTo>
                    <a:lnTo>
                      <a:pt x="26"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3" name="Freeform 439"/>
              <p:cNvSpPr>
                <a:spLocks/>
              </p:cNvSpPr>
              <p:nvPr/>
            </p:nvSpPr>
            <p:spPr bwMode="auto">
              <a:xfrm>
                <a:off x="2896" y="712"/>
                <a:ext cx="21" cy="23"/>
              </a:xfrm>
              <a:custGeom>
                <a:avLst/>
                <a:gdLst>
                  <a:gd name="T0" fmla="*/ 21 w 21"/>
                  <a:gd name="T1" fmla="*/ 9 h 23"/>
                  <a:gd name="T2" fmla="*/ 7 w 21"/>
                  <a:gd name="T3" fmla="*/ 23 h 23"/>
                  <a:gd name="T4" fmla="*/ 0 w 21"/>
                  <a:gd name="T5" fmla="*/ 19 h 23"/>
                  <a:gd name="T6" fmla="*/ 19 w 21"/>
                  <a:gd name="T7" fmla="*/ 0 h 23"/>
                  <a:gd name="T8" fmla="*/ 21 w 21"/>
                  <a:gd name="T9" fmla="*/ 9 h 23"/>
                </a:gdLst>
                <a:ahLst/>
                <a:cxnLst>
                  <a:cxn ang="0">
                    <a:pos x="T0" y="T1"/>
                  </a:cxn>
                  <a:cxn ang="0">
                    <a:pos x="T2" y="T3"/>
                  </a:cxn>
                  <a:cxn ang="0">
                    <a:pos x="T4" y="T5"/>
                  </a:cxn>
                  <a:cxn ang="0">
                    <a:pos x="T6" y="T7"/>
                  </a:cxn>
                  <a:cxn ang="0">
                    <a:pos x="T8" y="T9"/>
                  </a:cxn>
                </a:cxnLst>
                <a:rect l="0" t="0" r="r" b="b"/>
                <a:pathLst>
                  <a:path w="21" h="23">
                    <a:moveTo>
                      <a:pt x="21" y="9"/>
                    </a:moveTo>
                    <a:lnTo>
                      <a:pt x="7" y="23"/>
                    </a:lnTo>
                    <a:lnTo>
                      <a:pt x="0" y="19"/>
                    </a:lnTo>
                    <a:lnTo>
                      <a:pt x="19" y="0"/>
                    </a:lnTo>
                    <a:lnTo>
                      <a:pt x="21" y="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4" name="Freeform 440"/>
              <p:cNvSpPr>
                <a:spLocks/>
              </p:cNvSpPr>
              <p:nvPr/>
            </p:nvSpPr>
            <p:spPr bwMode="auto">
              <a:xfrm>
                <a:off x="2896" y="728"/>
                <a:ext cx="19" cy="19"/>
              </a:xfrm>
              <a:custGeom>
                <a:avLst/>
                <a:gdLst>
                  <a:gd name="T0" fmla="*/ 7 w 8"/>
                  <a:gd name="T1" fmla="*/ 8 h 8"/>
                  <a:gd name="T2" fmla="*/ 8 w 8"/>
                  <a:gd name="T3" fmla="*/ 7 h 8"/>
                  <a:gd name="T4" fmla="*/ 2 w 8"/>
                  <a:gd name="T5" fmla="*/ 1 h 8"/>
                  <a:gd name="T6" fmla="*/ 2 w 8"/>
                  <a:gd name="T7" fmla="*/ 1 h 8"/>
                  <a:gd name="T8" fmla="*/ 0 w 8"/>
                  <a:gd name="T9" fmla="*/ 1 h 8"/>
                  <a:gd name="T10" fmla="*/ 7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7" y="8"/>
                    </a:moveTo>
                    <a:cubicBezTo>
                      <a:pt x="8" y="7"/>
                      <a:pt x="8" y="7"/>
                      <a:pt x="8" y="7"/>
                    </a:cubicBezTo>
                    <a:cubicBezTo>
                      <a:pt x="2" y="1"/>
                      <a:pt x="2" y="1"/>
                      <a:pt x="2" y="1"/>
                    </a:cubicBezTo>
                    <a:cubicBezTo>
                      <a:pt x="2" y="1"/>
                      <a:pt x="2" y="1"/>
                      <a:pt x="2" y="1"/>
                    </a:cubicBezTo>
                    <a:cubicBezTo>
                      <a:pt x="1" y="0"/>
                      <a:pt x="1" y="0"/>
                      <a:pt x="0" y="1"/>
                    </a:cubicBezTo>
                    <a:lnTo>
                      <a:pt x="7"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5" name="Freeform 441"/>
              <p:cNvSpPr>
                <a:spLocks/>
              </p:cNvSpPr>
              <p:nvPr/>
            </p:nvSpPr>
            <p:spPr bwMode="auto">
              <a:xfrm>
                <a:off x="2912" y="712"/>
                <a:ext cx="17" cy="19"/>
              </a:xfrm>
              <a:custGeom>
                <a:avLst/>
                <a:gdLst>
                  <a:gd name="T0" fmla="*/ 7 w 7"/>
                  <a:gd name="T1" fmla="*/ 7 h 8"/>
                  <a:gd name="T2" fmla="*/ 7 w 7"/>
                  <a:gd name="T3" fmla="*/ 8 h 8"/>
                  <a:gd name="T4" fmla="*/ 1 w 7"/>
                  <a:gd name="T5" fmla="*/ 2 h 8"/>
                  <a:gd name="T6" fmla="*/ 1 w 7"/>
                  <a:gd name="T7" fmla="*/ 2 h 8"/>
                  <a:gd name="T8" fmla="*/ 1 w 7"/>
                  <a:gd name="T9" fmla="*/ 0 h 8"/>
                  <a:gd name="T10" fmla="*/ 7 w 7"/>
                  <a:gd name="T11" fmla="*/ 7 h 8"/>
                </a:gdLst>
                <a:ahLst/>
                <a:cxnLst>
                  <a:cxn ang="0">
                    <a:pos x="T0" y="T1"/>
                  </a:cxn>
                  <a:cxn ang="0">
                    <a:pos x="T2" y="T3"/>
                  </a:cxn>
                  <a:cxn ang="0">
                    <a:pos x="T4" y="T5"/>
                  </a:cxn>
                  <a:cxn ang="0">
                    <a:pos x="T6" y="T7"/>
                  </a:cxn>
                  <a:cxn ang="0">
                    <a:pos x="T8" y="T9"/>
                  </a:cxn>
                  <a:cxn ang="0">
                    <a:pos x="T10" y="T11"/>
                  </a:cxn>
                </a:cxnLst>
                <a:rect l="0" t="0" r="r" b="b"/>
                <a:pathLst>
                  <a:path w="7" h="8">
                    <a:moveTo>
                      <a:pt x="7" y="7"/>
                    </a:moveTo>
                    <a:cubicBezTo>
                      <a:pt x="7" y="8"/>
                      <a:pt x="7" y="8"/>
                      <a:pt x="7" y="8"/>
                    </a:cubicBezTo>
                    <a:cubicBezTo>
                      <a:pt x="1" y="2"/>
                      <a:pt x="1" y="2"/>
                      <a:pt x="1" y="2"/>
                    </a:cubicBezTo>
                    <a:cubicBezTo>
                      <a:pt x="1" y="2"/>
                      <a:pt x="1" y="2"/>
                      <a:pt x="1" y="2"/>
                    </a:cubicBezTo>
                    <a:cubicBezTo>
                      <a:pt x="0" y="1"/>
                      <a:pt x="0" y="1"/>
                      <a:pt x="1" y="0"/>
                    </a:cubicBezTo>
                    <a:lnTo>
                      <a:pt x="7" y="7"/>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6" name="Freeform 442"/>
              <p:cNvSpPr>
                <a:spLocks/>
              </p:cNvSpPr>
              <p:nvPr/>
            </p:nvSpPr>
            <p:spPr bwMode="auto">
              <a:xfrm>
                <a:off x="2867" y="750"/>
                <a:ext cx="24" cy="23"/>
              </a:xfrm>
              <a:custGeom>
                <a:avLst/>
                <a:gdLst>
                  <a:gd name="T0" fmla="*/ 24 w 24"/>
                  <a:gd name="T1" fmla="*/ 11 h 23"/>
                  <a:gd name="T2" fmla="*/ 7 w 24"/>
                  <a:gd name="T3" fmla="*/ 23 h 23"/>
                  <a:gd name="T4" fmla="*/ 0 w 24"/>
                  <a:gd name="T5" fmla="*/ 11 h 23"/>
                  <a:gd name="T6" fmla="*/ 17 w 24"/>
                  <a:gd name="T7" fmla="*/ 0 h 23"/>
                  <a:gd name="T8" fmla="*/ 24 w 24"/>
                  <a:gd name="T9" fmla="*/ 11 h 23"/>
                </a:gdLst>
                <a:ahLst/>
                <a:cxnLst>
                  <a:cxn ang="0">
                    <a:pos x="T0" y="T1"/>
                  </a:cxn>
                  <a:cxn ang="0">
                    <a:pos x="T2" y="T3"/>
                  </a:cxn>
                  <a:cxn ang="0">
                    <a:pos x="T4" y="T5"/>
                  </a:cxn>
                  <a:cxn ang="0">
                    <a:pos x="T6" y="T7"/>
                  </a:cxn>
                  <a:cxn ang="0">
                    <a:pos x="T8" y="T9"/>
                  </a:cxn>
                </a:cxnLst>
                <a:rect l="0" t="0" r="r" b="b"/>
                <a:pathLst>
                  <a:path w="24" h="23">
                    <a:moveTo>
                      <a:pt x="24" y="11"/>
                    </a:moveTo>
                    <a:lnTo>
                      <a:pt x="7" y="23"/>
                    </a:lnTo>
                    <a:lnTo>
                      <a:pt x="0" y="11"/>
                    </a:lnTo>
                    <a:lnTo>
                      <a:pt x="17" y="0"/>
                    </a:lnTo>
                    <a:lnTo>
                      <a:pt x="24" y="1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7" name="Freeform 443"/>
              <p:cNvSpPr>
                <a:spLocks/>
              </p:cNvSpPr>
              <p:nvPr/>
            </p:nvSpPr>
            <p:spPr bwMode="auto">
              <a:xfrm>
                <a:off x="2860" y="743"/>
                <a:ext cx="24" cy="18"/>
              </a:xfrm>
              <a:custGeom>
                <a:avLst/>
                <a:gdLst>
                  <a:gd name="T0" fmla="*/ 24 w 24"/>
                  <a:gd name="T1" fmla="*/ 7 h 18"/>
                  <a:gd name="T2" fmla="*/ 7 w 24"/>
                  <a:gd name="T3" fmla="*/ 18 h 18"/>
                  <a:gd name="T4" fmla="*/ 0 w 24"/>
                  <a:gd name="T5" fmla="*/ 14 h 18"/>
                  <a:gd name="T6" fmla="*/ 21 w 24"/>
                  <a:gd name="T7" fmla="*/ 0 h 18"/>
                  <a:gd name="T8" fmla="*/ 24 w 24"/>
                  <a:gd name="T9" fmla="*/ 7 h 18"/>
                </a:gdLst>
                <a:ahLst/>
                <a:cxnLst>
                  <a:cxn ang="0">
                    <a:pos x="T0" y="T1"/>
                  </a:cxn>
                  <a:cxn ang="0">
                    <a:pos x="T2" y="T3"/>
                  </a:cxn>
                  <a:cxn ang="0">
                    <a:pos x="T4" y="T5"/>
                  </a:cxn>
                  <a:cxn ang="0">
                    <a:pos x="T6" y="T7"/>
                  </a:cxn>
                  <a:cxn ang="0">
                    <a:pos x="T8" y="T9"/>
                  </a:cxn>
                </a:cxnLst>
                <a:rect l="0" t="0" r="r" b="b"/>
                <a:pathLst>
                  <a:path w="24" h="18">
                    <a:moveTo>
                      <a:pt x="24" y="7"/>
                    </a:moveTo>
                    <a:lnTo>
                      <a:pt x="7" y="18"/>
                    </a:lnTo>
                    <a:lnTo>
                      <a:pt x="0" y="14"/>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8" name="Freeform 444"/>
              <p:cNvSpPr>
                <a:spLocks/>
              </p:cNvSpPr>
              <p:nvPr/>
            </p:nvSpPr>
            <p:spPr bwMode="auto">
              <a:xfrm>
                <a:off x="2860" y="754"/>
                <a:ext cx="14" cy="22"/>
              </a:xfrm>
              <a:custGeom>
                <a:avLst/>
                <a:gdLst>
                  <a:gd name="T0" fmla="*/ 6 w 6"/>
                  <a:gd name="T1" fmla="*/ 9 h 9"/>
                  <a:gd name="T2" fmla="*/ 6 w 6"/>
                  <a:gd name="T3" fmla="*/ 8 h 9"/>
                  <a:gd name="T4" fmla="*/ 2 w 6"/>
                  <a:gd name="T5" fmla="*/ 2 h 9"/>
                  <a:gd name="T6" fmla="*/ 2 w 6"/>
                  <a:gd name="T7" fmla="*/ 1 h 9"/>
                  <a:gd name="T8" fmla="*/ 0 w 6"/>
                  <a:gd name="T9" fmla="*/ 1 h 9"/>
                  <a:gd name="T10" fmla="*/ 6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6" y="9"/>
                    </a:moveTo>
                    <a:cubicBezTo>
                      <a:pt x="6" y="8"/>
                      <a:pt x="6" y="8"/>
                      <a:pt x="6" y="8"/>
                    </a:cubicBezTo>
                    <a:cubicBezTo>
                      <a:pt x="2" y="2"/>
                      <a:pt x="2" y="2"/>
                      <a:pt x="2" y="2"/>
                    </a:cubicBezTo>
                    <a:cubicBezTo>
                      <a:pt x="2" y="1"/>
                      <a:pt x="2" y="1"/>
                      <a:pt x="2" y="1"/>
                    </a:cubicBezTo>
                    <a:cubicBezTo>
                      <a:pt x="1" y="1"/>
                      <a:pt x="1" y="0"/>
                      <a:pt x="0" y="1"/>
                    </a:cubicBezTo>
                    <a:lnTo>
                      <a:pt x="6"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29" name="Freeform 445"/>
              <p:cNvSpPr>
                <a:spLocks/>
              </p:cNvSpPr>
              <p:nvPr/>
            </p:nvSpPr>
            <p:spPr bwMode="auto">
              <a:xfrm>
                <a:off x="2881" y="743"/>
                <a:ext cx="12" cy="18"/>
              </a:xfrm>
              <a:custGeom>
                <a:avLst/>
                <a:gdLst>
                  <a:gd name="T0" fmla="*/ 5 w 5"/>
                  <a:gd name="T1" fmla="*/ 8 h 8"/>
                  <a:gd name="T2" fmla="*/ 4 w 5"/>
                  <a:gd name="T3" fmla="*/ 8 h 8"/>
                  <a:gd name="T4" fmla="*/ 0 w 5"/>
                  <a:gd name="T5" fmla="*/ 2 h 8"/>
                  <a:gd name="T6" fmla="*/ 0 w 5"/>
                  <a:gd name="T7" fmla="*/ 1 h 8"/>
                  <a:gd name="T8" fmla="*/ 0 w 5"/>
                  <a:gd name="T9" fmla="*/ 0 h 8"/>
                  <a:gd name="T10" fmla="*/ 5 w 5"/>
                  <a:gd name="T11" fmla="*/ 8 h 8"/>
                </a:gdLst>
                <a:ahLst/>
                <a:cxnLst>
                  <a:cxn ang="0">
                    <a:pos x="T0" y="T1"/>
                  </a:cxn>
                  <a:cxn ang="0">
                    <a:pos x="T2" y="T3"/>
                  </a:cxn>
                  <a:cxn ang="0">
                    <a:pos x="T4" y="T5"/>
                  </a:cxn>
                  <a:cxn ang="0">
                    <a:pos x="T6" y="T7"/>
                  </a:cxn>
                  <a:cxn ang="0">
                    <a:pos x="T8" y="T9"/>
                  </a:cxn>
                  <a:cxn ang="0">
                    <a:pos x="T10" y="T11"/>
                  </a:cxn>
                </a:cxnLst>
                <a:rect l="0" t="0" r="r" b="b"/>
                <a:pathLst>
                  <a:path w="5" h="8">
                    <a:moveTo>
                      <a:pt x="5" y="8"/>
                    </a:moveTo>
                    <a:cubicBezTo>
                      <a:pt x="4" y="8"/>
                      <a:pt x="4" y="8"/>
                      <a:pt x="4" y="8"/>
                    </a:cubicBezTo>
                    <a:cubicBezTo>
                      <a:pt x="0" y="2"/>
                      <a:pt x="0" y="2"/>
                      <a:pt x="0" y="2"/>
                    </a:cubicBezTo>
                    <a:cubicBezTo>
                      <a:pt x="0" y="1"/>
                      <a:pt x="0" y="1"/>
                      <a:pt x="0" y="1"/>
                    </a:cubicBezTo>
                    <a:cubicBezTo>
                      <a:pt x="0" y="1"/>
                      <a:pt x="0" y="0"/>
                      <a:pt x="0" y="0"/>
                    </a:cubicBezTo>
                    <a:lnTo>
                      <a:pt x="5"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0" name="Freeform 446"/>
              <p:cNvSpPr>
                <a:spLocks/>
              </p:cNvSpPr>
              <p:nvPr/>
            </p:nvSpPr>
            <p:spPr bwMode="auto">
              <a:xfrm>
                <a:off x="2827" y="773"/>
                <a:ext cx="24" cy="22"/>
              </a:xfrm>
              <a:custGeom>
                <a:avLst/>
                <a:gdLst>
                  <a:gd name="T0" fmla="*/ 24 w 24"/>
                  <a:gd name="T1" fmla="*/ 14 h 22"/>
                  <a:gd name="T2" fmla="*/ 5 w 24"/>
                  <a:gd name="T3" fmla="*/ 22 h 22"/>
                  <a:gd name="T4" fmla="*/ 0 w 24"/>
                  <a:gd name="T5" fmla="*/ 10 h 22"/>
                  <a:gd name="T6" fmla="*/ 19 w 24"/>
                  <a:gd name="T7" fmla="*/ 0 h 22"/>
                  <a:gd name="T8" fmla="*/ 24 w 24"/>
                  <a:gd name="T9" fmla="*/ 14 h 22"/>
                </a:gdLst>
                <a:ahLst/>
                <a:cxnLst>
                  <a:cxn ang="0">
                    <a:pos x="T0" y="T1"/>
                  </a:cxn>
                  <a:cxn ang="0">
                    <a:pos x="T2" y="T3"/>
                  </a:cxn>
                  <a:cxn ang="0">
                    <a:pos x="T4" y="T5"/>
                  </a:cxn>
                  <a:cxn ang="0">
                    <a:pos x="T6" y="T7"/>
                  </a:cxn>
                  <a:cxn ang="0">
                    <a:pos x="T8" y="T9"/>
                  </a:cxn>
                </a:cxnLst>
                <a:rect l="0" t="0" r="r" b="b"/>
                <a:pathLst>
                  <a:path w="24" h="22">
                    <a:moveTo>
                      <a:pt x="24" y="14"/>
                    </a:moveTo>
                    <a:lnTo>
                      <a:pt x="5" y="22"/>
                    </a:lnTo>
                    <a:lnTo>
                      <a:pt x="0" y="10"/>
                    </a:lnTo>
                    <a:lnTo>
                      <a:pt x="19" y="0"/>
                    </a:lnTo>
                    <a:lnTo>
                      <a:pt x="24"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1" name="Freeform 447"/>
              <p:cNvSpPr>
                <a:spLocks/>
              </p:cNvSpPr>
              <p:nvPr/>
            </p:nvSpPr>
            <p:spPr bwMode="auto">
              <a:xfrm>
                <a:off x="2822" y="766"/>
                <a:ext cx="24" cy="17"/>
              </a:xfrm>
              <a:custGeom>
                <a:avLst/>
                <a:gdLst>
                  <a:gd name="T0" fmla="*/ 24 w 24"/>
                  <a:gd name="T1" fmla="*/ 7 h 17"/>
                  <a:gd name="T2" fmla="*/ 5 w 24"/>
                  <a:gd name="T3" fmla="*/ 17 h 17"/>
                  <a:gd name="T4" fmla="*/ 0 w 24"/>
                  <a:gd name="T5" fmla="*/ 10 h 17"/>
                  <a:gd name="T6" fmla="*/ 21 w 24"/>
                  <a:gd name="T7" fmla="*/ 0 h 17"/>
                  <a:gd name="T8" fmla="*/ 24 w 24"/>
                  <a:gd name="T9" fmla="*/ 7 h 17"/>
                </a:gdLst>
                <a:ahLst/>
                <a:cxnLst>
                  <a:cxn ang="0">
                    <a:pos x="T0" y="T1"/>
                  </a:cxn>
                  <a:cxn ang="0">
                    <a:pos x="T2" y="T3"/>
                  </a:cxn>
                  <a:cxn ang="0">
                    <a:pos x="T4" y="T5"/>
                  </a:cxn>
                  <a:cxn ang="0">
                    <a:pos x="T6" y="T7"/>
                  </a:cxn>
                  <a:cxn ang="0">
                    <a:pos x="T8" y="T9"/>
                  </a:cxn>
                </a:cxnLst>
                <a:rect l="0" t="0" r="r" b="b"/>
                <a:pathLst>
                  <a:path w="24" h="17">
                    <a:moveTo>
                      <a:pt x="24" y="7"/>
                    </a:moveTo>
                    <a:lnTo>
                      <a:pt x="5" y="17"/>
                    </a:lnTo>
                    <a:lnTo>
                      <a:pt x="0" y="10"/>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2" name="Freeform 448"/>
              <p:cNvSpPr>
                <a:spLocks/>
              </p:cNvSpPr>
              <p:nvPr/>
            </p:nvSpPr>
            <p:spPr bwMode="auto">
              <a:xfrm>
                <a:off x="2822" y="776"/>
                <a:ext cx="10" cy="21"/>
              </a:xfrm>
              <a:custGeom>
                <a:avLst/>
                <a:gdLst>
                  <a:gd name="T0" fmla="*/ 3 w 4"/>
                  <a:gd name="T1" fmla="*/ 9 h 9"/>
                  <a:gd name="T2" fmla="*/ 4 w 4"/>
                  <a:gd name="T3" fmla="*/ 8 h 9"/>
                  <a:gd name="T4" fmla="*/ 1 w 4"/>
                  <a:gd name="T5" fmla="*/ 1 h 9"/>
                  <a:gd name="T6" fmla="*/ 1 w 4"/>
                  <a:gd name="T7" fmla="*/ 1 h 9"/>
                  <a:gd name="T8" fmla="*/ 0 w 4"/>
                  <a:gd name="T9" fmla="*/ 0 h 9"/>
                  <a:gd name="T10" fmla="*/ 3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3" y="9"/>
                    </a:moveTo>
                    <a:cubicBezTo>
                      <a:pt x="4" y="8"/>
                      <a:pt x="4" y="8"/>
                      <a:pt x="4" y="8"/>
                    </a:cubicBezTo>
                    <a:cubicBezTo>
                      <a:pt x="1" y="1"/>
                      <a:pt x="1" y="1"/>
                      <a:pt x="1" y="1"/>
                    </a:cubicBezTo>
                    <a:cubicBezTo>
                      <a:pt x="1" y="1"/>
                      <a:pt x="1" y="1"/>
                      <a:pt x="1" y="1"/>
                    </a:cubicBezTo>
                    <a:cubicBezTo>
                      <a:pt x="1" y="0"/>
                      <a:pt x="0" y="0"/>
                      <a:pt x="0" y="0"/>
                    </a:cubicBezTo>
                    <a:lnTo>
                      <a:pt x="3"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3" name="Freeform 449"/>
              <p:cNvSpPr>
                <a:spLocks/>
              </p:cNvSpPr>
              <p:nvPr/>
            </p:nvSpPr>
            <p:spPr bwMode="auto">
              <a:xfrm>
                <a:off x="2843" y="766"/>
                <a:ext cx="10" cy="21"/>
              </a:xfrm>
              <a:custGeom>
                <a:avLst/>
                <a:gdLst>
                  <a:gd name="T0" fmla="*/ 4 w 4"/>
                  <a:gd name="T1" fmla="*/ 8 h 9"/>
                  <a:gd name="T2" fmla="*/ 3 w 4"/>
                  <a:gd name="T3" fmla="*/ 9 h 9"/>
                  <a:gd name="T4" fmla="*/ 0 w 4"/>
                  <a:gd name="T5" fmla="*/ 2 h 9"/>
                  <a:gd name="T6" fmla="*/ 0 w 4"/>
                  <a:gd name="T7" fmla="*/ 1 h 9"/>
                  <a:gd name="T8" fmla="*/ 0 w 4"/>
                  <a:gd name="T9" fmla="*/ 0 h 9"/>
                  <a:gd name="T10" fmla="*/ 4 w 4"/>
                  <a:gd name="T11" fmla="*/ 8 h 9"/>
                </a:gdLst>
                <a:ahLst/>
                <a:cxnLst>
                  <a:cxn ang="0">
                    <a:pos x="T0" y="T1"/>
                  </a:cxn>
                  <a:cxn ang="0">
                    <a:pos x="T2" y="T3"/>
                  </a:cxn>
                  <a:cxn ang="0">
                    <a:pos x="T4" y="T5"/>
                  </a:cxn>
                  <a:cxn ang="0">
                    <a:pos x="T6" y="T7"/>
                  </a:cxn>
                  <a:cxn ang="0">
                    <a:pos x="T8" y="T9"/>
                  </a:cxn>
                  <a:cxn ang="0">
                    <a:pos x="T10" y="T11"/>
                  </a:cxn>
                </a:cxnLst>
                <a:rect l="0" t="0" r="r" b="b"/>
                <a:pathLst>
                  <a:path w="4" h="9">
                    <a:moveTo>
                      <a:pt x="4" y="8"/>
                    </a:moveTo>
                    <a:cubicBezTo>
                      <a:pt x="3" y="9"/>
                      <a:pt x="3" y="9"/>
                      <a:pt x="3" y="9"/>
                    </a:cubicBezTo>
                    <a:cubicBezTo>
                      <a:pt x="0" y="2"/>
                      <a:pt x="0" y="2"/>
                      <a:pt x="0" y="2"/>
                    </a:cubicBezTo>
                    <a:cubicBezTo>
                      <a:pt x="0" y="1"/>
                      <a:pt x="0" y="1"/>
                      <a:pt x="0" y="1"/>
                    </a:cubicBezTo>
                    <a:cubicBezTo>
                      <a:pt x="0" y="0"/>
                      <a:pt x="0" y="0"/>
                      <a:pt x="0" y="0"/>
                    </a:cubicBezTo>
                    <a:lnTo>
                      <a:pt x="4"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4" name="Freeform 450"/>
              <p:cNvSpPr>
                <a:spLocks/>
              </p:cNvSpPr>
              <p:nvPr/>
            </p:nvSpPr>
            <p:spPr bwMode="auto">
              <a:xfrm>
                <a:off x="2784" y="790"/>
                <a:ext cx="22" cy="19"/>
              </a:xfrm>
              <a:custGeom>
                <a:avLst/>
                <a:gdLst>
                  <a:gd name="T0" fmla="*/ 22 w 22"/>
                  <a:gd name="T1" fmla="*/ 14 h 19"/>
                  <a:gd name="T2" fmla="*/ 3 w 22"/>
                  <a:gd name="T3" fmla="*/ 19 h 19"/>
                  <a:gd name="T4" fmla="*/ 0 w 22"/>
                  <a:gd name="T5" fmla="*/ 5 h 19"/>
                  <a:gd name="T6" fmla="*/ 19 w 22"/>
                  <a:gd name="T7" fmla="*/ 0 h 19"/>
                  <a:gd name="T8" fmla="*/ 22 w 22"/>
                  <a:gd name="T9" fmla="*/ 14 h 19"/>
                </a:gdLst>
                <a:ahLst/>
                <a:cxnLst>
                  <a:cxn ang="0">
                    <a:pos x="T0" y="T1"/>
                  </a:cxn>
                  <a:cxn ang="0">
                    <a:pos x="T2" y="T3"/>
                  </a:cxn>
                  <a:cxn ang="0">
                    <a:pos x="T4" y="T5"/>
                  </a:cxn>
                  <a:cxn ang="0">
                    <a:pos x="T6" y="T7"/>
                  </a:cxn>
                  <a:cxn ang="0">
                    <a:pos x="T8" y="T9"/>
                  </a:cxn>
                </a:cxnLst>
                <a:rect l="0" t="0" r="r" b="b"/>
                <a:pathLst>
                  <a:path w="22" h="19">
                    <a:moveTo>
                      <a:pt x="22" y="14"/>
                    </a:moveTo>
                    <a:lnTo>
                      <a:pt x="3" y="19"/>
                    </a:lnTo>
                    <a:lnTo>
                      <a:pt x="0" y="5"/>
                    </a:lnTo>
                    <a:lnTo>
                      <a:pt x="19" y="0"/>
                    </a:lnTo>
                    <a:lnTo>
                      <a:pt x="22"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5" name="Freeform 451"/>
              <p:cNvSpPr>
                <a:spLocks/>
              </p:cNvSpPr>
              <p:nvPr/>
            </p:nvSpPr>
            <p:spPr bwMode="auto">
              <a:xfrm>
                <a:off x="2779" y="783"/>
                <a:ext cx="24" cy="12"/>
              </a:xfrm>
              <a:custGeom>
                <a:avLst/>
                <a:gdLst>
                  <a:gd name="T0" fmla="*/ 24 w 24"/>
                  <a:gd name="T1" fmla="*/ 7 h 12"/>
                  <a:gd name="T2" fmla="*/ 5 w 24"/>
                  <a:gd name="T3" fmla="*/ 12 h 12"/>
                  <a:gd name="T4" fmla="*/ 0 w 24"/>
                  <a:gd name="T5" fmla="*/ 4 h 12"/>
                  <a:gd name="T6" fmla="*/ 24 w 24"/>
                  <a:gd name="T7" fmla="*/ 0 h 12"/>
                  <a:gd name="T8" fmla="*/ 24 w 24"/>
                  <a:gd name="T9" fmla="*/ 7 h 12"/>
                </a:gdLst>
                <a:ahLst/>
                <a:cxnLst>
                  <a:cxn ang="0">
                    <a:pos x="T0" y="T1"/>
                  </a:cxn>
                  <a:cxn ang="0">
                    <a:pos x="T2" y="T3"/>
                  </a:cxn>
                  <a:cxn ang="0">
                    <a:pos x="T4" y="T5"/>
                  </a:cxn>
                  <a:cxn ang="0">
                    <a:pos x="T6" y="T7"/>
                  </a:cxn>
                  <a:cxn ang="0">
                    <a:pos x="T8" y="T9"/>
                  </a:cxn>
                </a:cxnLst>
                <a:rect l="0" t="0" r="r" b="b"/>
                <a:pathLst>
                  <a:path w="24" h="12">
                    <a:moveTo>
                      <a:pt x="24" y="7"/>
                    </a:moveTo>
                    <a:lnTo>
                      <a:pt x="5" y="12"/>
                    </a:lnTo>
                    <a:lnTo>
                      <a:pt x="0" y="4"/>
                    </a:lnTo>
                    <a:lnTo>
                      <a:pt x="24"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6" name="Freeform 452"/>
              <p:cNvSpPr>
                <a:spLocks/>
              </p:cNvSpPr>
              <p:nvPr/>
            </p:nvSpPr>
            <p:spPr bwMode="auto">
              <a:xfrm>
                <a:off x="2779" y="787"/>
                <a:ext cx="8" cy="24"/>
              </a:xfrm>
              <a:custGeom>
                <a:avLst/>
                <a:gdLst>
                  <a:gd name="T0" fmla="*/ 2 w 3"/>
                  <a:gd name="T1" fmla="*/ 10 h 10"/>
                  <a:gd name="T2" fmla="*/ 3 w 3"/>
                  <a:gd name="T3" fmla="*/ 9 h 10"/>
                  <a:gd name="T4" fmla="*/ 1 w 3"/>
                  <a:gd name="T5" fmla="*/ 2 h 10"/>
                  <a:gd name="T6" fmla="*/ 1 w 3"/>
                  <a:gd name="T7" fmla="*/ 1 h 10"/>
                  <a:gd name="T8" fmla="*/ 0 w 3"/>
                  <a:gd name="T9" fmla="*/ 0 h 10"/>
                  <a:gd name="T10" fmla="*/ 2 w 3"/>
                  <a:gd name="T11" fmla="*/ 10 h 10"/>
                </a:gdLst>
                <a:ahLst/>
                <a:cxnLst>
                  <a:cxn ang="0">
                    <a:pos x="T0" y="T1"/>
                  </a:cxn>
                  <a:cxn ang="0">
                    <a:pos x="T2" y="T3"/>
                  </a:cxn>
                  <a:cxn ang="0">
                    <a:pos x="T4" y="T5"/>
                  </a:cxn>
                  <a:cxn ang="0">
                    <a:pos x="T6" y="T7"/>
                  </a:cxn>
                  <a:cxn ang="0">
                    <a:pos x="T8" y="T9"/>
                  </a:cxn>
                  <a:cxn ang="0">
                    <a:pos x="T10" y="T11"/>
                  </a:cxn>
                </a:cxnLst>
                <a:rect l="0" t="0" r="r" b="b"/>
                <a:pathLst>
                  <a:path w="3" h="10">
                    <a:moveTo>
                      <a:pt x="2" y="10"/>
                    </a:moveTo>
                    <a:cubicBezTo>
                      <a:pt x="3" y="9"/>
                      <a:pt x="3" y="9"/>
                      <a:pt x="3" y="9"/>
                    </a:cubicBezTo>
                    <a:cubicBezTo>
                      <a:pt x="1" y="2"/>
                      <a:pt x="1" y="2"/>
                      <a:pt x="1" y="2"/>
                    </a:cubicBezTo>
                    <a:cubicBezTo>
                      <a:pt x="1" y="1"/>
                      <a:pt x="1" y="1"/>
                      <a:pt x="1" y="1"/>
                    </a:cubicBezTo>
                    <a:cubicBezTo>
                      <a:pt x="1" y="1"/>
                      <a:pt x="0" y="0"/>
                      <a:pt x="0" y="0"/>
                    </a:cubicBezTo>
                    <a:lnTo>
                      <a:pt x="2" y="1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7" name="Freeform 453"/>
              <p:cNvSpPr>
                <a:spLocks/>
              </p:cNvSpPr>
              <p:nvPr/>
            </p:nvSpPr>
            <p:spPr bwMode="auto">
              <a:xfrm>
                <a:off x="2801" y="783"/>
                <a:ext cx="7" cy="21"/>
              </a:xfrm>
              <a:custGeom>
                <a:avLst/>
                <a:gdLst>
                  <a:gd name="T0" fmla="*/ 3 w 3"/>
                  <a:gd name="T1" fmla="*/ 9 h 9"/>
                  <a:gd name="T2" fmla="*/ 2 w 3"/>
                  <a:gd name="T3" fmla="*/ 9 h 9"/>
                  <a:gd name="T4" fmla="*/ 1 w 3"/>
                  <a:gd name="T5" fmla="*/ 2 h 9"/>
                  <a:gd name="T6" fmla="*/ 1 w 3"/>
                  <a:gd name="T7" fmla="*/ 1 h 9"/>
                  <a:gd name="T8" fmla="*/ 1 w 3"/>
                  <a:gd name="T9" fmla="*/ 0 h 9"/>
                  <a:gd name="T10" fmla="*/ 3 w 3"/>
                  <a:gd name="T11" fmla="*/ 9 h 9"/>
                </a:gdLst>
                <a:ahLst/>
                <a:cxnLst>
                  <a:cxn ang="0">
                    <a:pos x="T0" y="T1"/>
                  </a:cxn>
                  <a:cxn ang="0">
                    <a:pos x="T2" y="T3"/>
                  </a:cxn>
                  <a:cxn ang="0">
                    <a:pos x="T4" y="T5"/>
                  </a:cxn>
                  <a:cxn ang="0">
                    <a:pos x="T6" y="T7"/>
                  </a:cxn>
                  <a:cxn ang="0">
                    <a:pos x="T8" y="T9"/>
                  </a:cxn>
                  <a:cxn ang="0">
                    <a:pos x="T10" y="T11"/>
                  </a:cxn>
                </a:cxnLst>
                <a:rect l="0" t="0" r="r" b="b"/>
                <a:pathLst>
                  <a:path w="3" h="9">
                    <a:moveTo>
                      <a:pt x="3" y="9"/>
                    </a:moveTo>
                    <a:cubicBezTo>
                      <a:pt x="2" y="9"/>
                      <a:pt x="2" y="9"/>
                      <a:pt x="2" y="9"/>
                    </a:cubicBezTo>
                    <a:cubicBezTo>
                      <a:pt x="1" y="2"/>
                      <a:pt x="1" y="2"/>
                      <a:pt x="1" y="2"/>
                    </a:cubicBezTo>
                    <a:cubicBezTo>
                      <a:pt x="1" y="1"/>
                      <a:pt x="1" y="1"/>
                      <a:pt x="1" y="1"/>
                    </a:cubicBezTo>
                    <a:cubicBezTo>
                      <a:pt x="0" y="0"/>
                      <a:pt x="1" y="0"/>
                      <a:pt x="1" y="0"/>
                    </a:cubicBezTo>
                    <a:lnTo>
                      <a:pt x="3"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8" name="Freeform 454"/>
              <p:cNvSpPr>
                <a:spLocks/>
              </p:cNvSpPr>
              <p:nvPr/>
            </p:nvSpPr>
            <p:spPr bwMode="auto">
              <a:xfrm>
                <a:off x="2644" y="790"/>
                <a:ext cx="24" cy="19"/>
              </a:xfrm>
              <a:custGeom>
                <a:avLst/>
                <a:gdLst>
                  <a:gd name="T0" fmla="*/ 19 w 24"/>
                  <a:gd name="T1" fmla="*/ 19 h 19"/>
                  <a:gd name="T2" fmla="*/ 0 w 24"/>
                  <a:gd name="T3" fmla="*/ 12 h 19"/>
                  <a:gd name="T4" fmla="*/ 5 w 24"/>
                  <a:gd name="T5" fmla="*/ 0 h 19"/>
                  <a:gd name="T6" fmla="*/ 24 w 24"/>
                  <a:gd name="T7" fmla="*/ 5 h 19"/>
                  <a:gd name="T8" fmla="*/ 19 w 24"/>
                  <a:gd name="T9" fmla="*/ 19 h 19"/>
                </a:gdLst>
                <a:ahLst/>
                <a:cxnLst>
                  <a:cxn ang="0">
                    <a:pos x="T0" y="T1"/>
                  </a:cxn>
                  <a:cxn ang="0">
                    <a:pos x="T2" y="T3"/>
                  </a:cxn>
                  <a:cxn ang="0">
                    <a:pos x="T4" y="T5"/>
                  </a:cxn>
                  <a:cxn ang="0">
                    <a:pos x="T6" y="T7"/>
                  </a:cxn>
                  <a:cxn ang="0">
                    <a:pos x="T8" y="T9"/>
                  </a:cxn>
                </a:cxnLst>
                <a:rect l="0" t="0" r="r" b="b"/>
                <a:pathLst>
                  <a:path w="24" h="19">
                    <a:moveTo>
                      <a:pt x="19" y="19"/>
                    </a:moveTo>
                    <a:lnTo>
                      <a:pt x="0" y="12"/>
                    </a:lnTo>
                    <a:lnTo>
                      <a:pt x="5" y="0"/>
                    </a:lnTo>
                    <a:lnTo>
                      <a:pt x="24" y="5"/>
                    </a:lnTo>
                    <a:lnTo>
                      <a:pt x="19"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39" name="Freeform 455"/>
              <p:cNvSpPr>
                <a:spLocks/>
              </p:cNvSpPr>
              <p:nvPr/>
            </p:nvSpPr>
            <p:spPr bwMode="auto">
              <a:xfrm>
                <a:off x="2649" y="780"/>
                <a:ext cx="24" cy="15"/>
              </a:xfrm>
              <a:custGeom>
                <a:avLst/>
                <a:gdLst>
                  <a:gd name="T0" fmla="*/ 19 w 24"/>
                  <a:gd name="T1" fmla="*/ 15 h 15"/>
                  <a:gd name="T2" fmla="*/ 0 w 24"/>
                  <a:gd name="T3" fmla="*/ 10 h 15"/>
                  <a:gd name="T4" fmla="*/ 0 w 24"/>
                  <a:gd name="T5" fmla="*/ 0 h 15"/>
                  <a:gd name="T6" fmla="*/ 24 w 24"/>
                  <a:gd name="T7" fmla="*/ 7 h 15"/>
                  <a:gd name="T8" fmla="*/ 19 w 24"/>
                  <a:gd name="T9" fmla="*/ 15 h 15"/>
                </a:gdLst>
                <a:ahLst/>
                <a:cxnLst>
                  <a:cxn ang="0">
                    <a:pos x="T0" y="T1"/>
                  </a:cxn>
                  <a:cxn ang="0">
                    <a:pos x="T2" y="T3"/>
                  </a:cxn>
                  <a:cxn ang="0">
                    <a:pos x="T4" y="T5"/>
                  </a:cxn>
                  <a:cxn ang="0">
                    <a:pos x="T6" y="T7"/>
                  </a:cxn>
                  <a:cxn ang="0">
                    <a:pos x="T8" y="T9"/>
                  </a:cxn>
                </a:cxnLst>
                <a:rect l="0" t="0" r="r" b="b"/>
                <a:pathLst>
                  <a:path w="24" h="15">
                    <a:moveTo>
                      <a:pt x="19" y="15"/>
                    </a:moveTo>
                    <a:lnTo>
                      <a:pt x="0" y="10"/>
                    </a:lnTo>
                    <a:lnTo>
                      <a:pt x="0" y="0"/>
                    </a:lnTo>
                    <a:lnTo>
                      <a:pt x="24" y="7"/>
                    </a:lnTo>
                    <a:lnTo>
                      <a:pt x="19" y="1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0" name="Freeform 456"/>
              <p:cNvSpPr>
                <a:spLocks/>
              </p:cNvSpPr>
              <p:nvPr/>
            </p:nvSpPr>
            <p:spPr bwMode="auto">
              <a:xfrm>
                <a:off x="2642" y="780"/>
                <a:ext cx="9" cy="22"/>
              </a:xfrm>
              <a:custGeom>
                <a:avLst/>
                <a:gdLst>
                  <a:gd name="T0" fmla="*/ 0 w 4"/>
                  <a:gd name="T1" fmla="*/ 9 h 9"/>
                  <a:gd name="T2" fmla="*/ 1 w 4"/>
                  <a:gd name="T3" fmla="*/ 9 h 9"/>
                  <a:gd name="T4" fmla="*/ 4 w 4"/>
                  <a:gd name="T5" fmla="*/ 2 h 9"/>
                  <a:gd name="T6" fmla="*/ 4 w 4"/>
                  <a:gd name="T7" fmla="*/ 1 h 9"/>
                  <a:gd name="T8" fmla="*/ 3 w 4"/>
                  <a:gd name="T9" fmla="*/ 0 h 9"/>
                  <a:gd name="T10" fmla="*/ 0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0" y="9"/>
                    </a:moveTo>
                    <a:cubicBezTo>
                      <a:pt x="1" y="9"/>
                      <a:pt x="1" y="9"/>
                      <a:pt x="1" y="9"/>
                    </a:cubicBezTo>
                    <a:cubicBezTo>
                      <a:pt x="4" y="2"/>
                      <a:pt x="4" y="2"/>
                      <a:pt x="4" y="2"/>
                    </a:cubicBezTo>
                    <a:cubicBezTo>
                      <a:pt x="4" y="1"/>
                      <a:pt x="4" y="1"/>
                      <a:pt x="4" y="1"/>
                    </a:cubicBezTo>
                    <a:cubicBezTo>
                      <a:pt x="4" y="1"/>
                      <a:pt x="3" y="0"/>
                      <a:pt x="3"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1" name="Freeform 457"/>
              <p:cNvSpPr>
                <a:spLocks/>
              </p:cNvSpPr>
              <p:nvPr/>
            </p:nvSpPr>
            <p:spPr bwMode="auto">
              <a:xfrm>
                <a:off x="2663" y="787"/>
                <a:ext cx="10" cy="22"/>
              </a:xfrm>
              <a:custGeom>
                <a:avLst/>
                <a:gdLst>
                  <a:gd name="T0" fmla="*/ 2 w 4"/>
                  <a:gd name="T1" fmla="*/ 9 h 9"/>
                  <a:gd name="T2" fmla="*/ 0 w 4"/>
                  <a:gd name="T3" fmla="*/ 9 h 9"/>
                  <a:gd name="T4" fmla="*/ 3 w 4"/>
                  <a:gd name="T5" fmla="*/ 1 h 9"/>
                  <a:gd name="T6" fmla="*/ 3 w 4"/>
                  <a:gd name="T7" fmla="*/ 0 h 9"/>
                  <a:gd name="T8" fmla="*/ 4 w 4"/>
                  <a:gd name="T9" fmla="*/ 0 h 9"/>
                  <a:gd name="T10" fmla="*/ 2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2" y="9"/>
                    </a:moveTo>
                    <a:cubicBezTo>
                      <a:pt x="0" y="9"/>
                      <a:pt x="0" y="9"/>
                      <a:pt x="0" y="9"/>
                    </a:cubicBezTo>
                    <a:cubicBezTo>
                      <a:pt x="3" y="1"/>
                      <a:pt x="3" y="1"/>
                      <a:pt x="3" y="1"/>
                    </a:cubicBezTo>
                    <a:cubicBezTo>
                      <a:pt x="3" y="0"/>
                      <a:pt x="3" y="0"/>
                      <a:pt x="3" y="0"/>
                    </a:cubicBezTo>
                    <a:cubicBezTo>
                      <a:pt x="3" y="0"/>
                      <a:pt x="4" y="0"/>
                      <a:pt x="4" y="0"/>
                    </a:cubicBezTo>
                    <a:lnTo>
                      <a:pt x="2"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2" name="Freeform 458"/>
              <p:cNvSpPr>
                <a:spLocks/>
              </p:cNvSpPr>
              <p:nvPr/>
            </p:nvSpPr>
            <p:spPr bwMode="auto">
              <a:xfrm>
                <a:off x="2601" y="771"/>
                <a:ext cx="24" cy="21"/>
              </a:xfrm>
              <a:custGeom>
                <a:avLst/>
                <a:gdLst>
                  <a:gd name="T0" fmla="*/ 17 w 24"/>
                  <a:gd name="T1" fmla="*/ 21 h 21"/>
                  <a:gd name="T2" fmla="*/ 0 w 24"/>
                  <a:gd name="T3" fmla="*/ 12 h 21"/>
                  <a:gd name="T4" fmla="*/ 5 w 24"/>
                  <a:gd name="T5" fmla="*/ 0 h 21"/>
                  <a:gd name="T6" fmla="*/ 24 w 24"/>
                  <a:gd name="T7" fmla="*/ 9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12"/>
                    </a:lnTo>
                    <a:lnTo>
                      <a:pt x="5" y="0"/>
                    </a:lnTo>
                    <a:lnTo>
                      <a:pt x="24" y="9"/>
                    </a:lnTo>
                    <a:lnTo>
                      <a:pt x="17"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3" name="Freeform 459"/>
              <p:cNvSpPr>
                <a:spLocks/>
              </p:cNvSpPr>
              <p:nvPr/>
            </p:nvSpPr>
            <p:spPr bwMode="auto">
              <a:xfrm>
                <a:off x="2606" y="761"/>
                <a:ext cx="26" cy="19"/>
              </a:xfrm>
              <a:custGeom>
                <a:avLst/>
                <a:gdLst>
                  <a:gd name="T0" fmla="*/ 19 w 26"/>
                  <a:gd name="T1" fmla="*/ 19 h 19"/>
                  <a:gd name="T2" fmla="*/ 0 w 26"/>
                  <a:gd name="T3" fmla="*/ 10 h 19"/>
                  <a:gd name="T4" fmla="*/ 3 w 26"/>
                  <a:gd name="T5" fmla="*/ 0 h 19"/>
                  <a:gd name="T6" fmla="*/ 26 w 26"/>
                  <a:gd name="T7" fmla="*/ 12 h 19"/>
                  <a:gd name="T8" fmla="*/ 19 w 26"/>
                  <a:gd name="T9" fmla="*/ 19 h 19"/>
                </a:gdLst>
                <a:ahLst/>
                <a:cxnLst>
                  <a:cxn ang="0">
                    <a:pos x="T0" y="T1"/>
                  </a:cxn>
                  <a:cxn ang="0">
                    <a:pos x="T2" y="T3"/>
                  </a:cxn>
                  <a:cxn ang="0">
                    <a:pos x="T4" y="T5"/>
                  </a:cxn>
                  <a:cxn ang="0">
                    <a:pos x="T6" y="T7"/>
                  </a:cxn>
                  <a:cxn ang="0">
                    <a:pos x="T8" y="T9"/>
                  </a:cxn>
                </a:cxnLst>
                <a:rect l="0" t="0" r="r" b="b"/>
                <a:pathLst>
                  <a:path w="26" h="19">
                    <a:moveTo>
                      <a:pt x="19" y="19"/>
                    </a:moveTo>
                    <a:lnTo>
                      <a:pt x="0" y="10"/>
                    </a:lnTo>
                    <a:lnTo>
                      <a:pt x="3" y="0"/>
                    </a:lnTo>
                    <a:lnTo>
                      <a:pt x="26" y="12"/>
                    </a:lnTo>
                    <a:lnTo>
                      <a:pt x="19"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4" name="Freeform 460"/>
              <p:cNvSpPr>
                <a:spLocks/>
              </p:cNvSpPr>
              <p:nvPr/>
            </p:nvSpPr>
            <p:spPr bwMode="auto">
              <a:xfrm>
                <a:off x="2599" y="761"/>
                <a:ext cx="12" cy="22"/>
              </a:xfrm>
              <a:custGeom>
                <a:avLst/>
                <a:gdLst>
                  <a:gd name="T0" fmla="*/ 0 w 5"/>
                  <a:gd name="T1" fmla="*/ 9 h 9"/>
                  <a:gd name="T2" fmla="*/ 1 w 5"/>
                  <a:gd name="T3" fmla="*/ 9 h 9"/>
                  <a:gd name="T4" fmla="*/ 4 w 5"/>
                  <a:gd name="T5" fmla="*/ 2 h 9"/>
                  <a:gd name="T6" fmla="*/ 4 w 5"/>
                  <a:gd name="T7" fmla="*/ 2 h 9"/>
                  <a:gd name="T8" fmla="*/ 4 w 5"/>
                  <a:gd name="T9" fmla="*/ 0 h 9"/>
                  <a:gd name="T10" fmla="*/ 0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0" y="9"/>
                    </a:moveTo>
                    <a:cubicBezTo>
                      <a:pt x="1" y="9"/>
                      <a:pt x="1" y="9"/>
                      <a:pt x="1" y="9"/>
                    </a:cubicBezTo>
                    <a:cubicBezTo>
                      <a:pt x="4" y="2"/>
                      <a:pt x="4" y="2"/>
                      <a:pt x="4" y="2"/>
                    </a:cubicBezTo>
                    <a:cubicBezTo>
                      <a:pt x="4" y="2"/>
                      <a:pt x="4" y="2"/>
                      <a:pt x="4" y="2"/>
                    </a:cubicBezTo>
                    <a:cubicBezTo>
                      <a:pt x="5" y="1"/>
                      <a:pt x="4" y="1"/>
                      <a:pt x="4"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5" name="Freeform 461"/>
              <p:cNvSpPr>
                <a:spLocks/>
              </p:cNvSpPr>
              <p:nvPr/>
            </p:nvSpPr>
            <p:spPr bwMode="auto">
              <a:xfrm>
                <a:off x="2618" y="773"/>
                <a:ext cx="14" cy="22"/>
              </a:xfrm>
              <a:custGeom>
                <a:avLst/>
                <a:gdLst>
                  <a:gd name="T0" fmla="*/ 1 w 6"/>
                  <a:gd name="T1" fmla="*/ 9 h 9"/>
                  <a:gd name="T2" fmla="*/ 0 w 6"/>
                  <a:gd name="T3" fmla="*/ 8 h 9"/>
                  <a:gd name="T4" fmla="*/ 4 w 6"/>
                  <a:gd name="T5" fmla="*/ 1 h 9"/>
                  <a:gd name="T6" fmla="*/ 4 w 6"/>
                  <a:gd name="T7" fmla="*/ 1 h 9"/>
                  <a:gd name="T8" fmla="*/ 6 w 6"/>
                  <a:gd name="T9" fmla="*/ 0 h 9"/>
                  <a:gd name="T10" fmla="*/ 1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1" y="9"/>
                    </a:moveTo>
                    <a:cubicBezTo>
                      <a:pt x="0" y="8"/>
                      <a:pt x="0" y="8"/>
                      <a:pt x="0" y="8"/>
                    </a:cubicBezTo>
                    <a:cubicBezTo>
                      <a:pt x="4" y="1"/>
                      <a:pt x="4" y="1"/>
                      <a:pt x="4" y="1"/>
                    </a:cubicBezTo>
                    <a:cubicBezTo>
                      <a:pt x="4" y="1"/>
                      <a:pt x="4" y="1"/>
                      <a:pt x="4" y="1"/>
                    </a:cubicBezTo>
                    <a:cubicBezTo>
                      <a:pt x="5" y="0"/>
                      <a:pt x="5" y="0"/>
                      <a:pt x="6" y="0"/>
                    </a:cubicBezTo>
                    <a:lnTo>
                      <a:pt x="1"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6" name="Freeform 462"/>
              <p:cNvSpPr>
                <a:spLocks/>
              </p:cNvSpPr>
              <p:nvPr/>
            </p:nvSpPr>
            <p:spPr bwMode="auto">
              <a:xfrm>
                <a:off x="2561" y="747"/>
                <a:ext cx="24" cy="22"/>
              </a:xfrm>
              <a:custGeom>
                <a:avLst/>
                <a:gdLst>
                  <a:gd name="T0" fmla="*/ 17 w 24"/>
                  <a:gd name="T1" fmla="*/ 22 h 22"/>
                  <a:gd name="T2" fmla="*/ 0 w 24"/>
                  <a:gd name="T3" fmla="*/ 10 h 22"/>
                  <a:gd name="T4" fmla="*/ 7 w 24"/>
                  <a:gd name="T5" fmla="*/ 0 h 22"/>
                  <a:gd name="T6" fmla="*/ 24 w 24"/>
                  <a:gd name="T7" fmla="*/ 12 h 22"/>
                  <a:gd name="T8" fmla="*/ 17 w 24"/>
                  <a:gd name="T9" fmla="*/ 22 h 22"/>
                </a:gdLst>
                <a:ahLst/>
                <a:cxnLst>
                  <a:cxn ang="0">
                    <a:pos x="T0" y="T1"/>
                  </a:cxn>
                  <a:cxn ang="0">
                    <a:pos x="T2" y="T3"/>
                  </a:cxn>
                  <a:cxn ang="0">
                    <a:pos x="T4" y="T5"/>
                  </a:cxn>
                  <a:cxn ang="0">
                    <a:pos x="T6" y="T7"/>
                  </a:cxn>
                  <a:cxn ang="0">
                    <a:pos x="T8" y="T9"/>
                  </a:cxn>
                </a:cxnLst>
                <a:rect l="0" t="0" r="r" b="b"/>
                <a:pathLst>
                  <a:path w="24" h="22">
                    <a:moveTo>
                      <a:pt x="17" y="22"/>
                    </a:moveTo>
                    <a:lnTo>
                      <a:pt x="0" y="10"/>
                    </a:lnTo>
                    <a:lnTo>
                      <a:pt x="7" y="0"/>
                    </a:lnTo>
                    <a:lnTo>
                      <a:pt x="24" y="12"/>
                    </a:lnTo>
                    <a:lnTo>
                      <a:pt x="17" y="2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7" name="Freeform 463"/>
              <p:cNvSpPr>
                <a:spLocks/>
              </p:cNvSpPr>
              <p:nvPr/>
            </p:nvSpPr>
            <p:spPr bwMode="auto">
              <a:xfrm>
                <a:off x="2568" y="738"/>
                <a:ext cx="24" cy="21"/>
              </a:xfrm>
              <a:custGeom>
                <a:avLst/>
                <a:gdLst>
                  <a:gd name="T0" fmla="*/ 17 w 24"/>
                  <a:gd name="T1" fmla="*/ 21 h 21"/>
                  <a:gd name="T2" fmla="*/ 0 w 24"/>
                  <a:gd name="T3" fmla="*/ 9 h 21"/>
                  <a:gd name="T4" fmla="*/ 5 w 24"/>
                  <a:gd name="T5" fmla="*/ 0 h 21"/>
                  <a:gd name="T6" fmla="*/ 24 w 24"/>
                  <a:gd name="T7" fmla="*/ 14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9"/>
                    </a:lnTo>
                    <a:lnTo>
                      <a:pt x="5" y="0"/>
                    </a:lnTo>
                    <a:lnTo>
                      <a:pt x="24" y="14"/>
                    </a:lnTo>
                    <a:lnTo>
                      <a:pt x="17" y="2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8" name="Freeform 464"/>
              <p:cNvSpPr>
                <a:spLocks/>
              </p:cNvSpPr>
              <p:nvPr/>
            </p:nvSpPr>
            <p:spPr bwMode="auto">
              <a:xfrm>
                <a:off x="2559" y="738"/>
                <a:ext cx="14" cy="19"/>
              </a:xfrm>
              <a:custGeom>
                <a:avLst/>
                <a:gdLst>
                  <a:gd name="T0" fmla="*/ 0 w 6"/>
                  <a:gd name="T1" fmla="*/ 8 h 8"/>
                  <a:gd name="T2" fmla="*/ 1 w 6"/>
                  <a:gd name="T3" fmla="*/ 8 h 8"/>
                  <a:gd name="T4" fmla="*/ 5 w 6"/>
                  <a:gd name="T5" fmla="*/ 2 h 8"/>
                  <a:gd name="T6" fmla="*/ 6 w 6"/>
                  <a:gd name="T7" fmla="*/ 2 h 8"/>
                  <a:gd name="T8" fmla="*/ 6 w 6"/>
                  <a:gd name="T9" fmla="*/ 0 h 8"/>
                  <a:gd name="T10" fmla="*/ 0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0" y="8"/>
                    </a:moveTo>
                    <a:cubicBezTo>
                      <a:pt x="1" y="8"/>
                      <a:pt x="1" y="8"/>
                      <a:pt x="1" y="8"/>
                    </a:cubicBezTo>
                    <a:cubicBezTo>
                      <a:pt x="5" y="2"/>
                      <a:pt x="5" y="2"/>
                      <a:pt x="5" y="2"/>
                    </a:cubicBezTo>
                    <a:cubicBezTo>
                      <a:pt x="6" y="2"/>
                      <a:pt x="6" y="2"/>
                      <a:pt x="6" y="2"/>
                    </a:cubicBezTo>
                    <a:cubicBezTo>
                      <a:pt x="6" y="1"/>
                      <a:pt x="6" y="1"/>
                      <a:pt x="6" y="0"/>
                    </a:cubicBezTo>
                    <a:lnTo>
                      <a:pt x="0"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49" name="Freeform 465"/>
              <p:cNvSpPr>
                <a:spLocks/>
              </p:cNvSpPr>
              <p:nvPr/>
            </p:nvSpPr>
            <p:spPr bwMode="auto">
              <a:xfrm>
                <a:off x="2578" y="752"/>
                <a:ext cx="14" cy="19"/>
              </a:xfrm>
              <a:custGeom>
                <a:avLst/>
                <a:gdLst>
                  <a:gd name="T0" fmla="*/ 1 w 6"/>
                  <a:gd name="T1" fmla="*/ 8 h 8"/>
                  <a:gd name="T2" fmla="*/ 0 w 6"/>
                  <a:gd name="T3" fmla="*/ 7 h 8"/>
                  <a:gd name="T4" fmla="*/ 4 w 6"/>
                  <a:gd name="T5" fmla="*/ 1 h 8"/>
                  <a:gd name="T6" fmla="*/ 5 w 6"/>
                  <a:gd name="T7" fmla="*/ 1 h 8"/>
                  <a:gd name="T8" fmla="*/ 6 w 6"/>
                  <a:gd name="T9" fmla="*/ 0 h 8"/>
                  <a:gd name="T10" fmla="*/ 1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1" y="8"/>
                    </a:moveTo>
                    <a:cubicBezTo>
                      <a:pt x="0" y="7"/>
                      <a:pt x="0" y="7"/>
                      <a:pt x="0" y="7"/>
                    </a:cubicBezTo>
                    <a:cubicBezTo>
                      <a:pt x="4" y="1"/>
                      <a:pt x="4" y="1"/>
                      <a:pt x="4" y="1"/>
                    </a:cubicBezTo>
                    <a:cubicBezTo>
                      <a:pt x="5" y="1"/>
                      <a:pt x="5" y="1"/>
                      <a:pt x="5" y="1"/>
                    </a:cubicBezTo>
                    <a:cubicBezTo>
                      <a:pt x="5" y="0"/>
                      <a:pt x="6" y="0"/>
                      <a:pt x="6" y="0"/>
                    </a:cubicBezTo>
                    <a:lnTo>
                      <a:pt x="1"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0" name="Freeform 466"/>
              <p:cNvSpPr>
                <a:spLocks/>
              </p:cNvSpPr>
              <p:nvPr/>
            </p:nvSpPr>
            <p:spPr bwMode="auto">
              <a:xfrm>
                <a:off x="2525" y="716"/>
                <a:ext cx="24" cy="24"/>
              </a:xfrm>
              <a:custGeom>
                <a:avLst/>
                <a:gdLst>
                  <a:gd name="T0" fmla="*/ 15 w 24"/>
                  <a:gd name="T1" fmla="*/ 24 h 24"/>
                  <a:gd name="T2" fmla="*/ 0 w 24"/>
                  <a:gd name="T3" fmla="*/ 10 h 24"/>
                  <a:gd name="T4" fmla="*/ 10 w 24"/>
                  <a:gd name="T5" fmla="*/ 0 h 24"/>
                  <a:gd name="T6" fmla="*/ 24 w 24"/>
                  <a:gd name="T7" fmla="*/ 15 h 24"/>
                  <a:gd name="T8" fmla="*/ 15 w 24"/>
                  <a:gd name="T9" fmla="*/ 24 h 24"/>
                </a:gdLst>
                <a:ahLst/>
                <a:cxnLst>
                  <a:cxn ang="0">
                    <a:pos x="T0" y="T1"/>
                  </a:cxn>
                  <a:cxn ang="0">
                    <a:pos x="T2" y="T3"/>
                  </a:cxn>
                  <a:cxn ang="0">
                    <a:pos x="T4" y="T5"/>
                  </a:cxn>
                  <a:cxn ang="0">
                    <a:pos x="T6" y="T7"/>
                  </a:cxn>
                  <a:cxn ang="0">
                    <a:pos x="T8" y="T9"/>
                  </a:cxn>
                </a:cxnLst>
                <a:rect l="0" t="0" r="r" b="b"/>
                <a:pathLst>
                  <a:path w="24" h="24">
                    <a:moveTo>
                      <a:pt x="15" y="24"/>
                    </a:moveTo>
                    <a:lnTo>
                      <a:pt x="0" y="10"/>
                    </a:lnTo>
                    <a:lnTo>
                      <a:pt x="10" y="0"/>
                    </a:lnTo>
                    <a:lnTo>
                      <a:pt x="24" y="15"/>
                    </a:lnTo>
                    <a:lnTo>
                      <a:pt x="15"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1" name="Freeform 467"/>
              <p:cNvSpPr>
                <a:spLocks/>
              </p:cNvSpPr>
              <p:nvPr/>
            </p:nvSpPr>
            <p:spPr bwMode="auto">
              <a:xfrm>
                <a:off x="2535" y="707"/>
                <a:ext cx="24" cy="24"/>
              </a:xfrm>
              <a:custGeom>
                <a:avLst/>
                <a:gdLst>
                  <a:gd name="T0" fmla="*/ 14 w 24"/>
                  <a:gd name="T1" fmla="*/ 24 h 24"/>
                  <a:gd name="T2" fmla="*/ 0 w 24"/>
                  <a:gd name="T3" fmla="*/ 9 h 24"/>
                  <a:gd name="T4" fmla="*/ 5 w 24"/>
                  <a:gd name="T5" fmla="*/ 0 h 24"/>
                  <a:gd name="T6" fmla="*/ 24 w 24"/>
                  <a:gd name="T7" fmla="*/ 19 h 24"/>
                  <a:gd name="T8" fmla="*/ 14 w 24"/>
                  <a:gd name="T9" fmla="*/ 24 h 24"/>
                </a:gdLst>
                <a:ahLst/>
                <a:cxnLst>
                  <a:cxn ang="0">
                    <a:pos x="T0" y="T1"/>
                  </a:cxn>
                  <a:cxn ang="0">
                    <a:pos x="T2" y="T3"/>
                  </a:cxn>
                  <a:cxn ang="0">
                    <a:pos x="T4" y="T5"/>
                  </a:cxn>
                  <a:cxn ang="0">
                    <a:pos x="T6" y="T7"/>
                  </a:cxn>
                  <a:cxn ang="0">
                    <a:pos x="T8" y="T9"/>
                  </a:cxn>
                </a:cxnLst>
                <a:rect l="0" t="0" r="r" b="b"/>
                <a:pathLst>
                  <a:path w="24" h="24">
                    <a:moveTo>
                      <a:pt x="14" y="24"/>
                    </a:moveTo>
                    <a:lnTo>
                      <a:pt x="0" y="9"/>
                    </a:lnTo>
                    <a:lnTo>
                      <a:pt x="5" y="0"/>
                    </a:lnTo>
                    <a:lnTo>
                      <a:pt x="24" y="19"/>
                    </a:lnTo>
                    <a:lnTo>
                      <a:pt x="1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2" name="Freeform 468"/>
              <p:cNvSpPr>
                <a:spLocks/>
              </p:cNvSpPr>
              <p:nvPr/>
            </p:nvSpPr>
            <p:spPr bwMode="auto">
              <a:xfrm>
                <a:off x="2523" y="707"/>
                <a:ext cx="19" cy="19"/>
              </a:xfrm>
              <a:custGeom>
                <a:avLst/>
                <a:gdLst>
                  <a:gd name="T0" fmla="*/ 0 w 8"/>
                  <a:gd name="T1" fmla="*/ 7 h 8"/>
                  <a:gd name="T2" fmla="*/ 1 w 8"/>
                  <a:gd name="T3" fmla="*/ 8 h 8"/>
                  <a:gd name="T4" fmla="*/ 7 w 8"/>
                  <a:gd name="T5" fmla="*/ 2 h 8"/>
                  <a:gd name="T6" fmla="*/ 7 w 8"/>
                  <a:gd name="T7" fmla="*/ 2 h 8"/>
                  <a:gd name="T8" fmla="*/ 7 w 8"/>
                  <a:gd name="T9" fmla="*/ 0 h 8"/>
                  <a:gd name="T10" fmla="*/ 0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0" y="7"/>
                    </a:moveTo>
                    <a:cubicBezTo>
                      <a:pt x="1" y="8"/>
                      <a:pt x="1" y="8"/>
                      <a:pt x="1" y="8"/>
                    </a:cubicBezTo>
                    <a:cubicBezTo>
                      <a:pt x="7" y="2"/>
                      <a:pt x="7" y="2"/>
                      <a:pt x="7" y="2"/>
                    </a:cubicBezTo>
                    <a:cubicBezTo>
                      <a:pt x="7" y="2"/>
                      <a:pt x="7" y="2"/>
                      <a:pt x="7" y="2"/>
                    </a:cubicBezTo>
                    <a:cubicBezTo>
                      <a:pt x="8" y="1"/>
                      <a:pt x="8" y="1"/>
                      <a:pt x="7" y="0"/>
                    </a:cubicBezTo>
                    <a:lnTo>
                      <a:pt x="0" y="7"/>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3" name="Freeform 469"/>
              <p:cNvSpPr>
                <a:spLocks/>
              </p:cNvSpPr>
              <p:nvPr/>
            </p:nvSpPr>
            <p:spPr bwMode="auto">
              <a:xfrm>
                <a:off x="2540" y="726"/>
                <a:ext cx="19" cy="14"/>
              </a:xfrm>
              <a:custGeom>
                <a:avLst/>
                <a:gdLst>
                  <a:gd name="T0" fmla="*/ 1 w 8"/>
                  <a:gd name="T1" fmla="*/ 6 h 6"/>
                  <a:gd name="T2" fmla="*/ 0 w 8"/>
                  <a:gd name="T3" fmla="*/ 6 h 6"/>
                  <a:gd name="T4" fmla="*/ 6 w 8"/>
                  <a:gd name="T5" fmla="*/ 0 h 6"/>
                  <a:gd name="T6" fmla="*/ 6 w 8"/>
                  <a:gd name="T7" fmla="*/ 0 h 6"/>
                  <a:gd name="T8" fmla="*/ 8 w 8"/>
                  <a:gd name="T9" fmla="*/ 0 h 6"/>
                  <a:gd name="T10" fmla="*/ 1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1" y="6"/>
                    </a:moveTo>
                    <a:cubicBezTo>
                      <a:pt x="0" y="6"/>
                      <a:pt x="0" y="6"/>
                      <a:pt x="0" y="6"/>
                    </a:cubicBezTo>
                    <a:cubicBezTo>
                      <a:pt x="6" y="0"/>
                      <a:pt x="6" y="0"/>
                      <a:pt x="6" y="0"/>
                    </a:cubicBezTo>
                    <a:cubicBezTo>
                      <a:pt x="6" y="0"/>
                      <a:pt x="6" y="0"/>
                      <a:pt x="6" y="0"/>
                    </a:cubicBezTo>
                    <a:cubicBezTo>
                      <a:pt x="7" y="0"/>
                      <a:pt x="7" y="0"/>
                      <a:pt x="8" y="0"/>
                    </a:cubicBezTo>
                    <a:lnTo>
                      <a:pt x="1" y="6"/>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4" name="Freeform 470"/>
              <p:cNvSpPr>
                <a:spLocks/>
              </p:cNvSpPr>
              <p:nvPr/>
            </p:nvSpPr>
            <p:spPr bwMode="auto">
              <a:xfrm>
                <a:off x="2497" y="679"/>
                <a:ext cx="24" cy="23"/>
              </a:xfrm>
              <a:custGeom>
                <a:avLst/>
                <a:gdLst>
                  <a:gd name="T0" fmla="*/ 12 w 24"/>
                  <a:gd name="T1" fmla="*/ 23 h 23"/>
                  <a:gd name="T2" fmla="*/ 0 w 24"/>
                  <a:gd name="T3" fmla="*/ 9 h 23"/>
                  <a:gd name="T4" fmla="*/ 12 w 24"/>
                  <a:gd name="T5" fmla="*/ 0 h 23"/>
                  <a:gd name="T6" fmla="*/ 24 w 24"/>
                  <a:gd name="T7" fmla="*/ 16 h 23"/>
                  <a:gd name="T8" fmla="*/ 12 w 24"/>
                  <a:gd name="T9" fmla="*/ 23 h 23"/>
                </a:gdLst>
                <a:ahLst/>
                <a:cxnLst>
                  <a:cxn ang="0">
                    <a:pos x="T0" y="T1"/>
                  </a:cxn>
                  <a:cxn ang="0">
                    <a:pos x="T2" y="T3"/>
                  </a:cxn>
                  <a:cxn ang="0">
                    <a:pos x="T4" y="T5"/>
                  </a:cxn>
                  <a:cxn ang="0">
                    <a:pos x="T6" y="T7"/>
                  </a:cxn>
                  <a:cxn ang="0">
                    <a:pos x="T8" y="T9"/>
                  </a:cxn>
                </a:cxnLst>
                <a:rect l="0" t="0" r="r" b="b"/>
                <a:pathLst>
                  <a:path w="24" h="23">
                    <a:moveTo>
                      <a:pt x="12" y="23"/>
                    </a:moveTo>
                    <a:lnTo>
                      <a:pt x="0" y="9"/>
                    </a:lnTo>
                    <a:lnTo>
                      <a:pt x="12" y="0"/>
                    </a:lnTo>
                    <a:lnTo>
                      <a:pt x="24" y="16"/>
                    </a:lnTo>
                    <a:lnTo>
                      <a:pt x="12" y="23"/>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5" name="Freeform 471"/>
              <p:cNvSpPr>
                <a:spLocks/>
              </p:cNvSpPr>
              <p:nvPr/>
            </p:nvSpPr>
            <p:spPr bwMode="auto">
              <a:xfrm>
                <a:off x="2509" y="672"/>
                <a:ext cx="19" cy="23"/>
              </a:xfrm>
              <a:custGeom>
                <a:avLst/>
                <a:gdLst>
                  <a:gd name="T0" fmla="*/ 12 w 19"/>
                  <a:gd name="T1" fmla="*/ 23 h 23"/>
                  <a:gd name="T2" fmla="*/ 0 w 19"/>
                  <a:gd name="T3" fmla="*/ 7 h 23"/>
                  <a:gd name="T4" fmla="*/ 5 w 19"/>
                  <a:gd name="T5" fmla="*/ 0 h 23"/>
                  <a:gd name="T6" fmla="*/ 19 w 19"/>
                  <a:gd name="T7" fmla="*/ 21 h 23"/>
                  <a:gd name="T8" fmla="*/ 12 w 19"/>
                  <a:gd name="T9" fmla="*/ 23 h 23"/>
                </a:gdLst>
                <a:ahLst/>
                <a:cxnLst>
                  <a:cxn ang="0">
                    <a:pos x="T0" y="T1"/>
                  </a:cxn>
                  <a:cxn ang="0">
                    <a:pos x="T2" y="T3"/>
                  </a:cxn>
                  <a:cxn ang="0">
                    <a:pos x="T4" y="T5"/>
                  </a:cxn>
                  <a:cxn ang="0">
                    <a:pos x="T6" y="T7"/>
                  </a:cxn>
                  <a:cxn ang="0">
                    <a:pos x="T8" y="T9"/>
                  </a:cxn>
                </a:cxnLst>
                <a:rect l="0" t="0" r="r" b="b"/>
                <a:pathLst>
                  <a:path w="19" h="23">
                    <a:moveTo>
                      <a:pt x="12" y="23"/>
                    </a:moveTo>
                    <a:lnTo>
                      <a:pt x="0" y="7"/>
                    </a:lnTo>
                    <a:lnTo>
                      <a:pt x="5" y="0"/>
                    </a:lnTo>
                    <a:lnTo>
                      <a:pt x="19" y="21"/>
                    </a:lnTo>
                    <a:lnTo>
                      <a:pt x="12"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6" name="Freeform 472"/>
              <p:cNvSpPr>
                <a:spLocks/>
              </p:cNvSpPr>
              <p:nvPr/>
            </p:nvSpPr>
            <p:spPr bwMode="auto">
              <a:xfrm>
                <a:off x="2495" y="672"/>
                <a:ext cx="19" cy="16"/>
              </a:xfrm>
              <a:custGeom>
                <a:avLst/>
                <a:gdLst>
                  <a:gd name="T0" fmla="*/ 0 w 8"/>
                  <a:gd name="T1" fmla="*/ 6 h 7"/>
                  <a:gd name="T2" fmla="*/ 1 w 8"/>
                  <a:gd name="T3" fmla="*/ 7 h 7"/>
                  <a:gd name="T4" fmla="*/ 7 w 8"/>
                  <a:gd name="T5" fmla="*/ 2 h 7"/>
                  <a:gd name="T6" fmla="*/ 8 w 8"/>
                  <a:gd name="T7" fmla="*/ 2 h 7"/>
                  <a:gd name="T8" fmla="*/ 8 w 8"/>
                  <a:gd name="T9" fmla="*/ 0 h 7"/>
                  <a:gd name="T10" fmla="*/ 0 w 8"/>
                  <a:gd name="T11" fmla="*/ 6 h 7"/>
                </a:gdLst>
                <a:ahLst/>
                <a:cxnLst>
                  <a:cxn ang="0">
                    <a:pos x="T0" y="T1"/>
                  </a:cxn>
                  <a:cxn ang="0">
                    <a:pos x="T2" y="T3"/>
                  </a:cxn>
                  <a:cxn ang="0">
                    <a:pos x="T4" y="T5"/>
                  </a:cxn>
                  <a:cxn ang="0">
                    <a:pos x="T6" y="T7"/>
                  </a:cxn>
                  <a:cxn ang="0">
                    <a:pos x="T8" y="T9"/>
                  </a:cxn>
                  <a:cxn ang="0">
                    <a:pos x="T10" y="T11"/>
                  </a:cxn>
                </a:cxnLst>
                <a:rect l="0" t="0" r="r" b="b"/>
                <a:pathLst>
                  <a:path w="8" h="7">
                    <a:moveTo>
                      <a:pt x="0" y="6"/>
                    </a:moveTo>
                    <a:cubicBezTo>
                      <a:pt x="1" y="7"/>
                      <a:pt x="1" y="7"/>
                      <a:pt x="1" y="7"/>
                    </a:cubicBezTo>
                    <a:cubicBezTo>
                      <a:pt x="7" y="2"/>
                      <a:pt x="7" y="2"/>
                      <a:pt x="7" y="2"/>
                    </a:cubicBezTo>
                    <a:cubicBezTo>
                      <a:pt x="8" y="2"/>
                      <a:pt x="8" y="2"/>
                      <a:pt x="8" y="2"/>
                    </a:cubicBezTo>
                    <a:cubicBezTo>
                      <a:pt x="8" y="1"/>
                      <a:pt x="8" y="1"/>
                      <a:pt x="8" y="0"/>
                    </a:cubicBezTo>
                    <a:lnTo>
                      <a:pt x="0"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7" name="Freeform 473"/>
              <p:cNvSpPr>
                <a:spLocks/>
              </p:cNvSpPr>
              <p:nvPr/>
            </p:nvSpPr>
            <p:spPr bwMode="auto">
              <a:xfrm>
                <a:off x="2509" y="693"/>
                <a:ext cx="19" cy="12"/>
              </a:xfrm>
              <a:custGeom>
                <a:avLst/>
                <a:gdLst>
                  <a:gd name="T0" fmla="*/ 0 w 8"/>
                  <a:gd name="T1" fmla="*/ 5 h 5"/>
                  <a:gd name="T2" fmla="*/ 0 w 8"/>
                  <a:gd name="T3" fmla="*/ 4 h 5"/>
                  <a:gd name="T4" fmla="*/ 6 w 8"/>
                  <a:gd name="T5" fmla="*/ 0 h 5"/>
                  <a:gd name="T6" fmla="*/ 7 w 8"/>
                  <a:gd name="T7" fmla="*/ 0 h 5"/>
                  <a:gd name="T8" fmla="*/ 8 w 8"/>
                  <a:gd name="T9" fmla="*/ 0 h 5"/>
                  <a:gd name="T10" fmla="*/ 0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0" y="5"/>
                    </a:moveTo>
                    <a:cubicBezTo>
                      <a:pt x="0" y="4"/>
                      <a:pt x="0" y="4"/>
                      <a:pt x="0" y="4"/>
                    </a:cubicBezTo>
                    <a:cubicBezTo>
                      <a:pt x="6" y="0"/>
                      <a:pt x="6" y="0"/>
                      <a:pt x="6" y="0"/>
                    </a:cubicBezTo>
                    <a:cubicBezTo>
                      <a:pt x="7" y="0"/>
                      <a:pt x="7" y="0"/>
                      <a:pt x="7" y="0"/>
                    </a:cubicBezTo>
                    <a:cubicBezTo>
                      <a:pt x="7" y="0"/>
                      <a:pt x="8" y="0"/>
                      <a:pt x="8" y="0"/>
                    </a:cubicBezTo>
                    <a:lnTo>
                      <a:pt x="0"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8" name="Freeform 474"/>
              <p:cNvSpPr>
                <a:spLocks/>
              </p:cNvSpPr>
              <p:nvPr/>
            </p:nvSpPr>
            <p:spPr bwMode="auto">
              <a:xfrm>
                <a:off x="2476" y="638"/>
                <a:ext cx="21" cy="24"/>
              </a:xfrm>
              <a:custGeom>
                <a:avLst/>
                <a:gdLst>
                  <a:gd name="T0" fmla="*/ 7 w 21"/>
                  <a:gd name="T1" fmla="*/ 24 h 24"/>
                  <a:gd name="T2" fmla="*/ 0 w 21"/>
                  <a:gd name="T3" fmla="*/ 5 h 24"/>
                  <a:gd name="T4" fmla="*/ 11 w 21"/>
                  <a:gd name="T5" fmla="*/ 0 h 24"/>
                  <a:gd name="T6" fmla="*/ 21 w 21"/>
                  <a:gd name="T7" fmla="*/ 19 h 24"/>
                  <a:gd name="T8" fmla="*/ 7 w 21"/>
                  <a:gd name="T9" fmla="*/ 24 h 24"/>
                </a:gdLst>
                <a:ahLst/>
                <a:cxnLst>
                  <a:cxn ang="0">
                    <a:pos x="T0" y="T1"/>
                  </a:cxn>
                  <a:cxn ang="0">
                    <a:pos x="T2" y="T3"/>
                  </a:cxn>
                  <a:cxn ang="0">
                    <a:pos x="T4" y="T5"/>
                  </a:cxn>
                  <a:cxn ang="0">
                    <a:pos x="T6" y="T7"/>
                  </a:cxn>
                  <a:cxn ang="0">
                    <a:pos x="T8" y="T9"/>
                  </a:cxn>
                </a:cxnLst>
                <a:rect l="0" t="0" r="r" b="b"/>
                <a:pathLst>
                  <a:path w="21" h="24">
                    <a:moveTo>
                      <a:pt x="7" y="24"/>
                    </a:moveTo>
                    <a:lnTo>
                      <a:pt x="0" y="5"/>
                    </a:lnTo>
                    <a:lnTo>
                      <a:pt x="11" y="0"/>
                    </a:lnTo>
                    <a:lnTo>
                      <a:pt x="21" y="19"/>
                    </a:lnTo>
                    <a:lnTo>
                      <a:pt x="7"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59" name="Freeform 475"/>
              <p:cNvSpPr>
                <a:spLocks/>
              </p:cNvSpPr>
              <p:nvPr/>
            </p:nvSpPr>
            <p:spPr bwMode="auto">
              <a:xfrm>
                <a:off x="2487" y="634"/>
                <a:ext cx="17" cy="23"/>
              </a:xfrm>
              <a:custGeom>
                <a:avLst/>
                <a:gdLst>
                  <a:gd name="T0" fmla="*/ 10 w 17"/>
                  <a:gd name="T1" fmla="*/ 23 h 23"/>
                  <a:gd name="T2" fmla="*/ 0 w 17"/>
                  <a:gd name="T3" fmla="*/ 4 h 23"/>
                  <a:gd name="T4" fmla="*/ 8 w 17"/>
                  <a:gd name="T5" fmla="*/ 0 h 23"/>
                  <a:gd name="T6" fmla="*/ 17 w 17"/>
                  <a:gd name="T7" fmla="*/ 21 h 23"/>
                  <a:gd name="T8" fmla="*/ 10 w 17"/>
                  <a:gd name="T9" fmla="*/ 23 h 23"/>
                </a:gdLst>
                <a:ahLst/>
                <a:cxnLst>
                  <a:cxn ang="0">
                    <a:pos x="T0" y="T1"/>
                  </a:cxn>
                  <a:cxn ang="0">
                    <a:pos x="T2" y="T3"/>
                  </a:cxn>
                  <a:cxn ang="0">
                    <a:pos x="T4" y="T5"/>
                  </a:cxn>
                  <a:cxn ang="0">
                    <a:pos x="T6" y="T7"/>
                  </a:cxn>
                  <a:cxn ang="0">
                    <a:pos x="T8" y="T9"/>
                  </a:cxn>
                </a:cxnLst>
                <a:rect l="0" t="0" r="r" b="b"/>
                <a:pathLst>
                  <a:path w="17" h="23">
                    <a:moveTo>
                      <a:pt x="10" y="23"/>
                    </a:moveTo>
                    <a:lnTo>
                      <a:pt x="0" y="4"/>
                    </a:lnTo>
                    <a:lnTo>
                      <a:pt x="8" y="0"/>
                    </a:lnTo>
                    <a:lnTo>
                      <a:pt x="17" y="21"/>
                    </a:lnTo>
                    <a:lnTo>
                      <a:pt x="10"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0" name="Freeform 476"/>
              <p:cNvSpPr>
                <a:spLocks/>
              </p:cNvSpPr>
              <p:nvPr/>
            </p:nvSpPr>
            <p:spPr bwMode="auto">
              <a:xfrm>
                <a:off x="2473" y="634"/>
                <a:ext cx="22" cy="9"/>
              </a:xfrm>
              <a:custGeom>
                <a:avLst/>
                <a:gdLst>
                  <a:gd name="T0" fmla="*/ 0 w 9"/>
                  <a:gd name="T1" fmla="*/ 3 h 4"/>
                  <a:gd name="T2" fmla="*/ 1 w 9"/>
                  <a:gd name="T3" fmla="*/ 4 h 4"/>
                  <a:gd name="T4" fmla="*/ 8 w 9"/>
                  <a:gd name="T5" fmla="*/ 1 h 4"/>
                  <a:gd name="T6" fmla="*/ 8 w 9"/>
                  <a:gd name="T7" fmla="*/ 1 h 4"/>
                  <a:gd name="T8" fmla="*/ 9 w 9"/>
                  <a:gd name="T9" fmla="*/ 0 h 4"/>
                  <a:gd name="T10" fmla="*/ 0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0" y="3"/>
                    </a:moveTo>
                    <a:cubicBezTo>
                      <a:pt x="1" y="4"/>
                      <a:pt x="1" y="4"/>
                      <a:pt x="1" y="4"/>
                    </a:cubicBezTo>
                    <a:cubicBezTo>
                      <a:pt x="8" y="1"/>
                      <a:pt x="8" y="1"/>
                      <a:pt x="8" y="1"/>
                    </a:cubicBezTo>
                    <a:cubicBezTo>
                      <a:pt x="8" y="1"/>
                      <a:pt x="8" y="1"/>
                      <a:pt x="8" y="1"/>
                    </a:cubicBezTo>
                    <a:cubicBezTo>
                      <a:pt x="9" y="1"/>
                      <a:pt x="9" y="0"/>
                      <a:pt x="9" y="0"/>
                    </a:cubicBezTo>
                    <a:lnTo>
                      <a:pt x="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1" name="Freeform 477"/>
              <p:cNvSpPr>
                <a:spLocks/>
              </p:cNvSpPr>
              <p:nvPr/>
            </p:nvSpPr>
            <p:spPr bwMode="auto">
              <a:xfrm>
                <a:off x="2483" y="655"/>
                <a:ext cx="21" cy="9"/>
              </a:xfrm>
              <a:custGeom>
                <a:avLst/>
                <a:gdLst>
                  <a:gd name="T0" fmla="*/ 1 w 9"/>
                  <a:gd name="T1" fmla="*/ 4 h 4"/>
                  <a:gd name="T2" fmla="*/ 0 w 9"/>
                  <a:gd name="T3" fmla="*/ 3 h 4"/>
                  <a:gd name="T4" fmla="*/ 7 w 9"/>
                  <a:gd name="T5" fmla="*/ 0 h 4"/>
                  <a:gd name="T6" fmla="*/ 8 w 9"/>
                  <a:gd name="T7" fmla="*/ 0 h 4"/>
                  <a:gd name="T8" fmla="*/ 9 w 9"/>
                  <a:gd name="T9" fmla="*/ 1 h 4"/>
                  <a:gd name="T10" fmla="*/ 1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1" y="4"/>
                    </a:moveTo>
                    <a:cubicBezTo>
                      <a:pt x="0" y="3"/>
                      <a:pt x="0" y="3"/>
                      <a:pt x="0" y="3"/>
                    </a:cubicBezTo>
                    <a:cubicBezTo>
                      <a:pt x="7" y="0"/>
                      <a:pt x="7" y="0"/>
                      <a:pt x="7" y="0"/>
                    </a:cubicBezTo>
                    <a:cubicBezTo>
                      <a:pt x="8" y="0"/>
                      <a:pt x="8" y="0"/>
                      <a:pt x="8" y="0"/>
                    </a:cubicBezTo>
                    <a:cubicBezTo>
                      <a:pt x="9" y="0"/>
                      <a:pt x="9" y="0"/>
                      <a:pt x="9" y="1"/>
                    </a:cubicBezTo>
                    <a:lnTo>
                      <a:pt x="1"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2" name="Freeform 478"/>
              <p:cNvSpPr>
                <a:spLocks/>
              </p:cNvSpPr>
              <p:nvPr/>
            </p:nvSpPr>
            <p:spPr bwMode="auto">
              <a:xfrm>
                <a:off x="2461" y="596"/>
                <a:ext cx="19" cy="21"/>
              </a:xfrm>
              <a:custGeom>
                <a:avLst/>
                <a:gdLst>
                  <a:gd name="T0" fmla="*/ 5 w 19"/>
                  <a:gd name="T1" fmla="*/ 21 h 21"/>
                  <a:gd name="T2" fmla="*/ 0 w 19"/>
                  <a:gd name="T3" fmla="*/ 2 h 21"/>
                  <a:gd name="T4" fmla="*/ 15 w 19"/>
                  <a:gd name="T5" fmla="*/ 0 h 21"/>
                  <a:gd name="T6" fmla="*/ 19 w 19"/>
                  <a:gd name="T7" fmla="*/ 19 h 21"/>
                  <a:gd name="T8" fmla="*/ 5 w 19"/>
                  <a:gd name="T9" fmla="*/ 21 h 21"/>
                </a:gdLst>
                <a:ahLst/>
                <a:cxnLst>
                  <a:cxn ang="0">
                    <a:pos x="T0" y="T1"/>
                  </a:cxn>
                  <a:cxn ang="0">
                    <a:pos x="T2" y="T3"/>
                  </a:cxn>
                  <a:cxn ang="0">
                    <a:pos x="T4" y="T5"/>
                  </a:cxn>
                  <a:cxn ang="0">
                    <a:pos x="T6" y="T7"/>
                  </a:cxn>
                  <a:cxn ang="0">
                    <a:pos x="T8" y="T9"/>
                  </a:cxn>
                </a:cxnLst>
                <a:rect l="0" t="0" r="r" b="b"/>
                <a:pathLst>
                  <a:path w="19" h="21">
                    <a:moveTo>
                      <a:pt x="5" y="21"/>
                    </a:moveTo>
                    <a:lnTo>
                      <a:pt x="0" y="2"/>
                    </a:lnTo>
                    <a:lnTo>
                      <a:pt x="15" y="0"/>
                    </a:lnTo>
                    <a:lnTo>
                      <a:pt x="19" y="19"/>
                    </a:lnTo>
                    <a:lnTo>
                      <a:pt x="5"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3" name="Freeform 479"/>
              <p:cNvSpPr>
                <a:spLocks/>
              </p:cNvSpPr>
              <p:nvPr/>
            </p:nvSpPr>
            <p:spPr bwMode="auto">
              <a:xfrm>
                <a:off x="2476" y="591"/>
                <a:ext cx="14" cy="24"/>
              </a:xfrm>
              <a:custGeom>
                <a:avLst/>
                <a:gdLst>
                  <a:gd name="T0" fmla="*/ 4 w 14"/>
                  <a:gd name="T1" fmla="*/ 24 h 24"/>
                  <a:gd name="T2" fmla="*/ 0 w 14"/>
                  <a:gd name="T3" fmla="*/ 5 h 24"/>
                  <a:gd name="T4" fmla="*/ 7 w 14"/>
                  <a:gd name="T5" fmla="*/ 0 h 24"/>
                  <a:gd name="T6" fmla="*/ 14 w 14"/>
                  <a:gd name="T7" fmla="*/ 24 h 24"/>
                  <a:gd name="T8" fmla="*/ 4 w 14"/>
                  <a:gd name="T9" fmla="*/ 24 h 24"/>
                </a:gdLst>
                <a:ahLst/>
                <a:cxnLst>
                  <a:cxn ang="0">
                    <a:pos x="T0" y="T1"/>
                  </a:cxn>
                  <a:cxn ang="0">
                    <a:pos x="T2" y="T3"/>
                  </a:cxn>
                  <a:cxn ang="0">
                    <a:pos x="T4" y="T5"/>
                  </a:cxn>
                  <a:cxn ang="0">
                    <a:pos x="T6" y="T7"/>
                  </a:cxn>
                  <a:cxn ang="0">
                    <a:pos x="T8" y="T9"/>
                  </a:cxn>
                </a:cxnLst>
                <a:rect l="0" t="0" r="r" b="b"/>
                <a:pathLst>
                  <a:path w="14" h="24">
                    <a:moveTo>
                      <a:pt x="4" y="24"/>
                    </a:moveTo>
                    <a:lnTo>
                      <a:pt x="0" y="5"/>
                    </a:lnTo>
                    <a:lnTo>
                      <a:pt x="7" y="0"/>
                    </a:lnTo>
                    <a:lnTo>
                      <a:pt x="14" y="24"/>
                    </a:lnTo>
                    <a:lnTo>
                      <a:pt x="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4" name="Freeform 480"/>
              <p:cNvSpPr>
                <a:spLocks/>
              </p:cNvSpPr>
              <p:nvPr/>
            </p:nvSpPr>
            <p:spPr bwMode="auto">
              <a:xfrm>
                <a:off x="2461" y="591"/>
                <a:ext cx="22" cy="7"/>
              </a:xfrm>
              <a:custGeom>
                <a:avLst/>
                <a:gdLst>
                  <a:gd name="T0" fmla="*/ 0 w 9"/>
                  <a:gd name="T1" fmla="*/ 2 h 3"/>
                  <a:gd name="T2" fmla="*/ 0 w 9"/>
                  <a:gd name="T3" fmla="*/ 3 h 3"/>
                  <a:gd name="T4" fmla="*/ 7 w 9"/>
                  <a:gd name="T5" fmla="*/ 1 h 3"/>
                  <a:gd name="T6" fmla="*/ 8 w 9"/>
                  <a:gd name="T7" fmla="*/ 1 h 3"/>
                  <a:gd name="T8" fmla="*/ 9 w 9"/>
                  <a:gd name="T9" fmla="*/ 0 h 3"/>
                  <a:gd name="T10" fmla="*/ 0 w 9"/>
                  <a:gd name="T11" fmla="*/ 2 h 3"/>
                </a:gdLst>
                <a:ahLst/>
                <a:cxnLst>
                  <a:cxn ang="0">
                    <a:pos x="T0" y="T1"/>
                  </a:cxn>
                  <a:cxn ang="0">
                    <a:pos x="T2" y="T3"/>
                  </a:cxn>
                  <a:cxn ang="0">
                    <a:pos x="T4" y="T5"/>
                  </a:cxn>
                  <a:cxn ang="0">
                    <a:pos x="T6" y="T7"/>
                  </a:cxn>
                  <a:cxn ang="0">
                    <a:pos x="T8" y="T9"/>
                  </a:cxn>
                  <a:cxn ang="0">
                    <a:pos x="T10" y="T11"/>
                  </a:cxn>
                </a:cxnLst>
                <a:rect l="0" t="0" r="r" b="b"/>
                <a:pathLst>
                  <a:path w="9" h="3">
                    <a:moveTo>
                      <a:pt x="0" y="2"/>
                    </a:moveTo>
                    <a:cubicBezTo>
                      <a:pt x="0" y="3"/>
                      <a:pt x="0" y="3"/>
                      <a:pt x="0" y="3"/>
                    </a:cubicBezTo>
                    <a:cubicBezTo>
                      <a:pt x="7" y="1"/>
                      <a:pt x="7" y="1"/>
                      <a:pt x="7" y="1"/>
                    </a:cubicBezTo>
                    <a:cubicBezTo>
                      <a:pt x="8" y="1"/>
                      <a:pt x="8" y="1"/>
                      <a:pt x="8" y="1"/>
                    </a:cubicBezTo>
                    <a:cubicBezTo>
                      <a:pt x="9" y="1"/>
                      <a:pt x="9" y="0"/>
                      <a:pt x="9" y="0"/>
                    </a:cubicBezTo>
                    <a:lnTo>
                      <a:pt x="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5" name="Freeform 481"/>
              <p:cNvSpPr>
                <a:spLocks/>
              </p:cNvSpPr>
              <p:nvPr/>
            </p:nvSpPr>
            <p:spPr bwMode="auto">
              <a:xfrm>
                <a:off x="2466" y="612"/>
                <a:ext cx="21" cy="7"/>
              </a:xfrm>
              <a:custGeom>
                <a:avLst/>
                <a:gdLst>
                  <a:gd name="T0" fmla="*/ 0 w 9"/>
                  <a:gd name="T1" fmla="*/ 3 h 3"/>
                  <a:gd name="T2" fmla="*/ 0 w 9"/>
                  <a:gd name="T3" fmla="*/ 2 h 3"/>
                  <a:gd name="T4" fmla="*/ 8 w 9"/>
                  <a:gd name="T5" fmla="*/ 1 h 3"/>
                  <a:gd name="T6" fmla="*/ 8 w 9"/>
                  <a:gd name="T7" fmla="*/ 1 h 3"/>
                  <a:gd name="T8" fmla="*/ 9 w 9"/>
                  <a:gd name="T9" fmla="*/ 1 h 3"/>
                  <a:gd name="T10" fmla="*/ 0 w 9"/>
                  <a:gd name="T11" fmla="*/ 3 h 3"/>
                </a:gdLst>
                <a:ahLst/>
                <a:cxnLst>
                  <a:cxn ang="0">
                    <a:pos x="T0" y="T1"/>
                  </a:cxn>
                  <a:cxn ang="0">
                    <a:pos x="T2" y="T3"/>
                  </a:cxn>
                  <a:cxn ang="0">
                    <a:pos x="T4" y="T5"/>
                  </a:cxn>
                  <a:cxn ang="0">
                    <a:pos x="T6" y="T7"/>
                  </a:cxn>
                  <a:cxn ang="0">
                    <a:pos x="T8" y="T9"/>
                  </a:cxn>
                  <a:cxn ang="0">
                    <a:pos x="T10" y="T11"/>
                  </a:cxn>
                </a:cxnLst>
                <a:rect l="0" t="0" r="r" b="b"/>
                <a:pathLst>
                  <a:path w="9" h="3">
                    <a:moveTo>
                      <a:pt x="0" y="3"/>
                    </a:moveTo>
                    <a:cubicBezTo>
                      <a:pt x="0" y="2"/>
                      <a:pt x="0" y="2"/>
                      <a:pt x="0" y="2"/>
                    </a:cubicBezTo>
                    <a:cubicBezTo>
                      <a:pt x="8" y="1"/>
                      <a:pt x="8" y="1"/>
                      <a:pt x="8" y="1"/>
                    </a:cubicBezTo>
                    <a:cubicBezTo>
                      <a:pt x="8" y="1"/>
                      <a:pt x="8" y="1"/>
                      <a:pt x="8" y="1"/>
                    </a:cubicBezTo>
                    <a:cubicBezTo>
                      <a:pt x="9" y="0"/>
                      <a:pt x="9" y="1"/>
                      <a:pt x="9" y="1"/>
                    </a:cubicBezTo>
                    <a:lnTo>
                      <a:pt x="0"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6" name="Freeform 482"/>
              <p:cNvSpPr>
                <a:spLocks/>
              </p:cNvSpPr>
              <p:nvPr/>
            </p:nvSpPr>
            <p:spPr bwMode="auto">
              <a:xfrm>
                <a:off x="2464" y="456"/>
                <a:ext cx="19" cy="24"/>
              </a:xfrm>
              <a:custGeom>
                <a:avLst/>
                <a:gdLst>
                  <a:gd name="T0" fmla="*/ 0 w 19"/>
                  <a:gd name="T1" fmla="*/ 19 h 24"/>
                  <a:gd name="T2" fmla="*/ 4 w 19"/>
                  <a:gd name="T3" fmla="*/ 0 h 24"/>
                  <a:gd name="T4" fmla="*/ 19 w 19"/>
                  <a:gd name="T5" fmla="*/ 5 h 24"/>
                  <a:gd name="T6" fmla="*/ 14 w 19"/>
                  <a:gd name="T7" fmla="*/ 24 h 24"/>
                  <a:gd name="T8" fmla="*/ 0 w 19"/>
                  <a:gd name="T9" fmla="*/ 19 h 24"/>
                </a:gdLst>
                <a:ahLst/>
                <a:cxnLst>
                  <a:cxn ang="0">
                    <a:pos x="T0" y="T1"/>
                  </a:cxn>
                  <a:cxn ang="0">
                    <a:pos x="T2" y="T3"/>
                  </a:cxn>
                  <a:cxn ang="0">
                    <a:pos x="T4" y="T5"/>
                  </a:cxn>
                  <a:cxn ang="0">
                    <a:pos x="T6" y="T7"/>
                  </a:cxn>
                  <a:cxn ang="0">
                    <a:pos x="T8" y="T9"/>
                  </a:cxn>
                </a:cxnLst>
                <a:rect l="0" t="0" r="r" b="b"/>
                <a:pathLst>
                  <a:path w="19" h="24">
                    <a:moveTo>
                      <a:pt x="0" y="19"/>
                    </a:moveTo>
                    <a:lnTo>
                      <a:pt x="4" y="0"/>
                    </a:lnTo>
                    <a:lnTo>
                      <a:pt x="19" y="5"/>
                    </a:lnTo>
                    <a:lnTo>
                      <a:pt x="14" y="24"/>
                    </a:lnTo>
                    <a:lnTo>
                      <a:pt x="0"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7" name="Freeform 483"/>
              <p:cNvSpPr>
                <a:spLocks/>
              </p:cNvSpPr>
              <p:nvPr/>
            </p:nvSpPr>
            <p:spPr bwMode="auto">
              <a:xfrm>
                <a:off x="2478" y="461"/>
                <a:ext cx="14" cy="24"/>
              </a:xfrm>
              <a:custGeom>
                <a:avLst/>
                <a:gdLst>
                  <a:gd name="T0" fmla="*/ 0 w 14"/>
                  <a:gd name="T1" fmla="*/ 19 h 24"/>
                  <a:gd name="T2" fmla="*/ 5 w 14"/>
                  <a:gd name="T3" fmla="*/ 0 h 24"/>
                  <a:gd name="T4" fmla="*/ 14 w 14"/>
                  <a:gd name="T5" fmla="*/ 0 h 24"/>
                  <a:gd name="T6" fmla="*/ 7 w 14"/>
                  <a:gd name="T7" fmla="*/ 24 h 24"/>
                  <a:gd name="T8" fmla="*/ 0 w 14"/>
                  <a:gd name="T9" fmla="*/ 19 h 24"/>
                </a:gdLst>
                <a:ahLst/>
                <a:cxnLst>
                  <a:cxn ang="0">
                    <a:pos x="T0" y="T1"/>
                  </a:cxn>
                  <a:cxn ang="0">
                    <a:pos x="T2" y="T3"/>
                  </a:cxn>
                  <a:cxn ang="0">
                    <a:pos x="T4" y="T5"/>
                  </a:cxn>
                  <a:cxn ang="0">
                    <a:pos x="T6" y="T7"/>
                  </a:cxn>
                  <a:cxn ang="0">
                    <a:pos x="T8" y="T9"/>
                  </a:cxn>
                </a:cxnLst>
                <a:rect l="0" t="0" r="r" b="b"/>
                <a:pathLst>
                  <a:path w="14" h="24">
                    <a:moveTo>
                      <a:pt x="0" y="19"/>
                    </a:moveTo>
                    <a:lnTo>
                      <a:pt x="5" y="0"/>
                    </a:lnTo>
                    <a:lnTo>
                      <a:pt x="14" y="0"/>
                    </a:lnTo>
                    <a:lnTo>
                      <a:pt x="7" y="24"/>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8" name="Freeform 484"/>
              <p:cNvSpPr>
                <a:spLocks/>
              </p:cNvSpPr>
              <p:nvPr/>
            </p:nvSpPr>
            <p:spPr bwMode="auto">
              <a:xfrm>
                <a:off x="2468" y="454"/>
                <a:ext cx="24" cy="9"/>
              </a:xfrm>
              <a:custGeom>
                <a:avLst/>
                <a:gdLst>
                  <a:gd name="T0" fmla="*/ 1 w 10"/>
                  <a:gd name="T1" fmla="*/ 0 h 4"/>
                  <a:gd name="T2" fmla="*/ 0 w 10"/>
                  <a:gd name="T3" fmla="*/ 1 h 4"/>
                  <a:gd name="T4" fmla="*/ 8 w 10"/>
                  <a:gd name="T5" fmla="*/ 4 h 4"/>
                  <a:gd name="T6" fmla="*/ 8 w 10"/>
                  <a:gd name="T7" fmla="*/ 4 h 4"/>
                  <a:gd name="T8" fmla="*/ 10 w 10"/>
                  <a:gd name="T9" fmla="*/ 3 h 4"/>
                  <a:gd name="T10" fmla="*/ 1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1" y="0"/>
                    </a:moveTo>
                    <a:cubicBezTo>
                      <a:pt x="0" y="1"/>
                      <a:pt x="0" y="1"/>
                      <a:pt x="0" y="1"/>
                    </a:cubicBezTo>
                    <a:cubicBezTo>
                      <a:pt x="8" y="4"/>
                      <a:pt x="8" y="4"/>
                      <a:pt x="8" y="4"/>
                    </a:cubicBezTo>
                    <a:cubicBezTo>
                      <a:pt x="8" y="4"/>
                      <a:pt x="8" y="4"/>
                      <a:pt x="8" y="4"/>
                    </a:cubicBezTo>
                    <a:cubicBezTo>
                      <a:pt x="9" y="4"/>
                      <a:pt x="9" y="4"/>
                      <a:pt x="10" y="3"/>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69" name="Freeform 485"/>
              <p:cNvSpPr>
                <a:spLocks/>
              </p:cNvSpPr>
              <p:nvPr/>
            </p:nvSpPr>
            <p:spPr bwMode="auto">
              <a:xfrm>
                <a:off x="2464" y="475"/>
                <a:ext cx="21" cy="10"/>
              </a:xfrm>
              <a:custGeom>
                <a:avLst/>
                <a:gdLst>
                  <a:gd name="T0" fmla="*/ 0 w 9"/>
                  <a:gd name="T1" fmla="*/ 2 h 4"/>
                  <a:gd name="T2" fmla="*/ 0 w 9"/>
                  <a:gd name="T3" fmla="*/ 0 h 4"/>
                  <a:gd name="T4" fmla="*/ 7 w 9"/>
                  <a:gd name="T5" fmla="*/ 3 h 4"/>
                  <a:gd name="T6" fmla="*/ 8 w 9"/>
                  <a:gd name="T7" fmla="*/ 3 h 4"/>
                  <a:gd name="T8" fmla="*/ 9 w 9"/>
                  <a:gd name="T9" fmla="*/ 4 h 4"/>
                  <a:gd name="T10" fmla="*/ 0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0" y="2"/>
                    </a:moveTo>
                    <a:cubicBezTo>
                      <a:pt x="0" y="0"/>
                      <a:pt x="0" y="0"/>
                      <a:pt x="0" y="0"/>
                    </a:cubicBezTo>
                    <a:cubicBezTo>
                      <a:pt x="7" y="3"/>
                      <a:pt x="7" y="3"/>
                      <a:pt x="7" y="3"/>
                    </a:cubicBezTo>
                    <a:cubicBezTo>
                      <a:pt x="8" y="3"/>
                      <a:pt x="8" y="3"/>
                      <a:pt x="8" y="3"/>
                    </a:cubicBezTo>
                    <a:cubicBezTo>
                      <a:pt x="9" y="3"/>
                      <a:pt x="9" y="4"/>
                      <a:pt x="9" y="4"/>
                    </a:cubicBezTo>
                    <a:lnTo>
                      <a:pt x="0" y="2"/>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0" name="Freeform 486"/>
              <p:cNvSpPr>
                <a:spLocks/>
              </p:cNvSpPr>
              <p:nvPr/>
            </p:nvSpPr>
            <p:spPr bwMode="auto">
              <a:xfrm>
                <a:off x="2480" y="414"/>
                <a:ext cx="22" cy="23"/>
              </a:xfrm>
              <a:custGeom>
                <a:avLst/>
                <a:gdLst>
                  <a:gd name="T0" fmla="*/ 0 w 22"/>
                  <a:gd name="T1" fmla="*/ 16 h 23"/>
                  <a:gd name="T2" fmla="*/ 7 w 22"/>
                  <a:gd name="T3" fmla="*/ 0 h 23"/>
                  <a:gd name="T4" fmla="*/ 22 w 22"/>
                  <a:gd name="T5" fmla="*/ 4 h 23"/>
                  <a:gd name="T6" fmla="*/ 12 w 22"/>
                  <a:gd name="T7" fmla="*/ 23 h 23"/>
                  <a:gd name="T8" fmla="*/ 0 w 22"/>
                  <a:gd name="T9" fmla="*/ 16 h 23"/>
                </a:gdLst>
                <a:ahLst/>
                <a:cxnLst>
                  <a:cxn ang="0">
                    <a:pos x="T0" y="T1"/>
                  </a:cxn>
                  <a:cxn ang="0">
                    <a:pos x="T2" y="T3"/>
                  </a:cxn>
                  <a:cxn ang="0">
                    <a:pos x="T4" y="T5"/>
                  </a:cxn>
                  <a:cxn ang="0">
                    <a:pos x="T6" y="T7"/>
                  </a:cxn>
                  <a:cxn ang="0">
                    <a:pos x="T8" y="T9"/>
                  </a:cxn>
                </a:cxnLst>
                <a:rect l="0" t="0" r="r" b="b"/>
                <a:pathLst>
                  <a:path w="22" h="23">
                    <a:moveTo>
                      <a:pt x="0" y="16"/>
                    </a:moveTo>
                    <a:lnTo>
                      <a:pt x="7" y="0"/>
                    </a:lnTo>
                    <a:lnTo>
                      <a:pt x="22" y="4"/>
                    </a:lnTo>
                    <a:lnTo>
                      <a:pt x="12" y="23"/>
                    </a:lnTo>
                    <a:lnTo>
                      <a:pt x="0" y="16"/>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1" name="Freeform 487"/>
              <p:cNvSpPr>
                <a:spLocks/>
              </p:cNvSpPr>
              <p:nvPr/>
            </p:nvSpPr>
            <p:spPr bwMode="auto">
              <a:xfrm>
                <a:off x="2492" y="418"/>
                <a:ext cx="17" cy="26"/>
              </a:xfrm>
              <a:custGeom>
                <a:avLst/>
                <a:gdLst>
                  <a:gd name="T0" fmla="*/ 0 w 17"/>
                  <a:gd name="T1" fmla="*/ 19 h 26"/>
                  <a:gd name="T2" fmla="*/ 10 w 17"/>
                  <a:gd name="T3" fmla="*/ 0 h 26"/>
                  <a:gd name="T4" fmla="*/ 17 w 17"/>
                  <a:gd name="T5" fmla="*/ 3 h 26"/>
                  <a:gd name="T6" fmla="*/ 7 w 17"/>
                  <a:gd name="T7" fmla="*/ 26 h 26"/>
                  <a:gd name="T8" fmla="*/ 0 w 17"/>
                  <a:gd name="T9" fmla="*/ 19 h 26"/>
                </a:gdLst>
                <a:ahLst/>
                <a:cxnLst>
                  <a:cxn ang="0">
                    <a:pos x="T0" y="T1"/>
                  </a:cxn>
                  <a:cxn ang="0">
                    <a:pos x="T2" y="T3"/>
                  </a:cxn>
                  <a:cxn ang="0">
                    <a:pos x="T4" y="T5"/>
                  </a:cxn>
                  <a:cxn ang="0">
                    <a:pos x="T6" y="T7"/>
                  </a:cxn>
                  <a:cxn ang="0">
                    <a:pos x="T8" y="T9"/>
                  </a:cxn>
                </a:cxnLst>
                <a:rect l="0" t="0" r="r" b="b"/>
                <a:pathLst>
                  <a:path w="17" h="26">
                    <a:moveTo>
                      <a:pt x="0" y="19"/>
                    </a:moveTo>
                    <a:lnTo>
                      <a:pt x="10" y="0"/>
                    </a:lnTo>
                    <a:lnTo>
                      <a:pt x="17" y="3"/>
                    </a:lnTo>
                    <a:lnTo>
                      <a:pt x="7" y="26"/>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2" name="Freeform 488"/>
              <p:cNvSpPr>
                <a:spLocks/>
              </p:cNvSpPr>
              <p:nvPr/>
            </p:nvSpPr>
            <p:spPr bwMode="auto">
              <a:xfrm>
                <a:off x="2487" y="411"/>
                <a:ext cx="22" cy="12"/>
              </a:xfrm>
              <a:custGeom>
                <a:avLst/>
                <a:gdLst>
                  <a:gd name="T0" fmla="*/ 1 w 9"/>
                  <a:gd name="T1" fmla="*/ 0 h 5"/>
                  <a:gd name="T2" fmla="*/ 0 w 9"/>
                  <a:gd name="T3" fmla="*/ 1 h 5"/>
                  <a:gd name="T4" fmla="*/ 7 w 9"/>
                  <a:gd name="T5" fmla="*/ 4 h 5"/>
                  <a:gd name="T6" fmla="*/ 8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0" y="1"/>
                      <a:pt x="0" y="1"/>
                      <a:pt x="0" y="1"/>
                    </a:cubicBezTo>
                    <a:cubicBezTo>
                      <a:pt x="7" y="4"/>
                      <a:pt x="7" y="4"/>
                      <a:pt x="7" y="4"/>
                    </a:cubicBezTo>
                    <a:cubicBezTo>
                      <a:pt x="8" y="5"/>
                      <a:pt x="8" y="5"/>
                      <a:pt x="8" y="5"/>
                    </a:cubicBezTo>
                    <a:cubicBezTo>
                      <a:pt x="8" y="5"/>
                      <a:pt x="9" y="5"/>
                      <a:pt x="9" y="4"/>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3" name="Freeform 489"/>
              <p:cNvSpPr>
                <a:spLocks/>
              </p:cNvSpPr>
              <p:nvPr/>
            </p:nvSpPr>
            <p:spPr bwMode="auto">
              <a:xfrm>
                <a:off x="2478" y="430"/>
                <a:ext cx="21" cy="14"/>
              </a:xfrm>
              <a:custGeom>
                <a:avLst/>
                <a:gdLst>
                  <a:gd name="T0" fmla="*/ 0 w 9"/>
                  <a:gd name="T1" fmla="*/ 1 h 6"/>
                  <a:gd name="T2" fmla="*/ 1 w 9"/>
                  <a:gd name="T3" fmla="*/ 0 h 6"/>
                  <a:gd name="T4" fmla="*/ 7 w 9"/>
                  <a:gd name="T5" fmla="*/ 4 h 6"/>
                  <a:gd name="T6" fmla="*/ 8 w 9"/>
                  <a:gd name="T7" fmla="*/ 4 h 6"/>
                  <a:gd name="T8" fmla="*/ 8 w 9"/>
                  <a:gd name="T9" fmla="*/ 6 h 6"/>
                  <a:gd name="T10" fmla="*/ 0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0" y="1"/>
                    </a:moveTo>
                    <a:cubicBezTo>
                      <a:pt x="1" y="0"/>
                      <a:pt x="1" y="0"/>
                      <a:pt x="1" y="0"/>
                    </a:cubicBezTo>
                    <a:cubicBezTo>
                      <a:pt x="7" y="4"/>
                      <a:pt x="7" y="4"/>
                      <a:pt x="7" y="4"/>
                    </a:cubicBezTo>
                    <a:cubicBezTo>
                      <a:pt x="8" y="4"/>
                      <a:pt x="8" y="4"/>
                      <a:pt x="8" y="4"/>
                    </a:cubicBezTo>
                    <a:cubicBezTo>
                      <a:pt x="9" y="5"/>
                      <a:pt x="9" y="5"/>
                      <a:pt x="8"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4" name="Freeform 490"/>
              <p:cNvSpPr>
                <a:spLocks/>
              </p:cNvSpPr>
              <p:nvPr/>
            </p:nvSpPr>
            <p:spPr bwMode="auto">
              <a:xfrm>
                <a:off x="2502" y="373"/>
                <a:ext cx="23" cy="24"/>
              </a:xfrm>
              <a:custGeom>
                <a:avLst/>
                <a:gdLst>
                  <a:gd name="T0" fmla="*/ 0 w 23"/>
                  <a:gd name="T1" fmla="*/ 17 h 24"/>
                  <a:gd name="T2" fmla="*/ 12 w 23"/>
                  <a:gd name="T3" fmla="*/ 0 h 24"/>
                  <a:gd name="T4" fmla="*/ 23 w 23"/>
                  <a:gd name="T5" fmla="*/ 7 h 24"/>
                  <a:gd name="T6" fmla="*/ 12 w 23"/>
                  <a:gd name="T7" fmla="*/ 24 h 24"/>
                  <a:gd name="T8" fmla="*/ 0 w 23"/>
                  <a:gd name="T9" fmla="*/ 17 h 24"/>
                </a:gdLst>
                <a:ahLst/>
                <a:cxnLst>
                  <a:cxn ang="0">
                    <a:pos x="T0" y="T1"/>
                  </a:cxn>
                  <a:cxn ang="0">
                    <a:pos x="T2" y="T3"/>
                  </a:cxn>
                  <a:cxn ang="0">
                    <a:pos x="T4" y="T5"/>
                  </a:cxn>
                  <a:cxn ang="0">
                    <a:pos x="T6" y="T7"/>
                  </a:cxn>
                  <a:cxn ang="0">
                    <a:pos x="T8" y="T9"/>
                  </a:cxn>
                </a:cxnLst>
                <a:rect l="0" t="0" r="r" b="b"/>
                <a:pathLst>
                  <a:path w="23" h="24">
                    <a:moveTo>
                      <a:pt x="0" y="17"/>
                    </a:moveTo>
                    <a:lnTo>
                      <a:pt x="12" y="0"/>
                    </a:lnTo>
                    <a:lnTo>
                      <a:pt x="23" y="7"/>
                    </a:lnTo>
                    <a:lnTo>
                      <a:pt x="12" y="24"/>
                    </a:lnTo>
                    <a:lnTo>
                      <a:pt x="0" y="1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5" name="Freeform 491"/>
              <p:cNvSpPr>
                <a:spLocks/>
              </p:cNvSpPr>
              <p:nvPr/>
            </p:nvSpPr>
            <p:spPr bwMode="auto">
              <a:xfrm>
                <a:off x="2514" y="380"/>
                <a:ext cx="21" cy="24"/>
              </a:xfrm>
              <a:custGeom>
                <a:avLst/>
                <a:gdLst>
                  <a:gd name="T0" fmla="*/ 0 w 21"/>
                  <a:gd name="T1" fmla="*/ 17 h 24"/>
                  <a:gd name="T2" fmla="*/ 11 w 21"/>
                  <a:gd name="T3" fmla="*/ 0 h 24"/>
                  <a:gd name="T4" fmla="*/ 21 w 21"/>
                  <a:gd name="T5" fmla="*/ 5 h 24"/>
                  <a:gd name="T6" fmla="*/ 4 w 21"/>
                  <a:gd name="T7" fmla="*/ 24 h 24"/>
                  <a:gd name="T8" fmla="*/ 0 w 21"/>
                  <a:gd name="T9" fmla="*/ 17 h 24"/>
                </a:gdLst>
                <a:ahLst/>
                <a:cxnLst>
                  <a:cxn ang="0">
                    <a:pos x="T0" y="T1"/>
                  </a:cxn>
                  <a:cxn ang="0">
                    <a:pos x="T2" y="T3"/>
                  </a:cxn>
                  <a:cxn ang="0">
                    <a:pos x="T4" y="T5"/>
                  </a:cxn>
                  <a:cxn ang="0">
                    <a:pos x="T6" y="T7"/>
                  </a:cxn>
                  <a:cxn ang="0">
                    <a:pos x="T8" y="T9"/>
                  </a:cxn>
                </a:cxnLst>
                <a:rect l="0" t="0" r="r" b="b"/>
                <a:pathLst>
                  <a:path w="21" h="24">
                    <a:moveTo>
                      <a:pt x="0" y="17"/>
                    </a:moveTo>
                    <a:lnTo>
                      <a:pt x="11" y="0"/>
                    </a:lnTo>
                    <a:lnTo>
                      <a:pt x="21" y="5"/>
                    </a:lnTo>
                    <a:lnTo>
                      <a:pt x="4" y="24"/>
                    </a:lnTo>
                    <a:lnTo>
                      <a:pt x="0" y="1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6" name="Freeform 492"/>
              <p:cNvSpPr>
                <a:spLocks/>
              </p:cNvSpPr>
              <p:nvPr/>
            </p:nvSpPr>
            <p:spPr bwMode="auto">
              <a:xfrm>
                <a:off x="2514" y="371"/>
                <a:ext cx="21" cy="14"/>
              </a:xfrm>
              <a:custGeom>
                <a:avLst/>
                <a:gdLst>
                  <a:gd name="T0" fmla="*/ 1 w 9"/>
                  <a:gd name="T1" fmla="*/ 0 h 6"/>
                  <a:gd name="T2" fmla="*/ 0 w 9"/>
                  <a:gd name="T3" fmla="*/ 1 h 6"/>
                  <a:gd name="T4" fmla="*/ 7 w 9"/>
                  <a:gd name="T5" fmla="*/ 6 h 6"/>
                  <a:gd name="T6" fmla="*/ 7 w 9"/>
                  <a:gd name="T7" fmla="*/ 6 h 6"/>
                  <a:gd name="T8" fmla="*/ 9 w 9"/>
                  <a:gd name="T9" fmla="*/ 6 h 6"/>
                  <a:gd name="T10" fmla="*/ 1 w 9"/>
                  <a:gd name="T11" fmla="*/ 0 h 6"/>
                </a:gdLst>
                <a:ahLst/>
                <a:cxnLst>
                  <a:cxn ang="0">
                    <a:pos x="T0" y="T1"/>
                  </a:cxn>
                  <a:cxn ang="0">
                    <a:pos x="T2" y="T3"/>
                  </a:cxn>
                  <a:cxn ang="0">
                    <a:pos x="T4" y="T5"/>
                  </a:cxn>
                  <a:cxn ang="0">
                    <a:pos x="T6" y="T7"/>
                  </a:cxn>
                  <a:cxn ang="0">
                    <a:pos x="T8" y="T9"/>
                  </a:cxn>
                  <a:cxn ang="0">
                    <a:pos x="T10" y="T11"/>
                  </a:cxn>
                </a:cxnLst>
                <a:rect l="0" t="0" r="r" b="b"/>
                <a:pathLst>
                  <a:path w="9" h="6">
                    <a:moveTo>
                      <a:pt x="1" y="0"/>
                    </a:moveTo>
                    <a:cubicBezTo>
                      <a:pt x="0" y="1"/>
                      <a:pt x="0" y="1"/>
                      <a:pt x="0" y="1"/>
                    </a:cubicBezTo>
                    <a:cubicBezTo>
                      <a:pt x="7" y="6"/>
                      <a:pt x="7" y="6"/>
                      <a:pt x="7" y="6"/>
                    </a:cubicBezTo>
                    <a:cubicBezTo>
                      <a:pt x="7" y="6"/>
                      <a:pt x="7" y="6"/>
                      <a:pt x="7" y="6"/>
                    </a:cubicBezTo>
                    <a:cubicBezTo>
                      <a:pt x="8" y="6"/>
                      <a:pt x="8" y="6"/>
                      <a:pt x="9" y="6"/>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7" name="Freeform 493"/>
              <p:cNvSpPr>
                <a:spLocks/>
              </p:cNvSpPr>
              <p:nvPr/>
            </p:nvSpPr>
            <p:spPr bwMode="auto">
              <a:xfrm>
                <a:off x="2502" y="390"/>
                <a:ext cx="19" cy="14"/>
              </a:xfrm>
              <a:custGeom>
                <a:avLst/>
                <a:gdLst>
                  <a:gd name="T0" fmla="*/ 0 w 8"/>
                  <a:gd name="T1" fmla="*/ 1 h 6"/>
                  <a:gd name="T2" fmla="*/ 0 w 8"/>
                  <a:gd name="T3" fmla="*/ 0 h 6"/>
                  <a:gd name="T4" fmla="*/ 7 w 8"/>
                  <a:gd name="T5" fmla="*/ 4 h 6"/>
                  <a:gd name="T6" fmla="*/ 7 w 8"/>
                  <a:gd name="T7" fmla="*/ 5 h 6"/>
                  <a:gd name="T8" fmla="*/ 7 w 8"/>
                  <a:gd name="T9" fmla="*/ 6 h 6"/>
                  <a:gd name="T10" fmla="*/ 0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0" y="1"/>
                    </a:moveTo>
                    <a:cubicBezTo>
                      <a:pt x="0" y="0"/>
                      <a:pt x="0" y="0"/>
                      <a:pt x="0" y="0"/>
                    </a:cubicBezTo>
                    <a:cubicBezTo>
                      <a:pt x="7" y="4"/>
                      <a:pt x="7" y="4"/>
                      <a:pt x="7" y="4"/>
                    </a:cubicBezTo>
                    <a:cubicBezTo>
                      <a:pt x="7" y="5"/>
                      <a:pt x="7" y="5"/>
                      <a:pt x="7" y="5"/>
                    </a:cubicBezTo>
                    <a:cubicBezTo>
                      <a:pt x="7" y="5"/>
                      <a:pt x="8" y="6"/>
                      <a:pt x="7"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8" name="Freeform 494"/>
              <p:cNvSpPr>
                <a:spLocks/>
              </p:cNvSpPr>
              <p:nvPr/>
            </p:nvSpPr>
            <p:spPr bwMode="auto">
              <a:xfrm>
                <a:off x="2533" y="338"/>
                <a:ext cx="23" cy="23"/>
              </a:xfrm>
              <a:custGeom>
                <a:avLst/>
                <a:gdLst>
                  <a:gd name="T0" fmla="*/ 0 w 23"/>
                  <a:gd name="T1" fmla="*/ 14 h 23"/>
                  <a:gd name="T2" fmla="*/ 14 w 23"/>
                  <a:gd name="T3" fmla="*/ 0 h 23"/>
                  <a:gd name="T4" fmla="*/ 23 w 23"/>
                  <a:gd name="T5" fmla="*/ 12 h 23"/>
                  <a:gd name="T6" fmla="*/ 9 w 23"/>
                  <a:gd name="T7" fmla="*/ 23 h 23"/>
                  <a:gd name="T8" fmla="*/ 0 w 23"/>
                  <a:gd name="T9" fmla="*/ 14 h 23"/>
                </a:gdLst>
                <a:ahLst/>
                <a:cxnLst>
                  <a:cxn ang="0">
                    <a:pos x="T0" y="T1"/>
                  </a:cxn>
                  <a:cxn ang="0">
                    <a:pos x="T2" y="T3"/>
                  </a:cxn>
                  <a:cxn ang="0">
                    <a:pos x="T4" y="T5"/>
                  </a:cxn>
                  <a:cxn ang="0">
                    <a:pos x="T6" y="T7"/>
                  </a:cxn>
                  <a:cxn ang="0">
                    <a:pos x="T8" y="T9"/>
                  </a:cxn>
                </a:cxnLst>
                <a:rect l="0" t="0" r="r" b="b"/>
                <a:pathLst>
                  <a:path w="23" h="23">
                    <a:moveTo>
                      <a:pt x="0" y="14"/>
                    </a:moveTo>
                    <a:lnTo>
                      <a:pt x="14" y="0"/>
                    </a:lnTo>
                    <a:lnTo>
                      <a:pt x="23" y="12"/>
                    </a:lnTo>
                    <a:lnTo>
                      <a:pt x="9" y="23"/>
                    </a:lnTo>
                    <a:lnTo>
                      <a:pt x="0"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79" name="Freeform 495"/>
              <p:cNvSpPr>
                <a:spLocks/>
              </p:cNvSpPr>
              <p:nvPr/>
            </p:nvSpPr>
            <p:spPr bwMode="auto">
              <a:xfrm>
                <a:off x="2542" y="350"/>
                <a:ext cx="21" cy="21"/>
              </a:xfrm>
              <a:custGeom>
                <a:avLst/>
                <a:gdLst>
                  <a:gd name="T0" fmla="*/ 0 w 21"/>
                  <a:gd name="T1" fmla="*/ 11 h 21"/>
                  <a:gd name="T2" fmla="*/ 14 w 21"/>
                  <a:gd name="T3" fmla="*/ 0 h 21"/>
                  <a:gd name="T4" fmla="*/ 21 w 21"/>
                  <a:gd name="T5" fmla="*/ 2 h 21"/>
                  <a:gd name="T6" fmla="*/ 5 w 21"/>
                  <a:gd name="T7" fmla="*/ 21 h 21"/>
                  <a:gd name="T8" fmla="*/ 0 w 21"/>
                  <a:gd name="T9" fmla="*/ 11 h 21"/>
                </a:gdLst>
                <a:ahLst/>
                <a:cxnLst>
                  <a:cxn ang="0">
                    <a:pos x="T0" y="T1"/>
                  </a:cxn>
                  <a:cxn ang="0">
                    <a:pos x="T2" y="T3"/>
                  </a:cxn>
                  <a:cxn ang="0">
                    <a:pos x="T4" y="T5"/>
                  </a:cxn>
                  <a:cxn ang="0">
                    <a:pos x="T6" y="T7"/>
                  </a:cxn>
                  <a:cxn ang="0">
                    <a:pos x="T8" y="T9"/>
                  </a:cxn>
                </a:cxnLst>
                <a:rect l="0" t="0" r="r" b="b"/>
                <a:pathLst>
                  <a:path w="21" h="21">
                    <a:moveTo>
                      <a:pt x="0" y="11"/>
                    </a:moveTo>
                    <a:lnTo>
                      <a:pt x="14" y="0"/>
                    </a:lnTo>
                    <a:lnTo>
                      <a:pt x="21" y="2"/>
                    </a:lnTo>
                    <a:lnTo>
                      <a:pt x="5" y="21"/>
                    </a:lnTo>
                    <a:lnTo>
                      <a:pt x="0" y="1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0" name="Freeform 496"/>
              <p:cNvSpPr>
                <a:spLocks/>
              </p:cNvSpPr>
              <p:nvPr/>
            </p:nvSpPr>
            <p:spPr bwMode="auto">
              <a:xfrm>
                <a:off x="2547" y="335"/>
                <a:ext cx="16" cy="19"/>
              </a:xfrm>
              <a:custGeom>
                <a:avLst/>
                <a:gdLst>
                  <a:gd name="T0" fmla="*/ 1 w 7"/>
                  <a:gd name="T1" fmla="*/ 0 h 8"/>
                  <a:gd name="T2" fmla="*/ 0 w 7"/>
                  <a:gd name="T3" fmla="*/ 1 h 8"/>
                  <a:gd name="T4" fmla="*/ 5 w 7"/>
                  <a:gd name="T5" fmla="*/ 7 h 8"/>
                  <a:gd name="T6" fmla="*/ 6 w 7"/>
                  <a:gd name="T7" fmla="*/ 7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1"/>
                      <a:pt x="0" y="1"/>
                      <a:pt x="0" y="1"/>
                    </a:cubicBezTo>
                    <a:cubicBezTo>
                      <a:pt x="5" y="7"/>
                      <a:pt x="5" y="7"/>
                      <a:pt x="5" y="7"/>
                    </a:cubicBezTo>
                    <a:cubicBezTo>
                      <a:pt x="6" y="7"/>
                      <a:pt x="6" y="7"/>
                      <a:pt x="6" y="7"/>
                    </a:cubicBezTo>
                    <a:cubicBezTo>
                      <a:pt x="6" y="8"/>
                      <a:pt x="7" y="8"/>
                      <a:pt x="7"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1" name="Freeform 497"/>
              <p:cNvSpPr>
                <a:spLocks/>
              </p:cNvSpPr>
              <p:nvPr/>
            </p:nvSpPr>
            <p:spPr bwMode="auto">
              <a:xfrm>
                <a:off x="2530" y="352"/>
                <a:ext cx="17" cy="19"/>
              </a:xfrm>
              <a:custGeom>
                <a:avLst/>
                <a:gdLst>
                  <a:gd name="T0" fmla="*/ 0 w 7"/>
                  <a:gd name="T1" fmla="*/ 1 h 8"/>
                  <a:gd name="T2" fmla="*/ 1 w 7"/>
                  <a:gd name="T3" fmla="*/ 0 h 8"/>
                  <a:gd name="T4" fmla="*/ 6 w 7"/>
                  <a:gd name="T5" fmla="*/ 6 h 8"/>
                  <a:gd name="T6" fmla="*/ 7 w 7"/>
                  <a:gd name="T7" fmla="*/ 6 h 8"/>
                  <a:gd name="T8" fmla="*/ 7 w 7"/>
                  <a:gd name="T9" fmla="*/ 8 h 8"/>
                  <a:gd name="T10" fmla="*/ 0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0" y="1"/>
                    </a:moveTo>
                    <a:cubicBezTo>
                      <a:pt x="1" y="0"/>
                      <a:pt x="1" y="0"/>
                      <a:pt x="1" y="0"/>
                    </a:cubicBezTo>
                    <a:cubicBezTo>
                      <a:pt x="6" y="6"/>
                      <a:pt x="6" y="6"/>
                      <a:pt x="6" y="6"/>
                    </a:cubicBezTo>
                    <a:cubicBezTo>
                      <a:pt x="7" y="6"/>
                      <a:pt x="7" y="6"/>
                      <a:pt x="7" y="6"/>
                    </a:cubicBezTo>
                    <a:cubicBezTo>
                      <a:pt x="7" y="7"/>
                      <a:pt x="7" y="7"/>
                      <a:pt x="7"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2" name="Freeform 498"/>
              <p:cNvSpPr>
                <a:spLocks/>
              </p:cNvSpPr>
              <p:nvPr/>
            </p:nvSpPr>
            <p:spPr bwMode="auto">
              <a:xfrm>
                <a:off x="2568" y="309"/>
                <a:ext cx="26" cy="24"/>
              </a:xfrm>
              <a:custGeom>
                <a:avLst/>
                <a:gdLst>
                  <a:gd name="T0" fmla="*/ 0 w 26"/>
                  <a:gd name="T1" fmla="*/ 12 h 24"/>
                  <a:gd name="T2" fmla="*/ 17 w 26"/>
                  <a:gd name="T3" fmla="*/ 0 h 24"/>
                  <a:gd name="T4" fmla="*/ 26 w 26"/>
                  <a:gd name="T5" fmla="*/ 12 h 24"/>
                  <a:gd name="T6" fmla="*/ 10 w 26"/>
                  <a:gd name="T7" fmla="*/ 24 h 24"/>
                  <a:gd name="T8" fmla="*/ 0 w 26"/>
                  <a:gd name="T9" fmla="*/ 12 h 24"/>
                </a:gdLst>
                <a:ahLst/>
                <a:cxnLst>
                  <a:cxn ang="0">
                    <a:pos x="T0" y="T1"/>
                  </a:cxn>
                  <a:cxn ang="0">
                    <a:pos x="T2" y="T3"/>
                  </a:cxn>
                  <a:cxn ang="0">
                    <a:pos x="T4" y="T5"/>
                  </a:cxn>
                  <a:cxn ang="0">
                    <a:pos x="T6" y="T7"/>
                  </a:cxn>
                  <a:cxn ang="0">
                    <a:pos x="T8" y="T9"/>
                  </a:cxn>
                </a:cxnLst>
                <a:rect l="0" t="0" r="r" b="b"/>
                <a:pathLst>
                  <a:path w="26" h="24">
                    <a:moveTo>
                      <a:pt x="0" y="12"/>
                    </a:moveTo>
                    <a:lnTo>
                      <a:pt x="17" y="0"/>
                    </a:lnTo>
                    <a:lnTo>
                      <a:pt x="26" y="12"/>
                    </a:lnTo>
                    <a:lnTo>
                      <a:pt x="10" y="24"/>
                    </a:lnTo>
                    <a:lnTo>
                      <a:pt x="0" y="1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3" name="Freeform 499"/>
              <p:cNvSpPr>
                <a:spLocks/>
              </p:cNvSpPr>
              <p:nvPr/>
            </p:nvSpPr>
            <p:spPr bwMode="auto">
              <a:xfrm>
                <a:off x="2578" y="321"/>
                <a:ext cx="21" cy="19"/>
              </a:xfrm>
              <a:custGeom>
                <a:avLst/>
                <a:gdLst>
                  <a:gd name="T0" fmla="*/ 0 w 21"/>
                  <a:gd name="T1" fmla="*/ 12 h 19"/>
                  <a:gd name="T2" fmla="*/ 16 w 21"/>
                  <a:gd name="T3" fmla="*/ 0 h 19"/>
                  <a:gd name="T4" fmla="*/ 21 w 21"/>
                  <a:gd name="T5" fmla="*/ 5 h 19"/>
                  <a:gd name="T6" fmla="*/ 2 w 21"/>
                  <a:gd name="T7" fmla="*/ 19 h 19"/>
                  <a:gd name="T8" fmla="*/ 0 w 21"/>
                  <a:gd name="T9" fmla="*/ 12 h 19"/>
                </a:gdLst>
                <a:ahLst/>
                <a:cxnLst>
                  <a:cxn ang="0">
                    <a:pos x="T0" y="T1"/>
                  </a:cxn>
                  <a:cxn ang="0">
                    <a:pos x="T2" y="T3"/>
                  </a:cxn>
                  <a:cxn ang="0">
                    <a:pos x="T4" y="T5"/>
                  </a:cxn>
                  <a:cxn ang="0">
                    <a:pos x="T6" y="T7"/>
                  </a:cxn>
                  <a:cxn ang="0">
                    <a:pos x="T8" y="T9"/>
                  </a:cxn>
                </a:cxnLst>
                <a:rect l="0" t="0" r="r" b="b"/>
                <a:pathLst>
                  <a:path w="21" h="19">
                    <a:moveTo>
                      <a:pt x="0" y="12"/>
                    </a:moveTo>
                    <a:lnTo>
                      <a:pt x="16" y="0"/>
                    </a:lnTo>
                    <a:lnTo>
                      <a:pt x="21" y="5"/>
                    </a:lnTo>
                    <a:lnTo>
                      <a:pt x="2" y="19"/>
                    </a:lnTo>
                    <a:lnTo>
                      <a:pt x="0" y="12"/>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4" name="Freeform 500"/>
              <p:cNvSpPr>
                <a:spLocks/>
              </p:cNvSpPr>
              <p:nvPr/>
            </p:nvSpPr>
            <p:spPr bwMode="auto">
              <a:xfrm>
                <a:off x="2585" y="309"/>
                <a:ext cx="14" cy="19"/>
              </a:xfrm>
              <a:custGeom>
                <a:avLst/>
                <a:gdLst>
                  <a:gd name="T0" fmla="*/ 1 w 6"/>
                  <a:gd name="T1" fmla="*/ 0 h 8"/>
                  <a:gd name="T2" fmla="*/ 0 w 6"/>
                  <a:gd name="T3" fmla="*/ 0 h 8"/>
                  <a:gd name="T4" fmla="*/ 5 w 6"/>
                  <a:gd name="T5" fmla="*/ 7 h 8"/>
                  <a:gd name="T6" fmla="*/ 5 w 6"/>
                  <a:gd name="T7" fmla="*/ 7 h 8"/>
                  <a:gd name="T8" fmla="*/ 6 w 6"/>
                  <a:gd name="T9" fmla="*/ 7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0" y="0"/>
                      <a:pt x="0" y="0"/>
                      <a:pt x="0" y="0"/>
                    </a:cubicBezTo>
                    <a:cubicBezTo>
                      <a:pt x="5" y="7"/>
                      <a:pt x="5" y="7"/>
                      <a:pt x="5" y="7"/>
                    </a:cubicBezTo>
                    <a:cubicBezTo>
                      <a:pt x="5" y="7"/>
                      <a:pt x="5" y="7"/>
                      <a:pt x="5" y="7"/>
                    </a:cubicBezTo>
                    <a:cubicBezTo>
                      <a:pt x="5" y="8"/>
                      <a:pt x="6" y="8"/>
                      <a:pt x="6"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5" name="Freeform 501"/>
              <p:cNvSpPr>
                <a:spLocks/>
              </p:cNvSpPr>
              <p:nvPr/>
            </p:nvSpPr>
            <p:spPr bwMode="auto">
              <a:xfrm>
                <a:off x="2566" y="321"/>
                <a:ext cx="14" cy="19"/>
              </a:xfrm>
              <a:custGeom>
                <a:avLst/>
                <a:gdLst>
                  <a:gd name="T0" fmla="*/ 0 w 6"/>
                  <a:gd name="T1" fmla="*/ 1 h 8"/>
                  <a:gd name="T2" fmla="*/ 1 w 6"/>
                  <a:gd name="T3" fmla="*/ 0 h 8"/>
                  <a:gd name="T4" fmla="*/ 6 w 6"/>
                  <a:gd name="T5" fmla="*/ 6 h 8"/>
                  <a:gd name="T6" fmla="*/ 6 w 6"/>
                  <a:gd name="T7" fmla="*/ 7 h 8"/>
                  <a:gd name="T8" fmla="*/ 6 w 6"/>
                  <a:gd name="T9" fmla="*/ 8 h 8"/>
                  <a:gd name="T10" fmla="*/ 0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0" y="1"/>
                    </a:moveTo>
                    <a:cubicBezTo>
                      <a:pt x="1" y="0"/>
                      <a:pt x="1" y="0"/>
                      <a:pt x="1" y="0"/>
                    </a:cubicBezTo>
                    <a:cubicBezTo>
                      <a:pt x="6" y="6"/>
                      <a:pt x="6" y="6"/>
                      <a:pt x="6" y="6"/>
                    </a:cubicBezTo>
                    <a:cubicBezTo>
                      <a:pt x="6" y="7"/>
                      <a:pt x="6" y="7"/>
                      <a:pt x="6" y="7"/>
                    </a:cubicBezTo>
                    <a:cubicBezTo>
                      <a:pt x="6" y="8"/>
                      <a:pt x="6" y="8"/>
                      <a:pt x="6"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6" name="Freeform 502"/>
              <p:cNvSpPr>
                <a:spLocks/>
              </p:cNvSpPr>
              <p:nvPr/>
            </p:nvSpPr>
            <p:spPr bwMode="auto">
              <a:xfrm>
                <a:off x="2611" y="288"/>
                <a:ext cx="24" cy="21"/>
              </a:xfrm>
              <a:custGeom>
                <a:avLst/>
                <a:gdLst>
                  <a:gd name="T0" fmla="*/ 0 w 24"/>
                  <a:gd name="T1" fmla="*/ 10 h 21"/>
                  <a:gd name="T2" fmla="*/ 17 w 24"/>
                  <a:gd name="T3" fmla="*/ 0 h 21"/>
                  <a:gd name="T4" fmla="*/ 24 w 24"/>
                  <a:gd name="T5" fmla="*/ 14 h 21"/>
                  <a:gd name="T6" fmla="*/ 5 w 24"/>
                  <a:gd name="T7" fmla="*/ 21 h 21"/>
                  <a:gd name="T8" fmla="*/ 0 w 24"/>
                  <a:gd name="T9" fmla="*/ 10 h 21"/>
                </a:gdLst>
                <a:ahLst/>
                <a:cxnLst>
                  <a:cxn ang="0">
                    <a:pos x="T0" y="T1"/>
                  </a:cxn>
                  <a:cxn ang="0">
                    <a:pos x="T2" y="T3"/>
                  </a:cxn>
                  <a:cxn ang="0">
                    <a:pos x="T4" y="T5"/>
                  </a:cxn>
                  <a:cxn ang="0">
                    <a:pos x="T6" y="T7"/>
                  </a:cxn>
                  <a:cxn ang="0">
                    <a:pos x="T8" y="T9"/>
                  </a:cxn>
                </a:cxnLst>
                <a:rect l="0" t="0" r="r" b="b"/>
                <a:pathLst>
                  <a:path w="24" h="21">
                    <a:moveTo>
                      <a:pt x="0" y="10"/>
                    </a:moveTo>
                    <a:lnTo>
                      <a:pt x="17" y="0"/>
                    </a:lnTo>
                    <a:lnTo>
                      <a:pt x="24" y="14"/>
                    </a:lnTo>
                    <a:lnTo>
                      <a:pt x="5" y="21"/>
                    </a:lnTo>
                    <a:lnTo>
                      <a:pt x="0"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7" name="Freeform 503"/>
              <p:cNvSpPr>
                <a:spLocks/>
              </p:cNvSpPr>
              <p:nvPr/>
            </p:nvSpPr>
            <p:spPr bwMode="auto">
              <a:xfrm>
                <a:off x="2616" y="302"/>
                <a:ext cx="23" cy="17"/>
              </a:xfrm>
              <a:custGeom>
                <a:avLst/>
                <a:gdLst>
                  <a:gd name="T0" fmla="*/ 0 w 23"/>
                  <a:gd name="T1" fmla="*/ 7 h 17"/>
                  <a:gd name="T2" fmla="*/ 19 w 23"/>
                  <a:gd name="T3" fmla="*/ 0 h 17"/>
                  <a:gd name="T4" fmla="*/ 23 w 23"/>
                  <a:gd name="T5" fmla="*/ 5 h 17"/>
                  <a:gd name="T6" fmla="*/ 2 w 23"/>
                  <a:gd name="T7" fmla="*/ 17 h 17"/>
                  <a:gd name="T8" fmla="*/ 0 w 23"/>
                  <a:gd name="T9" fmla="*/ 7 h 17"/>
                </a:gdLst>
                <a:ahLst/>
                <a:cxnLst>
                  <a:cxn ang="0">
                    <a:pos x="T0" y="T1"/>
                  </a:cxn>
                  <a:cxn ang="0">
                    <a:pos x="T2" y="T3"/>
                  </a:cxn>
                  <a:cxn ang="0">
                    <a:pos x="T4" y="T5"/>
                  </a:cxn>
                  <a:cxn ang="0">
                    <a:pos x="T6" y="T7"/>
                  </a:cxn>
                  <a:cxn ang="0">
                    <a:pos x="T8" y="T9"/>
                  </a:cxn>
                </a:cxnLst>
                <a:rect l="0" t="0" r="r" b="b"/>
                <a:pathLst>
                  <a:path w="23" h="17">
                    <a:moveTo>
                      <a:pt x="0" y="7"/>
                    </a:moveTo>
                    <a:lnTo>
                      <a:pt x="19" y="0"/>
                    </a:lnTo>
                    <a:lnTo>
                      <a:pt x="23" y="5"/>
                    </a:lnTo>
                    <a:lnTo>
                      <a:pt x="2" y="17"/>
                    </a:lnTo>
                    <a:lnTo>
                      <a:pt x="0"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8" name="Freeform 504"/>
              <p:cNvSpPr>
                <a:spLocks/>
              </p:cNvSpPr>
              <p:nvPr/>
            </p:nvSpPr>
            <p:spPr bwMode="auto">
              <a:xfrm>
                <a:off x="2628" y="288"/>
                <a:ext cx="11" cy="21"/>
              </a:xfrm>
              <a:custGeom>
                <a:avLst/>
                <a:gdLst>
                  <a:gd name="T0" fmla="*/ 1 w 5"/>
                  <a:gd name="T1" fmla="*/ 0 h 9"/>
                  <a:gd name="T2" fmla="*/ 0 w 5"/>
                  <a:gd name="T3" fmla="*/ 0 h 9"/>
                  <a:gd name="T4" fmla="*/ 3 w 5"/>
                  <a:gd name="T5" fmla="*/ 7 h 9"/>
                  <a:gd name="T6" fmla="*/ 4 w 5"/>
                  <a:gd name="T7" fmla="*/ 8 h 9"/>
                  <a:gd name="T8" fmla="*/ 5 w 5"/>
                  <a:gd name="T9" fmla="*/ 8 h 9"/>
                  <a:gd name="T10" fmla="*/ 1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1" y="0"/>
                    </a:moveTo>
                    <a:cubicBezTo>
                      <a:pt x="0" y="0"/>
                      <a:pt x="0" y="0"/>
                      <a:pt x="0" y="0"/>
                    </a:cubicBezTo>
                    <a:cubicBezTo>
                      <a:pt x="3" y="7"/>
                      <a:pt x="3" y="7"/>
                      <a:pt x="3" y="7"/>
                    </a:cubicBezTo>
                    <a:cubicBezTo>
                      <a:pt x="4" y="8"/>
                      <a:pt x="4" y="8"/>
                      <a:pt x="4" y="8"/>
                    </a:cubicBezTo>
                    <a:cubicBezTo>
                      <a:pt x="4" y="8"/>
                      <a:pt x="5" y="9"/>
                      <a:pt x="5" y="8"/>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89" name="Freeform 505"/>
              <p:cNvSpPr>
                <a:spLocks/>
              </p:cNvSpPr>
              <p:nvPr/>
            </p:nvSpPr>
            <p:spPr bwMode="auto">
              <a:xfrm>
                <a:off x="2609" y="298"/>
                <a:ext cx="9" cy="21"/>
              </a:xfrm>
              <a:custGeom>
                <a:avLst/>
                <a:gdLst>
                  <a:gd name="T0" fmla="*/ 0 w 4"/>
                  <a:gd name="T1" fmla="*/ 0 h 9"/>
                  <a:gd name="T2" fmla="*/ 1 w 4"/>
                  <a:gd name="T3" fmla="*/ 0 h 9"/>
                  <a:gd name="T4" fmla="*/ 4 w 4"/>
                  <a:gd name="T5" fmla="*/ 7 h 9"/>
                  <a:gd name="T6" fmla="*/ 4 w 4"/>
                  <a:gd name="T7" fmla="*/ 7 h 9"/>
                  <a:gd name="T8" fmla="*/ 3 w 4"/>
                  <a:gd name="T9" fmla="*/ 9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0"/>
                    </a:moveTo>
                    <a:cubicBezTo>
                      <a:pt x="1" y="0"/>
                      <a:pt x="1" y="0"/>
                      <a:pt x="1" y="0"/>
                    </a:cubicBezTo>
                    <a:cubicBezTo>
                      <a:pt x="4" y="7"/>
                      <a:pt x="4" y="7"/>
                      <a:pt x="4" y="7"/>
                    </a:cubicBezTo>
                    <a:cubicBezTo>
                      <a:pt x="4" y="7"/>
                      <a:pt x="4" y="7"/>
                      <a:pt x="4" y="7"/>
                    </a:cubicBezTo>
                    <a:cubicBezTo>
                      <a:pt x="4" y="8"/>
                      <a:pt x="4" y="9"/>
                      <a:pt x="3" y="9"/>
                    </a:cubicBezTo>
                    <a:lnTo>
                      <a:pt x="0"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90" name="Freeform 506"/>
              <p:cNvSpPr>
                <a:spLocks/>
              </p:cNvSpPr>
              <p:nvPr/>
            </p:nvSpPr>
            <p:spPr bwMode="auto">
              <a:xfrm>
                <a:off x="2656" y="274"/>
                <a:ext cx="21" cy="19"/>
              </a:xfrm>
              <a:custGeom>
                <a:avLst/>
                <a:gdLst>
                  <a:gd name="T0" fmla="*/ 0 w 21"/>
                  <a:gd name="T1" fmla="*/ 5 h 19"/>
                  <a:gd name="T2" fmla="*/ 19 w 21"/>
                  <a:gd name="T3" fmla="*/ 0 h 19"/>
                  <a:gd name="T4" fmla="*/ 21 w 21"/>
                  <a:gd name="T5" fmla="*/ 14 h 19"/>
                  <a:gd name="T6" fmla="*/ 2 w 21"/>
                  <a:gd name="T7" fmla="*/ 19 h 19"/>
                  <a:gd name="T8" fmla="*/ 0 w 21"/>
                  <a:gd name="T9" fmla="*/ 5 h 19"/>
                </a:gdLst>
                <a:ahLst/>
                <a:cxnLst>
                  <a:cxn ang="0">
                    <a:pos x="T0" y="T1"/>
                  </a:cxn>
                  <a:cxn ang="0">
                    <a:pos x="T2" y="T3"/>
                  </a:cxn>
                  <a:cxn ang="0">
                    <a:pos x="T4" y="T5"/>
                  </a:cxn>
                  <a:cxn ang="0">
                    <a:pos x="T6" y="T7"/>
                  </a:cxn>
                  <a:cxn ang="0">
                    <a:pos x="T8" y="T9"/>
                  </a:cxn>
                </a:cxnLst>
                <a:rect l="0" t="0" r="r" b="b"/>
                <a:pathLst>
                  <a:path w="21" h="19">
                    <a:moveTo>
                      <a:pt x="0" y="5"/>
                    </a:moveTo>
                    <a:lnTo>
                      <a:pt x="19" y="0"/>
                    </a:lnTo>
                    <a:lnTo>
                      <a:pt x="21" y="14"/>
                    </a:lnTo>
                    <a:lnTo>
                      <a:pt x="2" y="19"/>
                    </a:lnTo>
                    <a:lnTo>
                      <a:pt x="0"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91" name="Freeform 507"/>
              <p:cNvSpPr>
                <a:spLocks/>
              </p:cNvSpPr>
              <p:nvPr/>
            </p:nvSpPr>
            <p:spPr bwMode="auto">
              <a:xfrm>
                <a:off x="2658" y="288"/>
                <a:ext cx="24" cy="14"/>
              </a:xfrm>
              <a:custGeom>
                <a:avLst/>
                <a:gdLst>
                  <a:gd name="T0" fmla="*/ 0 w 24"/>
                  <a:gd name="T1" fmla="*/ 5 h 14"/>
                  <a:gd name="T2" fmla="*/ 19 w 24"/>
                  <a:gd name="T3" fmla="*/ 0 h 14"/>
                  <a:gd name="T4" fmla="*/ 24 w 24"/>
                  <a:gd name="T5" fmla="*/ 7 h 14"/>
                  <a:gd name="T6" fmla="*/ 0 w 24"/>
                  <a:gd name="T7" fmla="*/ 14 h 14"/>
                  <a:gd name="T8" fmla="*/ 0 w 24"/>
                  <a:gd name="T9" fmla="*/ 5 h 14"/>
                </a:gdLst>
                <a:ahLst/>
                <a:cxnLst>
                  <a:cxn ang="0">
                    <a:pos x="T0" y="T1"/>
                  </a:cxn>
                  <a:cxn ang="0">
                    <a:pos x="T2" y="T3"/>
                  </a:cxn>
                  <a:cxn ang="0">
                    <a:pos x="T4" y="T5"/>
                  </a:cxn>
                  <a:cxn ang="0">
                    <a:pos x="T6" y="T7"/>
                  </a:cxn>
                  <a:cxn ang="0">
                    <a:pos x="T8" y="T9"/>
                  </a:cxn>
                </a:cxnLst>
                <a:rect l="0" t="0" r="r" b="b"/>
                <a:pathLst>
                  <a:path w="24" h="14">
                    <a:moveTo>
                      <a:pt x="0" y="5"/>
                    </a:moveTo>
                    <a:lnTo>
                      <a:pt x="19" y="0"/>
                    </a:lnTo>
                    <a:lnTo>
                      <a:pt x="24" y="7"/>
                    </a:lnTo>
                    <a:lnTo>
                      <a:pt x="0" y="14"/>
                    </a:lnTo>
                    <a:lnTo>
                      <a:pt x="0" y="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92" name="Freeform 508"/>
              <p:cNvSpPr>
                <a:spLocks/>
              </p:cNvSpPr>
              <p:nvPr/>
            </p:nvSpPr>
            <p:spPr bwMode="auto">
              <a:xfrm>
                <a:off x="2675" y="274"/>
                <a:ext cx="7" cy="21"/>
              </a:xfrm>
              <a:custGeom>
                <a:avLst/>
                <a:gdLst>
                  <a:gd name="T0" fmla="*/ 1 w 3"/>
                  <a:gd name="T1" fmla="*/ 0 h 9"/>
                  <a:gd name="T2" fmla="*/ 0 w 3"/>
                  <a:gd name="T3" fmla="*/ 0 h 9"/>
                  <a:gd name="T4" fmla="*/ 2 w 3"/>
                  <a:gd name="T5" fmla="*/ 8 h 9"/>
                  <a:gd name="T6" fmla="*/ 2 w 3"/>
                  <a:gd name="T7" fmla="*/ 9 h 9"/>
                  <a:gd name="T8" fmla="*/ 3 w 3"/>
                  <a:gd name="T9" fmla="*/ 9 h 9"/>
                  <a:gd name="T10" fmla="*/ 1 w 3"/>
                  <a:gd name="T11" fmla="*/ 0 h 9"/>
                </a:gdLst>
                <a:ahLst/>
                <a:cxnLst>
                  <a:cxn ang="0">
                    <a:pos x="T0" y="T1"/>
                  </a:cxn>
                  <a:cxn ang="0">
                    <a:pos x="T2" y="T3"/>
                  </a:cxn>
                  <a:cxn ang="0">
                    <a:pos x="T4" y="T5"/>
                  </a:cxn>
                  <a:cxn ang="0">
                    <a:pos x="T6" y="T7"/>
                  </a:cxn>
                  <a:cxn ang="0">
                    <a:pos x="T8" y="T9"/>
                  </a:cxn>
                  <a:cxn ang="0">
                    <a:pos x="T10" y="T11"/>
                  </a:cxn>
                </a:cxnLst>
                <a:rect l="0" t="0" r="r" b="b"/>
                <a:pathLst>
                  <a:path w="3" h="9">
                    <a:moveTo>
                      <a:pt x="1" y="0"/>
                    </a:moveTo>
                    <a:cubicBezTo>
                      <a:pt x="0" y="0"/>
                      <a:pt x="0" y="0"/>
                      <a:pt x="0" y="0"/>
                    </a:cubicBezTo>
                    <a:cubicBezTo>
                      <a:pt x="2" y="8"/>
                      <a:pt x="2" y="8"/>
                      <a:pt x="2" y="8"/>
                    </a:cubicBezTo>
                    <a:cubicBezTo>
                      <a:pt x="2" y="9"/>
                      <a:pt x="2" y="9"/>
                      <a:pt x="2" y="9"/>
                    </a:cubicBezTo>
                    <a:cubicBezTo>
                      <a:pt x="2" y="9"/>
                      <a:pt x="2" y="9"/>
                      <a:pt x="3" y="9"/>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493" name="Freeform 509"/>
              <p:cNvSpPr>
                <a:spLocks/>
              </p:cNvSpPr>
              <p:nvPr/>
            </p:nvSpPr>
            <p:spPr bwMode="auto">
              <a:xfrm>
                <a:off x="2651" y="279"/>
                <a:ext cx="7" cy="23"/>
              </a:xfrm>
              <a:custGeom>
                <a:avLst/>
                <a:gdLst>
                  <a:gd name="T0" fmla="*/ 0 w 3"/>
                  <a:gd name="T1" fmla="*/ 1 h 10"/>
                  <a:gd name="T2" fmla="*/ 2 w 3"/>
                  <a:gd name="T3" fmla="*/ 0 h 10"/>
                  <a:gd name="T4" fmla="*/ 3 w 3"/>
                  <a:gd name="T5" fmla="*/ 8 h 10"/>
                  <a:gd name="T6" fmla="*/ 3 w 3"/>
                  <a:gd name="T7" fmla="*/ 9 h 10"/>
                  <a:gd name="T8" fmla="*/ 3 w 3"/>
                  <a:gd name="T9" fmla="*/ 10 h 10"/>
                  <a:gd name="T10" fmla="*/ 0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0" y="1"/>
                    </a:moveTo>
                    <a:cubicBezTo>
                      <a:pt x="2" y="0"/>
                      <a:pt x="2" y="0"/>
                      <a:pt x="2" y="0"/>
                    </a:cubicBezTo>
                    <a:cubicBezTo>
                      <a:pt x="3" y="8"/>
                      <a:pt x="3" y="8"/>
                      <a:pt x="3" y="8"/>
                    </a:cubicBezTo>
                    <a:cubicBezTo>
                      <a:pt x="3" y="9"/>
                      <a:pt x="3" y="9"/>
                      <a:pt x="3" y="9"/>
                    </a:cubicBezTo>
                    <a:cubicBezTo>
                      <a:pt x="3" y="9"/>
                      <a:pt x="3" y="10"/>
                      <a:pt x="3" y="10"/>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494" name="Picture 51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680" y="276"/>
                <a:ext cx="1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 name="Picture 511"/>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684" y="279"/>
                <a:ext cx="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 name="Picture 512"/>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904"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 name="Picture 51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08" y="495"/>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5" name="Picture 51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80" y="719"/>
              <a:ext cx="10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51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684" y="723"/>
              <a:ext cx="9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51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59"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51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63" y="495"/>
              <a:ext cx="8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 name="Freeform 519"/>
            <p:cNvSpPr>
              <a:spLocks/>
            </p:cNvSpPr>
            <p:nvPr/>
          </p:nvSpPr>
          <p:spPr bwMode="auto">
            <a:xfrm>
              <a:off x="2568" y="622"/>
              <a:ext cx="124" cy="94"/>
            </a:xfrm>
            <a:custGeom>
              <a:avLst/>
              <a:gdLst>
                <a:gd name="T0" fmla="*/ 44 w 52"/>
                <a:gd name="T1" fmla="*/ 40 h 40"/>
                <a:gd name="T2" fmla="*/ 47 w 52"/>
                <a:gd name="T3" fmla="*/ 39 h 40"/>
                <a:gd name="T4" fmla="*/ 47 w 52"/>
                <a:gd name="T5" fmla="*/ 36 h 40"/>
                <a:gd name="T6" fmla="*/ 47 w 52"/>
                <a:gd name="T7" fmla="*/ 36 h 40"/>
                <a:gd name="T8" fmla="*/ 51 w 52"/>
                <a:gd name="T9" fmla="*/ 4 h 40"/>
                <a:gd name="T10" fmla="*/ 51 w 52"/>
                <a:gd name="T11" fmla="*/ 4 h 40"/>
                <a:gd name="T12" fmla="*/ 52 w 52"/>
                <a:gd name="T13" fmla="*/ 1 h 40"/>
                <a:gd name="T14" fmla="*/ 50 w 52"/>
                <a:gd name="T15" fmla="*/ 0 h 40"/>
                <a:gd name="T16" fmla="*/ 50 w 52"/>
                <a:gd name="T17" fmla="*/ 0 h 40"/>
                <a:gd name="T18" fmla="*/ 3 w 52"/>
                <a:gd name="T19" fmla="*/ 0 h 40"/>
                <a:gd name="T20" fmla="*/ 3 w 52"/>
                <a:gd name="T21" fmla="*/ 0 h 40"/>
                <a:gd name="T22" fmla="*/ 1 w 52"/>
                <a:gd name="T23" fmla="*/ 1 h 40"/>
                <a:gd name="T24" fmla="*/ 1 w 52"/>
                <a:gd name="T25" fmla="*/ 3 h 40"/>
                <a:gd name="T26" fmla="*/ 1 w 52"/>
                <a:gd name="T27" fmla="*/ 3 h 40"/>
                <a:gd name="T28" fmla="*/ 44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44" y="40"/>
                  </a:moveTo>
                  <a:cubicBezTo>
                    <a:pt x="45" y="40"/>
                    <a:pt x="46" y="40"/>
                    <a:pt x="47" y="39"/>
                  </a:cubicBezTo>
                  <a:cubicBezTo>
                    <a:pt x="48" y="38"/>
                    <a:pt x="48" y="37"/>
                    <a:pt x="47" y="36"/>
                  </a:cubicBezTo>
                  <a:cubicBezTo>
                    <a:pt x="47" y="36"/>
                    <a:pt x="47" y="36"/>
                    <a:pt x="47" y="36"/>
                  </a:cubicBezTo>
                  <a:cubicBezTo>
                    <a:pt x="40" y="26"/>
                    <a:pt x="42" y="12"/>
                    <a:pt x="51" y="4"/>
                  </a:cubicBezTo>
                  <a:cubicBezTo>
                    <a:pt x="51" y="4"/>
                    <a:pt x="51" y="4"/>
                    <a:pt x="51" y="4"/>
                  </a:cubicBezTo>
                  <a:cubicBezTo>
                    <a:pt x="52" y="3"/>
                    <a:pt x="52" y="2"/>
                    <a:pt x="52" y="1"/>
                  </a:cubicBezTo>
                  <a:cubicBezTo>
                    <a:pt x="52" y="0"/>
                    <a:pt x="51" y="0"/>
                    <a:pt x="50" y="0"/>
                  </a:cubicBezTo>
                  <a:cubicBezTo>
                    <a:pt x="50" y="0"/>
                    <a:pt x="50" y="0"/>
                    <a:pt x="50" y="0"/>
                  </a:cubicBezTo>
                  <a:cubicBezTo>
                    <a:pt x="3" y="0"/>
                    <a:pt x="3" y="0"/>
                    <a:pt x="3" y="0"/>
                  </a:cubicBezTo>
                  <a:cubicBezTo>
                    <a:pt x="3" y="0"/>
                    <a:pt x="3" y="0"/>
                    <a:pt x="3" y="0"/>
                  </a:cubicBezTo>
                  <a:cubicBezTo>
                    <a:pt x="2" y="0"/>
                    <a:pt x="1" y="0"/>
                    <a:pt x="1" y="1"/>
                  </a:cubicBezTo>
                  <a:cubicBezTo>
                    <a:pt x="0" y="2"/>
                    <a:pt x="0" y="3"/>
                    <a:pt x="1" y="3"/>
                  </a:cubicBezTo>
                  <a:cubicBezTo>
                    <a:pt x="1" y="3"/>
                    <a:pt x="1" y="3"/>
                    <a:pt x="1" y="3"/>
                  </a:cubicBezTo>
                  <a:cubicBezTo>
                    <a:pt x="10" y="21"/>
                    <a:pt x="25" y="34"/>
                    <a:pt x="44"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270" name="Freeform 520"/>
            <p:cNvSpPr>
              <a:spLocks/>
            </p:cNvSpPr>
            <p:nvPr/>
          </p:nvSpPr>
          <p:spPr bwMode="auto">
            <a:xfrm>
              <a:off x="2592" y="631"/>
              <a:ext cx="54" cy="55"/>
            </a:xfrm>
            <a:custGeom>
              <a:avLst/>
              <a:gdLst>
                <a:gd name="T0" fmla="*/ 0 w 23"/>
                <a:gd name="T1" fmla="*/ 1 h 23"/>
                <a:gd name="T2" fmla="*/ 22 w 23"/>
                <a:gd name="T3" fmla="*/ 23 h 23"/>
                <a:gd name="T4" fmla="*/ 22 w 23"/>
                <a:gd name="T5" fmla="*/ 23 h 23"/>
                <a:gd name="T6" fmla="*/ 23 w 23"/>
                <a:gd name="T7" fmla="*/ 23 h 23"/>
                <a:gd name="T8" fmla="*/ 23 w 23"/>
                <a:gd name="T9" fmla="*/ 22 h 23"/>
                <a:gd name="T10" fmla="*/ 23 w 23"/>
                <a:gd name="T11" fmla="*/ 22 h 23"/>
                <a:gd name="T12" fmla="*/ 17 w 23"/>
                <a:gd name="T13" fmla="*/ 1 h 23"/>
                <a:gd name="T14" fmla="*/ 17 w 23"/>
                <a:gd name="T15" fmla="*/ 1 h 23"/>
                <a:gd name="T16" fmla="*/ 16 w 23"/>
                <a:gd name="T17" fmla="*/ 0 h 23"/>
                <a:gd name="T18" fmla="*/ 16 w 23"/>
                <a:gd name="T19" fmla="*/ 0 h 23"/>
                <a:gd name="T20" fmla="*/ 0 w 23"/>
                <a:gd name="T21" fmla="*/ 0 h 23"/>
                <a:gd name="T22" fmla="*/ 0 w 23"/>
                <a:gd name="T23" fmla="*/ 0 h 23"/>
                <a:gd name="T24" fmla="*/ 0 w 23"/>
                <a:gd name="T25" fmla="*/ 0 h 23"/>
                <a:gd name="T26" fmla="*/ 0 w 23"/>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0" y="1"/>
                  </a:moveTo>
                  <a:cubicBezTo>
                    <a:pt x="6" y="10"/>
                    <a:pt x="13" y="17"/>
                    <a:pt x="22" y="23"/>
                  </a:cubicBezTo>
                  <a:cubicBezTo>
                    <a:pt x="22" y="23"/>
                    <a:pt x="22" y="23"/>
                    <a:pt x="22" y="23"/>
                  </a:cubicBezTo>
                  <a:cubicBezTo>
                    <a:pt x="23" y="23"/>
                    <a:pt x="23" y="23"/>
                    <a:pt x="23" y="23"/>
                  </a:cubicBezTo>
                  <a:cubicBezTo>
                    <a:pt x="23" y="22"/>
                    <a:pt x="23" y="22"/>
                    <a:pt x="23" y="22"/>
                  </a:cubicBezTo>
                  <a:cubicBezTo>
                    <a:pt x="23" y="22"/>
                    <a:pt x="23" y="22"/>
                    <a:pt x="23" y="22"/>
                  </a:cubicBezTo>
                  <a:cubicBezTo>
                    <a:pt x="19" y="15"/>
                    <a:pt x="17" y="8"/>
                    <a:pt x="17" y="1"/>
                  </a:cubicBezTo>
                  <a:cubicBezTo>
                    <a:pt x="17" y="1"/>
                    <a:pt x="17" y="1"/>
                    <a:pt x="17" y="1"/>
                  </a:cubicBezTo>
                  <a:cubicBezTo>
                    <a:pt x="16" y="0"/>
                    <a:pt x="16" y="0"/>
                    <a:pt x="16" y="0"/>
                  </a:cubicBezTo>
                  <a:cubicBezTo>
                    <a:pt x="16" y="0"/>
                    <a:pt x="16" y="0"/>
                    <a:pt x="16" y="0"/>
                  </a:cubicBezTo>
                  <a:cubicBezTo>
                    <a:pt x="0" y="0"/>
                    <a:pt x="0" y="0"/>
                    <a:pt x="0" y="0"/>
                  </a:cubicBezTo>
                  <a:cubicBezTo>
                    <a:pt x="0" y="0"/>
                    <a:pt x="0" y="0"/>
                    <a:pt x="0" y="0"/>
                  </a:cubicBezTo>
                  <a:cubicBezTo>
                    <a:pt x="0" y="0"/>
                    <a:pt x="0" y="0"/>
                    <a:pt x="0" y="0"/>
                  </a:cubicBezTo>
                  <a:cubicBezTo>
                    <a:pt x="0" y="1"/>
                    <a:pt x="0" y="1"/>
                    <a:pt x="0"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271" name="Picture 521"/>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699" y="251"/>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52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22" y="326"/>
              <a:ext cx="9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523"/>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299" y="376"/>
              <a:ext cx="1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524"/>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922"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 name="Picture 52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01" y="806"/>
              <a:ext cx="64"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 name="Picture 526"/>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922"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 name="Picture 527"/>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901"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 name="Picture 528"/>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895"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 name="Picture 529"/>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926" y="825"/>
              <a:ext cx="43"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 name="Picture 530"/>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898" y="825"/>
              <a:ext cx="42"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531"/>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898" y="825"/>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532"/>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261" y="747"/>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533"/>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232" y="747"/>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534"/>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32" y="746"/>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535"/>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232" y="308"/>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536"/>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261" y="308"/>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537"/>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232" y="320"/>
              <a:ext cx="7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538"/>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705"/>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539"/>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2422" y="678"/>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540"/>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2424" y="684"/>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 name="Picture 54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364"/>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542"/>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422" y="338"/>
              <a:ext cx="2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543"/>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2424" y="343"/>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544"/>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3324" y="890"/>
              <a:ext cx="2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545"/>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3221" y="321"/>
              <a:ext cx="9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546"/>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2699" y="810"/>
              <a:ext cx="7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547"/>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3309" y="357"/>
              <a:ext cx="24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548"/>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386" y="371"/>
              <a:ext cx="12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549"/>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3313" y="362"/>
              <a:ext cx="41"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550"/>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3317" y="365"/>
              <a:ext cx="8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8" name="Group 497"/>
          <p:cNvGrpSpPr/>
          <p:nvPr/>
        </p:nvGrpSpPr>
        <p:grpSpPr>
          <a:xfrm>
            <a:off x="4422043" y="2966544"/>
            <a:ext cx="1211316" cy="2742843"/>
            <a:chOff x="7417900" y="2082613"/>
            <a:chExt cx="1211474" cy="3107769"/>
          </a:xfrm>
        </p:grpSpPr>
        <p:grpSp>
          <p:nvGrpSpPr>
            <p:cNvPr id="499" name="Group 313"/>
            <p:cNvGrpSpPr>
              <a:grpSpLocks noChangeAspect="1"/>
            </p:cNvGrpSpPr>
            <p:nvPr/>
          </p:nvGrpSpPr>
          <p:grpSpPr bwMode="auto">
            <a:xfrm>
              <a:off x="7417900" y="2082613"/>
              <a:ext cx="1211474" cy="3107769"/>
              <a:chOff x="2421" y="248"/>
              <a:chExt cx="1417" cy="3635"/>
            </a:xfrm>
          </p:grpSpPr>
          <p:sp>
            <p:nvSpPr>
              <p:cNvPr id="501" name="AutoShape 312"/>
              <p:cNvSpPr>
                <a:spLocks noChangeAspect="1" noChangeArrowheads="1" noTextEdit="1"/>
              </p:cNvSpPr>
              <p:nvPr/>
            </p:nvSpPr>
            <p:spPr bwMode="auto">
              <a:xfrm>
                <a:off x="2421" y="248"/>
                <a:ext cx="1417" cy="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grpSp>
            <p:nvGrpSpPr>
              <p:cNvPr id="502" name="Group 514"/>
              <p:cNvGrpSpPr>
                <a:grpSpLocks/>
              </p:cNvGrpSpPr>
              <p:nvPr/>
            </p:nvGrpSpPr>
            <p:grpSpPr bwMode="auto">
              <a:xfrm>
                <a:off x="2437" y="250"/>
                <a:ext cx="1404" cy="3632"/>
                <a:chOff x="2437" y="250"/>
                <a:chExt cx="1404" cy="3632"/>
              </a:xfrm>
            </p:grpSpPr>
            <p:pic>
              <p:nvPicPr>
                <p:cNvPr id="539" name="Picture 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 y="972"/>
                  <a:ext cx="1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 name="Picture 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 y="892"/>
                  <a:ext cx="17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Picture 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 y="922"/>
                  <a:ext cx="1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 name="Picture 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942"/>
                  <a:ext cx="17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 name="Picture 3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 y="1519"/>
                  <a:ext cx="349"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 name="Picture 3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7" y="1040"/>
                  <a:ext cx="121"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 name="Picture 3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1" y="1039"/>
                  <a:ext cx="11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3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7" y="1534"/>
                  <a:ext cx="121"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 name="Picture 3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1" y="1521"/>
                  <a:ext cx="113"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 name="Picture 3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 y="1402"/>
                  <a:ext cx="149"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324"/>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3385" y="1383"/>
                  <a:ext cx="13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325"/>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385" y="1350"/>
                  <a:ext cx="1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 name="Picture 326"/>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3404" y="1350"/>
                  <a:ext cx="92"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 name="Picture 327"/>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3479" y="1350"/>
                  <a:ext cx="57"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328"/>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3366" y="1350"/>
                  <a:ext cx="57"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 name="Picture 329"/>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3377" y="1349"/>
                  <a:ext cx="2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 name="Picture 3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7" y="2388"/>
                  <a:ext cx="121"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 name="Picture 331"/>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3389" y="1314"/>
                  <a:ext cx="12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 name="Picture 332"/>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3389" y="1249"/>
                  <a:ext cx="12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 name="Picture 333"/>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3407" y="1248"/>
                  <a:ext cx="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 name="Picture 334"/>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3479" y="12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 name="Picture 335"/>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3370" y="1248"/>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 name="Picture 336"/>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3388" y="1332"/>
                  <a:ext cx="1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 name="Picture 337"/>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3380" y="1242"/>
                  <a:ext cx="1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 name="Picture 338"/>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3377" y="1391"/>
                  <a:ext cx="15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 name="Picture 339"/>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3392" y="1341"/>
                  <a:ext cx="121"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 name="Picture 3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2" y="2788"/>
                  <a:ext cx="27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 name="Picture 3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7" y="2784"/>
                  <a:ext cx="121"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 name="Picture 3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 y="3187"/>
                  <a:ext cx="12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 name="Picture 3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 y="2910"/>
                  <a:ext cx="28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 name="Picture 3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6" y="3062"/>
                  <a:ext cx="28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 name="Picture 3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50" y="1425"/>
                  <a:ext cx="79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 name="Picture 34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02" y="3821"/>
                  <a:ext cx="9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 name="Picture 3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7" y="3860"/>
                  <a:ext cx="85"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 name="Picture 3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9"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34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62" y="3850"/>
                  <a:ext cx="71"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35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1" y="3850"/>
                  <a:ext cx="7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 name="Picture 35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329"/>
                  <a:ext cx="4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 name="Picture 35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98" y="334"/>
                  <a:ext cx="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 name="Picture 3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95" y="720"/>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 name="Picture 35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98" y="724"/>
                  <a:ext cx="3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 name="Picture 3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37" y="340"/>
                  <a:ext cx="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 name="Picture 35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39" y="253"/>
                  <a:ext cx="588"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2" name="Picture 35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90" y="344"/>
                  <a:ext cx="130"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 name="Picture 358"/>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899" y="810"/>
                  <a:ext cx="64"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Picture 35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97" y="769"/>
                  <a:ext cx="7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 name="Picture 36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901" y="771"/>
                  <a:ext cx="62"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 name="Picture 361"/>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46" y="267"/>
                  <a:ext cx="18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 name="Picture 362"/>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46" y="746"/>
                  <a:ext cx="1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 name="Picture 3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439" y="337"/>
                  <a:ext cx="10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 name="Picture 36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890" y="299"/>
                  <a:ext cx="7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 name="Picture 365"/>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895" y="303"/>
                  <a:ext cx="66"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1" name="Picture 366"/>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908" y="310"/>
                  <a:ext cx="46"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2" name="Picture 36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911" y="314"/>
                  <a:ext cx="41"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 name="Picture 368"/>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922" y="321"/>
                  <a:ext cx="18"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 name="Picture 369"/>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4" y="326"/>
                  <a:ext cx="14"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5" name="Picture 37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546" y="358"/>
                  <a:ext cx="36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 name="Picture 371"/>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546" y="358"/>
                  <a:ext cx="36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 name="Picture 37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576" y="433"/>
                  <a:ext cx="307"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 name="Picture 373"/>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560" y="448"/>
                  <a:ext cx="33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 name="Picture 374"/>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530" y="344"/>
                  <a:ext cx="399"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 name="Picture 375"/>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482" y="296"/>
                  <a:ext cx="492"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 name="Picture 37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438" y="250"/>
                  <a:ext cx="58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 name="Picture 37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517" y="328"/>
                  <a:ext cx="427"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 name="Freeform 378"/>
                <p:cNvSpPr>
                  <a:spLocks noEditPoints="1"/>
                </p:cNvSpPr>
                <p:nvPr/>
              </p:nvSpPr>
              <p:spPr bwMode="auto">
                <a:xfrm>
                  <a:off x="2454" y="269"/>
                  <a:ext cx="549" cy="547"/>
                </a:xfrm>
                <a:custGeom>
                  <a:avLst/>
                  <a:gdLst>
                    <a:gd name="T0" fmla="*/ 116 w 231"/>
                    <a:gd name="T1" fmla="*/ 0 h 231"/>
                    <a:gd name="T2" fmla="*/ 0 w 231"/>
                    <a:gd name="T3" fmla="*/ 115 h 231"/>
                    <a:gd name="T4" fmla="*/ 116 w 231"/>
                    <a:gd name="T5" fmla="*/ 231 h 231"/>
                    <a:gd name="T6" fmla="*/ 231 w 231"/>
                    <a:gd name="T7" fmla="*/ 115 h 231"/>
                    <a:gd name="T8" fmla="*/ 116 w 231"/>
                    <a:gd name="T9" fmla="*/ 0 h 231"/>
                    <a:gd name="T10" fmla="*/ 116 w 231"/>
                    <a:gd name="T11" fmla="*/ 10 h 231"/>
                    <a:gd name="T12" fmla="*/ 222 w 231"/>
                    <a:gd name="T13" fmla="*/ 115 h 231"/>
                    <a:gd name="T14" fmla="*/ 116 w 231"/>
                    <a:gd name="T15" fmla="*/ 221 h 231"/>
                    <a:gd name="T16" fmla="*/ 10 w 231"/>
                    <a:gd name="T17" fmla="*/ 115 h 231"/>
                    <a:gd name="T18" fmla="*/ 116 w 231"/>
                    <a:gd name="T19" fmla="*/ 1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31">
                      <a:moveTo>
                        <a:pt x="116" y="0"/>
                      </a:moveTo>
                      <a:cubicBezTo>
                        <a:pt x="52" y="0"/>
                        <a:pt x="0" y="52"/>
                        <a:pt x="0" y="115"/>
                      </a:cubicBezTo>
                      <a:cubicBezTo>
                        <a:pt x="0" y="179"/>
                        <a:pt x="52" y="231"/>
                        <a:pt x="116" y="231"/>
                      </a:cubicBezTo>
                      <a:cubicBezTo>
                        <a:pt x="179" y="231"/>
                        <a:pt x="231" y="179"/>
                        <a:pt x="231" y="115"/>
                      </a:cubicBezTo>
                      <a:cubicBezTo>
                        <a:pt x="231" y="52"/>
                        <a:pt x="179" y="0"/>
                        <a:pt x="116" y="0"/>
                      </a:cubicBezTo>
                      <a:moveTo>
                        <a:pt x="116" y="10"/>
                      </a:moveTo>
                      <a:cubicBezTo>
                        <a:pt x="174" y="10"/>
                        <a:pt x="222" y="57"/>
                        <a:pt x="222" y="115"/>
                      </a:cubicBezTo>
                      <a:cubicBezTo>
                        <a:pt x="222" y="174"/>
                        <a:pt x="174" y="221"/>
                        <a:pt x="116" y="221"/>
                      </a:cubicBezTo>
                      <a:cubicBezTo>
                        <a:pt x="57" y="221"/>
                        <a:pt x="10" y="174"/>
                        <a:pt x="10" y="115"/>
                      </a:cubicBezTo>
                      <a:cubicBezTo>
                        <a:pt x="10" y="57"/>
                        <a:pt x="57" y="10"/>
                        <a:pt x="116" y="10"/>
                      </a:cubicBezTo>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604" name="Picture 37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211" y="321"/>
                  <a:ext cx="107"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38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296" y="369"/>
                  <a:ext cx="3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 name="Picture 38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007" y="336"/>
                  <a:ext cx="221"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 name="Picture 38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003" y="524"/>
                  <a:ext cx="5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 name="Picture 38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324" y="901"/>
                  <a:ext cx="2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 name="Freeform 384"/>
                <p:cNvSpPr>
                  <a:spLocks/>
                </p:cNvSpPr>
                <p:nvPr/>
              </p:nvSpPr>
              <p:spPr bwMode="auto">
                <a:xfrm>
                  <a:off x="2687" y="631"/>
                  <a:ext cx="83" cy="43"/>
                </a:xfrm>
                <a:custGeom>
                  <a:avLst/>
                  <a:gdLst>
                    <a:gd name="T0" fmla="*/ 31 w 35"/>
                    <a:gd name="T1" fmla="*/ 18 h 18"/>
                    <a:gd name="T2" fmla="*/ 4 w 35"/>
                    <a:gd name="T3" fmla="*/ 18 h 18"/>
                    <a:gd name="T4" fmla="*/ 4 w 35"/>
                    <a:gd name="T5" fmla="*/ 18 h 18"/>
                    <a:gd name="T6" fmla="*/ 1 w 35"/>
                    <a:gd name="T7" fmla="*/ 16 h 18"/>
                    <a:gd name="T8" fmla="*/ 1 w 35"/>
                    <a:gd name="T9" fmla="*/ 12 h 18"/>
                    <a:gd name="T10" fmla="*/ 18 w 35"/>
                    <a:gd name="T11" fmla="*/ 0 h 18"/>
                    <a:gd name="T12" fmla="*/ 35 w 35"/>
                    <a:gd name="T13" fmla="*/ 12 h 18"/>
                    <a:gd name="T14" fmla="*/ 35 w 35"/>
                    <a:gd name="T15" fmla="*/ 16 h 18"/>
                    <a:gd name="T16" fmla="*/ 32 w 35"/>
                    <a:gd name="T17" fmla="*/ 18 h 18"/>
                    <a:gd name="T18" fmla="*/ 31 w 3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18"/>
                      </a:moveTo>
                      <a:cubicBezTo>
                        <a:pt x="4" y="18"/>
                        <a:pt x="4" y="18"/>
                        <a:pt x="4" y="18"/>
                      </a:cubicBezTo>
                      <a:cubicBezTo>
                        <a:pt x="4" y="18"/>
                        <a:pt x="4" y="18"/>
                        <a:pt x="4" y="18"/>
                      </a:cubicBezTo>
                      <a:cubicBezTo>
                        <a:pt x="3" y="18"/>
                        <a:pt x="2" y="17"/>
                        <a:pt x="1" y="16"/>
                      </a:cubicBezTo>
                      <a:cubicBezTo>
                        <a:pt x="1" y="15"/>
                        <a:pt x="0" y="13"/>
                        <a:pt x="1" y="12"/>
                      </a:cubicBezTo>
                      <a:cubicBezTo>
                        <a:pt x="3" y="5"/>
                        <a:pt x="10" y="0"/>
                        <a:pt x="18" y="0"/>
                      </a:cubicBezTo>
                      <a:cubicBezTo>
                        <a:pt x="26" y="0"/>
                        <a:pt x="32" y="5"/>
                        <a:pt x="35" y="12"/>
                      </a:cubicBezTo>
                      <a:cubicBezTo>
                        <a:pt x="35" y="13"/>
                        <a:pt x="35" y="15"/>
                        <a:pt x="35" y="16"/>
                      </a:cubicBezTo>
                      <a:cubicBezTo>
                        <a:pt x="34" y="17"/>
                        <a:pt x="33" y="18"/>
                        <a:pt x="32" y="18"/>
                      </a:cubicBezTo>
                      <a:lnTo>
                        <a:pt x="31" y="18"/>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0" name="Freeform 385"/>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1" name="Freeform 386"/>
                <p:cNvSpPr>
                  <a:spLocks/>
                </p:cNvSpPr>
                <p:nvPr/>
              </p:nvSpPr>
              <p:spPr bwMode="auto">
                <a:xfrm>
                  <a:off x="2720" y="643"/>
                  <a:ext cx="19" cy="17"/>
                </a:xfrm>
                <a:custGeom>
                  <a:avLst/>
                  <a:gdLst>
                    <a:gd name="T0" fmla="*/ 19 w 19"/>
                    <a:gd name="T1" fmla="*/ 17 h 17"/>
                    <a:gd name="T2" fmla="*/ 10 w 19"/>
                    <a:gd name="T3" fmla="*/ 0 h 17"/>
                    <a:gd name="T4" fmla="*/ 0 w 19"/>
                    <a:gd name="T5" fmla="*/ 17 h 17"/>
                    <a:gd name="T6" fmla="*/ 19 w 19"/>
                    <a:gd name="T7" fmla="*/ 17 h 17"/>
                  </a:gdLst>
                  <a:ahLst/>
                  <a:cxnLst>
                    <a:cxn ang="0">
                      <a:pos x="T0" y="T1"/>
                    </a:cxn>
                    <a:cxn ang="0">
                      <a:pos x="T2" y="T3"/>
                    </a:cxn>
                    <a:cxn ang="0">
                      <a:pos x="T4" y="T5"/>
                    </a:cxn>
                    <a:cxn ang="0">
                      <a:pos x="T6" y="T7"/>
                    </a:cxn>
                  </a:cxnLst>
                  <a:rect l="0" t="0" r="r" b="b"/>
                  <a:pathLst>
                    <a:path w="19" h="17">
                      <a:moveTo>
                        <a:pt x="19" y="17"/>
                      </a:moveTo>
                      <a:lnTo>
                        <a:pt x="10" y="0"/>
                      </a:lnTo>
                      <a:lnTo>
                        <a:pt x="0" y="17"/>
                      </a:lnTo>
                      <a:lnTo>
                        <a:pt x="19"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2" name="Freeform 387"/>
                <p:cNvSpPr>
                  <a:spLocks/>
                </p:cNvSpPr>
                <p:nvPr/>
              </p:nvSpPr>
              <p:spPr bwMode="auto">
                <a:xfrm>
                  <a:off x="2687" y="679"/>
                  <a:ext cx="83" cy="42"/>
                </a:xfrm>
                <a:custGeom>
                  <a:avLst/>
                  <a:gdLst>
                    <a:gd name="T0" fmla="*/ 31 w 35"/>
                    <a:gd name="T1" fmla="*/ 0 h 18"/>
                    <a:gd name="T2" fmla="*/ 4 w 35"/>
                    <a:gd name="T3" fmla="*/ 0 h 18"/>
                    <a:gd name="T4" fmla="*/ 4 w 35"/>
                    <a:gd name="T5" fmla="*/ 0 h 18"/>
                    <a:gd name="T6" fmla="*/ 1 w 35"/>
                    <a:gd name="T7" fmla="*/ 2 h 18"/>
                    <a:gd name="T8" fmla="*/ 1 w 35"/>
                    <a:gd name="T9" fmla="*/ 5 h 18"/>
                    <a:gd name="T10" fmla="*/ 18 w 35"/>
                    <a:gd name="T11" fmla="*/ 18 h 18"/>
                    <a:gd name="T12" fmla="*/ 35 w 35"/>
                    <a:gd name="T13" fmla="*/ 5 h 18"/>
                    <a:gd name="T14" fmla="*/ 35 w 35"/>
                    <a:gd name="T15" fmla="*/ 2 h 18"/>
                    <a:gd name="T16" fmla="*/ 32 w 35"/>
                    <a:gd name="T17" fmla="*/ 0 h 18"/>
                    <a:gd name="T18" fmla="*/ 31 w 3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8">
                      <a:moveTo>
                        <a:pt x="31" y="0"/>
                      </a:moveTo>
                      <a:cubicBezTo>
                        <a:pt x="4" y="0"/>
                        <a:pt x="4" y="0"/>
                        <a:pt x="4" y="0"/>
                      </a:cubicBezTo>
                      <a:cubicBezTo>
                        <a:pt x="4" y="0"/>
                        <a:pt x="4" y="0"/>
                        <a:pt x="4" y="0"/>
                      </a:cubicBezTo>
                      <a:cubicBezTo>
                        <a:pt x="3" y="0"/>
                        <a:pt x="2" y="1"/>
                        <a:pt x="1" y="2"/>
                      </a:cubicBezTo>
                      <a:cubicBezTo>
                        <a:pt x="1" y="3"/>
                        <a:pt x="0" y="4"/>
                        <a:pt x="1" y="5"/>
                      </a:cubicBezTo>
                      <a:cubicBezTo>
                        <a:pt x="3" y="13"/>
                        <a:pt x="10" y="18"/>
                        <a:pt x="18" y="18"/>
                      </a:cubicBezTo>
                      <a:cubicBezTo>
                        <a:pt x="26" y="18"/>
                        <a:pt x="32" y="13"/>
                        <a:pt x="35" y="5"/>
                      </a:cubicBezTo>
                      <a:cubicBezTo>
                        <a:pt x="35" y="4"/>
                        <a:pt x="35" y="3"/>
                        <a:pt x="35" y="2"/>
                      </a:cubicBezTo>
                      <a:cubicBezTo>
                        <a:pt x="34" y="1"/>
                        <a:pt x="33" y="0"/>
                        <a:pt x="32" y="0"/>
                      </a:cubicBezTo>
                      <a:lnTo>
                        <a:pt x="31" y="0"/>
                      </a:ln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3" name="Freeform 388"/>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4" name="Freeform 389"/>
                <p:cNvSpPr>
                  <a:spLocks/>
                </p:cNvSpPr>
                <p:nvPr/>
              </p:nvSpPr>
              <p:spPr bwMode="auto">
                <a:xfrm>
                  <a:off x="2720" y="690"/>
                  <a:ext cx="19" cy="19"/>
                </a:xfrm>
                <a:custGeom>
                  <a:avLst/>
                  <a:gdLst>
                    <a:gd name="T0" fmla="*/ 19 w 19"/>
                    <a:gd name="T1" fmla="*/ 0 h 19"/>
                    <a:gd name="T2" fmla="*/ 10 w 19"/>
                    <a:gd name="T3" fmla="*/ 19 h 19"/>
                    <a:gd name="T4" fmla="*/ 0 w 19"/>
                    <a:gd name="T5" fmla="*/ 0 h 19"/>
                    <a:gd name="T6" fmla="*/ 19 w 19"/>
                    <a:gd name="T7" fmla="*/ 0 h 19"/>
                  </a:gdLst>
                  <a:ahLst/>
                  <a:cxnLst>
                    <a:cxn ang="0">
                      <a:pos x="T0" y="T1"/>
                    </a:cxn>
                    <a:cxn ang="0">
                      <a:pos x="T2" y="T3"/>
                    </a:cxn>
                    <a:cxn ang="0">
                      <a:pos x="T4" y="T5"/>
                    </a:cxn>
                    <a:cxn ang="0">
                      <a:pos x="T6" y="T7"/>
                    </a:cxn>
                  </a:cxnLst>
                  <a:rect l="0" t="0" r="r" b="b"/>
                  <a:pathLst>
                    <a:path w="19" h="19">
                      <a:moveTo>
                        <a:pt x="19" y="0"/>
                      </a:moveTo>
                      <a:lnTo>
                        <a:pt x="10" y="19"/>
                      </a:ln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5" name="Freeform 390"/>
                <p:cNvSpPr>
                  <a:spLocks/>
                </p:cNvSpPr>
                <p:nvPr/>
              </p:nvSpPr>
              <p:spPr bwMode="auto">
                <a:xfrm>
                  <a:off x="2765" y="622"/>
                  <a:ext cx="124" cy="94"/>
                </a:xfrm>
                <a:custGeom>
                  <a:avLst/>
                  <a:gdLst>
                    <a:gd name="T0" fmla="*/ 8 w 52"/>
                    <a:gd name="T1" fmla="*/ 40 h 40"/>
                    <a:gd name="T2" fmla="*/ 6 w 52"/>
                    <a:gd name="T3" fmla="*/ 39 h 40"/>
                    <a:gd name="T4" fmla="*/ 5 w 52"/>
                    <a:gd name="T5" fmla="*/ 36 h 40"/>
                    <a:gd name="T6" fmla="*/ 5 w 52"/>
                    <a:gd name="T7" fmla="*/ 36 h 40"/>
                    <a:gd name="T8" fmla="*/ 1 w 52"/>
                    <a:gd name="T9" fmla="*/ 4 h 40"/>
                    <a:gd name="T10" fmla="*/ 1 w 52"/>
                    <a:gd name="T11" fmla="*/ 4 h 40"/>
                    <a:gd name="T12" fmla="*/ 0 w 52"/>
                    <a:gd name="T13" fmla="*/ 1 h 40"/>
                    <a:gd name="T14" fmla="*/ 3 w 52"/>
                    <a:gd name="T15" fmla="*/ 0 h 40"/>
                    <a:gd name="T16" fmla="*/ 3 w 52"/>
                    <a:gd name="T17" fmla="*/ 0 h 40"/>
                    <a:gd name="T18" fmla="*/ 50 w 52"/>
                    <a:gd name="T19" fmla="*/ 0 h 40"/>
                    <a:gd name="T20" fmla="*/ 50 w 52"/>
                    <a:gd name="T21" fmla="*/ 0 h 40"/>
                    <a:gd name="T22" fmla="*/ 52 w 52"/>
                    <a:gd name="T23" fmla="*/ 1 h 40"/>
                    <a:gd name="T24" fmla="*/ 52 w 52"/>
                    <a:gd name="T25" fmla="*/ 3 h 40"/>
                    <a:gd name="T26" fmla="*/ 52 w 52"/>
                    <a:gd name="T27" fmla="*/ 3 h 40"/>
                    <a:gd name="T28" fmla="*/ 8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8" y="40"/>
                      </a:moveTo>
                      <a:cubicBezTo>
                        <a:pt x="7" y="40"/>
                        <a:pt x="6" y="40"/>
                        <a:pt x="6" y="39"/>
                      </a:cubicBezTo>
                      <a:cubicBezTo>
                        <a:pt x="5" y="38"/>
                        <a:pt x="5" y="37"/>
                        <a:pt x="5" y="36"/>
                      </a:cubicBezTo>
                      <a:cubicBezTo>
                        <a:pt x="5" y="36"/>
                        <a:pt x="5" y="36"/>
                        <a:pt x="5" y="36"/>
                      </a:cubicBezTo>
                      <a:cubicBezTo>
                        <a:pt x="12" y="26"/>
                        <a:pt x="10" y="12"/>
                        <a:pt x="1" y="4"/>
                      </a:cubicBezTo>
                      <a:cubicBezTo>
                        <a:pt x="1" y="4"/>
                        <a:pt x="1" y="4"/>
                        <a:pt x="1" y="4"/>
                      </a:cubicBezTo>
                      <a:cubicBezTo>
                        <a:pt x="0" y="3"/>
                        <a:pt x="0" y="2"/>
                        <a:pt x="0" y="1"/>
                      </a:cubicBezTo>
                      <a:cubicBezTo>
                        <a:pt x="1" y="0"/>
                        <a:pt x="2" y="0"/>
                        <a:pt x="3" y="0"/>
                      </a:cubicBezTo>
                      <a:cubicBezTo>
                        <a:pt x="3" y="0"/>
                        <a:pt x="3" y="0"/>
                        <a:pt x="3" y="0"/>
                      </a:cubicBezTo>
                      <a:cubicBezTo>
                        <a:pt x="50" y="0"/>
                        <a:pt x="50" y="0"/>
                        <a:pt x="50" y="0"/>
                      </a:cubicBezTo>
                      <a:cubicBezTo>
                        <a:pt x="50" y="0"/>
                        <a:pt x="50" y="0"/>
                        <a:pt x="50" y="0"/>
                      </a:cubicBezTo>
                      <a:cubicBezTo>
                        <a:pt x="51" y="0"/>
                        <a:pt x="52" y="0"/>
                        <a:pt x="52" y="1"/>
                      </a:cubicBezTo>
                      <a:cubicBezTo>
                        <a:pt x="52" y="2"/>
                        <a:pt x="52" y="3"/>
                        <a:pt x="52" y="3"/>
                      </a:cubicBezTo>
                      <a:cubicBezTo>
                        <a:pt x="52" y="3"/>
                        <a:pt x="52" y="3"/>
                        <a:pt x="52" y="3"/>
                      </a:cubicBezTo>
                      <a:cubicBezTo>
                        <a:pt x="43" y="21"/>
                        <a:pt x="27" y="34"/>
                        <a:pt x="8"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6" name="Freeform 391"/>
                <p:cNvSpPr>
                  <a:spLocks/>
                </p:cNvSpPr>
                <p:nvPr/>
              </p:nvSpPr>
              <p:spPr bwMode="auto">
                <a:xfrm>
                  <a:off x="2810" y="631"/>
                  <a:ext cx="57" cy="55"/>
                </a:xfrm>
                <a:custGeom>
                  <a:avLst/>
                  <a:gdLst>
                    <a:gd name="T0" fmla="*/ 24 w 24"/>
                    <a:gd name="T1" fmla="*/ 1 h 23"/>
                    <a:gd name="T2" fmla="*/ 1 w 24"/>
                    <a:gd name="T3" fmla="*/ 23 h 23"/>
                    <a:gd name="T4" fmla="*/ 1 w 24"/>
                    <a:gd name="T5" fmla="*/ 23 h 23"/>
                    <a:gd name="T6" fmla="*/ 0 w 24"/>
                    <a:gd name="T7" fmla="*/ 23 h 23"/>
                    <a:gd name="T8" fmla="*/ 0 w 24"/>
                    <a:gd name="T9" fmla="*/ 22 h 23"/>
                    <a:gd name="T10" fmla="*/ 0 w 24"/>
                    <a:gd name="T11" fmla="*/ 22 h 23"/>
                    <a:gd name="T12" fmla="*/ 7 w 24"/>
                    <a:gd name="T13" fmla="*/ 1 h 23"/>
                    <a:gd name="T14" fmla="*/ 7 w 24"/>
                    <a:gd name="T15" fmla="*/ 1 h 23"/>
                    <a:gd name="T16" fmla="*/ 8 w 24"/>
                    <a:gd name="T17" fmla="*/ 0 h 23"/>
                    <a:gd name="T18" fmla="*/ 7 w 24"/>
                    <a:gd name="T19" fmla="*/ 0 h 23"/>
                    <a:gd name="T20" fmla="*/ 23 w 24"/>
                    <a:gd name="T21" fmla="*/ 0 h 23"/>
                    <a:gd name="T22" fmla="*/ 23 w 24"/>
                    <a:gd name="T23" fmla="*/ 0 h 23"/>
                    <a:gd name="T24" fmla="*/ 24 w 24"/>
                    <a:gd name="T25" fmla="*/ 0 h 23"/>
                    <a:gd name="T26" fmla="*/ 24 w 24"/>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3">
                      <a:moveTo>
                        <a:pt x="24" y="1"/>
                      </a:moveTo>
                      <a:cubicBezTo>
                        <a:pt x="18" y="10"/>
                        <a:pt x="10" y="17"/>
                        <a:pt x="1" y="23"/>
                      </a:cubicBezTo>
                      <a:cubicBezTo>
                        <a:pt x="1" y="23"/>
                        <a:pt x="1" y="23"/>
                        <a:pt x="1" y="23"/>
                      </a:cubicBezTo>
                      <a:cubicBezTo>
                        <a:pt x="0" y="23"/>
                        <a:pt x="0" y="23"/>
                        <a:pt x="0" y="23"/>
                      </a:cubicBezTo>
                      <a:cubicBezTo>
                        <a:pt x="0" y="22"/>
                        <a:pt x="0" y="22"/>
                        <a:pt x="0" y="22"/>
                      </a:cubicBezTo>
                      <a:cubicBezTo>
                        <a:pt x="0" y="22"/>
                        <a:pt x="0" y="22"/>
                        <a:pt x="0" y="22"/>
                      </a:cubicBezTo>
                      <a:cubicBezTo>
                        <a:pt x="4" y="15"/>
                        <a:pt x="7" y="8"/>
                        <a:pt x="7" y="1"/>
                      </a:cubicBezTo>
                      <a:cubicBezTo>
                        <a:pt x="7" y="1"/>
                        <a:pt x="7" y="1"/>
                        <a:pt x="7" y="1"/>
                      </a:cubicBezTo>
                      <a:cubicBezTo>
                        <a:pt x="8" y="0"/>
                        <a:pt x="8" y="0"/>
                        <a:pt x="8" y="0"/>
                      </a:cubicBezTo>
                      <a:cubicBezTo>
                        <a:pt x="7" y="0"/>
                        <a:pt x="7" y="0"/>
                        <a:pt x="7" y="0"/>
                      </a:cubicBezTo>
                      <a:cubicBezTo>
                        <a:pt x="23" y="0"/>
                        <a:pt x="23" y="0"/>
                        <a:pt x="23" y="0"/>
                      </a:cubicBezTo>
                      <a:cubicBezTo>
                        <a:pt x="23" y="0"/>
                        <a:pt x="23" y="0"/>
                        <a:pt x="23" y="0"/>
                      </a:cubicBezTo>
                      <a:cubicBezTo>
                        <a:pt x="24" y="0"/>
                        <a:pt x="24" y="0"/>
                        <a:pt x="24" y="0"/>
                      </a:cubicBezTo>
                      <a:cubicBezTo>
                        <a:pt x="24" y="1"/>
                        <a:pt x="24" y="1"/>
                        <a:pt x="24"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7" name="Rectangle 392"/>
                <p:cNvSpPr>
                  <a:spLocks noChangeArrowheads="1"/>
                </p:cNvSpPr>
                <p:nvPr/>
              </p:nvSpPr>
              <p:spPr bwMode="auto">
                <a:xfrm>
                  <a:off x="2585" y="454"/>
                  <a:ext cx="289" cy="142"/>
                </a:xfrm>
                <a:prstGeom prst="rect">
                  <a:avLst/>
                </a:prstGeom>
                <a:solidFill>
                  <a:srgbClr val="7F8F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18" name="Rectangle 393"/>
                <p:cNvSpPr>
                  <a:spLocks noChangeArrowheads="1"/>
                </p:cNvSpPr>
                <p:nvPr/>
              </p:nvSpPr>
              <p:spPr bwMode="auto">
                <a:xfrm>
                  <a:off x="2585" y="454"/>
                  <a:ext cx="28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619" name="Picture 394"/>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2582" y="452"/>
                  <a:ext cx="29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 name="Freeform 395"/>
                <p:cNvSpPr>
                  <a:spLocks noEditPoints="1"/>
                </p:cNvSpPr>
                <p:nvPr/>
              </p:nvSpPr>
              <p:spPr bwMode="auto">
                <a:xfrm>
                  <a:off x="2677" y="376"/>
                  <a:ext cx="43" cy="42"/>
                </a:xfrm>
                <a:custGeom>
                  <a:avLst/>
                  <a:gdLst>
                    <a:gd name="T0" fmla="*/ 22 w 43"/>
                    <a:gd name="T1" fmla="*/ 23 h 42"/>
                    <a:gd name="T2" fmla="*/ 22 w 43"/>
                    <a:gd name="T3" fmla="*/ 35 h 42"/>
                    <a:gd name="T4" fmla="*/ 15 w 43"/>
                    <a:gd name="T5" fmla="*/ 35 h 42"/>
                    <a:gd name="T6" fmla="*/ 12 w 43"/>
                    <a:gd name="T7" fmla="*/ 42 h 42"/>
                    <a:gd name="T8" fmla="*/ 0 w 43"/>
                    <a:gd name="T9" fmla="*/ 42 h 42"/>
                    <a:gd name="T10" fmla="*/ 7 w 43"/>
                    <a:gd name="T11" fmla="*/ 23 h 42"/>
                    <a:gd name="T12" fmla="*/ 22 w 43"/>
                    <a:gd name="T13" fmla="*/ 23 h 42"/>
                    <a:gd name="T14" fmla="*/ 7 w 43"/>
                    <a:gd name="T15" fmla="*/ 21 h 42"/>
                    <a:gd name="T16" fmla="*/ 15 w 43"/>
                    <a:gd name="T17" fmla="*/ 0 h 42"/>
                    <a:gd name="T18" fmla="*/ 22 w 43"/>
                    <a:gd name="T19" fmla="*/ 0 h 42"/>
                    <a:gd name="T20" fmla="*/ 22 w 43"/>
                    <a:gd name="T21" fmla="*/ 21 h 42"/>
                    <a:gd name="T22" fmla="*/ 7 w 43"/>
                    <a:gd name="T23" fmla="*/ 21 h 42"/>
                    <a:gd name="T24" fmla="*/ 24 w 43"/>
                    <a:gd name="T25" fmla="*/ 21 h 42"/>
                    <a:gd name="T26" fmla="*/ 24 w 43"/>
                    <a:gd name="T27" fmla="*/ 0 h 42"/>
                    <a:gd name="T28" fmla="*/ 29 w 43"/>
                    <a:gd name="T29" fmla="*/ 0 h 42"/>
                    <a:gd name="T30" fmla="*/ 36 w 43"/>
                    <a:gd name="T31" fmla="*/ 21 h 42"/>
                    <a:gd name="T32" fmla="*/ 24 w 43"/>
                    <a:gd name="T33" fmla="*/ 21 h 42"/>
                    <a:gd name="T34" fmla="*/ 43 w 43"/>
                    <a:gd name="T35" fmla="*/ 42 h 42"/>
                    <a:gd name="T36" fmla="*/ 34 w 43"/>
                    <a:gd name="T37" fmla="*/ 42 h 42"/>
                    <a:gd name="T38" fmla="*/ 31 w 43"/>
                    <a:gd name="T39" fmla="*/ 35 h 42"/>
                    <a:gd name="T40" fmla="*/ 24 w 43"/>
                    <a:gd name="T41" fmla="*/ 35 h 42"/>
                    <a:gd name="T42" fmla="*/ 24 w 43"/>
                    <a:gd name="T43" fmla="*/ 23 h 42"/>
                    <a:gd name="T44" fmla="*/ 36 w 43"/>
                    <a:gd name="T45" fmla="*/ 23 h 42"/>
                    <a:gd name="T46" fmla="*/ 43 w 43"/>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22" y="23"/>
                      </a:moveTo>
                      <a:lnTo>
                        <a:pt x="22" y="35"/>
                      </a:lnTo>
                      <a:lnTo>
                        <a:pt x="15" y="35"/>
                      </a:lnTo>
                      <a:lnTo>
                        <a:pt x="12" y="42"/>
                      </a:lnTo>
                      <a:lnTo>
                        <a:pt x="0" y="42"/>
                      </a:lnTo>
                      <a:lnTo>
                        <a:pt x="7" y="23"/>
                      </a:lnTo>
                      <a:lnTo>
                        <a:pt x="22" y="23"/>
                      </a:lnTo>
                      <a:close/>
                      <a:moveTo>
                        <a:pt x="7" y="21"/>
                      </a:moveTo>
                      <a:lnTo>
                        <a:pt x="15" y="0"/>
                      </a:lnTo>
                      <a:lnTo>
                        <a:pt x="22" y="0"/>
                      </a:lnTo>
                      <a:lnTo>
                        <a:pt x="22" y="21"/>
                      </a:lnTo>
                      <a:lnTo>
                        <a:pt x="7" y="21"/>
                      </a:lnTo>
                      <a:close/>
                      <a:moveTo>
                        <a:pt x="24" y="21"/>
                      </a:moveTo>
                      <a:lnTo>
                        <a:pt x="24" y="0"/>
                      </a:lnTo>
                      <a:lnTo>
                        <a:pt x="29" y="0"/>
                      </a:lnTo>
                      <a:lnTo>
                        <a:pt x="36" y="21"/>
                      </a:lnTo>
                      <a:lnTo>
                        <a:pt x="24" y="21"/>
                      </a:lnTo>
                      <a:close/>
                      <a:moveTo>
                        <a:pt x="43" y="42"/>
                      </a:moveTo>
                      <a:lnTo>
                        <a:pt x="34" y="42"/>
                      </a:lnTo>
                      <a:lnTo>
                        <a:pt x="31" y="35"/>
                      </a:lnTo>
                      <a:lnTo>
                        <a:pt x="24" y="35"/>
                      </a:lnTo>
                      <a:lnTo>
                        <a:pt x="24" y="23"/>
                      </a:lnTo>
                      <a:lnTo>
                        <a:pt x="36" y="23"/>
                      </a:lnTo>
                      <a:lnTo>
                        <a:pt x="43" y="42"/>
                      </a:ln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1" name="Freeform 396"/>
                <p:cNvSpPr>
                  <a:spLocks noEditPoints="1"/>
                </p:cNvSpPr>
                <p:nvPr/>
              </p:nvSpPr>
              <p:spPr bwMode="auto">
                <a:xfrm>
                  <a:off x="2722" y="376"/>
                  <a:ext cx="29" cy="42"/>
                </a:xfrm>
                <a:custGeom>
                  <a:avLst/>
                  <a:gdLst>
                    <a:gd name="T0" fmla="*/ 5 w 12"/>
                    <a:gd name="T1" fmla="*/ 9 h 18"/>
                    <a:gd name="T2" fmla="*/ 0 w 12"/>
                    <a:gd name="T3" fmla="*/ 9 h 18"/>
                    <a:gd name="T4" fmla="*/ 0 w 12"/>
                    <a:gd name="T5" fmla="*/ 0 h 18"/>
                    <a:gd name="T6" fmla="*/ 5 w 12"/>
                    <a:gd name="T7" fmla="*/ 0 h 18"/>
                    <a:gd name="T8" fmla="*/ 5 w 12"/>
                    <a:gd name="T9" fmla="*/ 9 h 18"/>
                    <a:gd name="T10" fmla="*/ 5 w 12"/>
                    <a:gd name="T11" fmla="*/ 18 h 18"/>
                    <a:gd name="T12" fmla="*/ 0 w 12"/>
                    <a:gd name="T13" fmla="*/ 18 h 18"/>
                    <a:gd name="T14" fmla="*/ 0 w 12"/>
                    <a:gd name="T15" fmla="*/ 10 h 18"/>
                    <a:gd name="T16" fmla="*/ 5 w 12"/>
                    <a:gd name="T17" fmla="*/ 10 h 18"/>
                    <a:gd name="T18" fmla="*/ 5 w 12"/>
                    <a:gd name="T19" fmla="*/ 18 h 18"/>
                    <a:gd name="T20" fmla="*/ 9 w 12"/>
                    <a:gd name="T21" fmla="*/ 8 h 18"/>
                    <a:gd name="T22" fmla="*/ 11 w 12"/>
                    <a:gd name="T23" fmla="*/ 9 h 18"/>
                    <a:gd name="T24" fmla="*/ 6 w 12"/>
                    <a:gd name="T25" fmla="*/ 9 h 18"/>
                    <a:gd name="T26" fmla="*/ 6 w 12"/>
                    <a:gd name="T27" fmla="*/ 0 h 18"/>
                    <a:gd name="T28" fmla="*/ 7 w 12"/>
                    <a:gd name="T29" fmla="*/ 0 h 18"/>
                    <a:gd name="T30" fmla="*/ 10 w 12"/>
                    <a:gd name="T31" fmla="*/ 2 h 18"/>
                    <a:gd name="T32" fmla="*/ 11 w 12"/>
                    <a:gd name="T33" fmla="*/ 4 h 18"/>
                    <a:gd name="T34" fmla="*/ 9 w 12"/>
                    <a:gd name="T35" fmla="*/ 8 h 18"/>
                    <a:gd name="T36" fmla="*/ 12 w 12"/>
                    <a:gd name="T37" fmla="*/ 13 h 18"/>
                    <a:gd name="T38" fmla="*/ 11 w 12"/>
                    <a:gd name="T39" fmla="*/ 17 h 18"/>
                    <a:gd name="T40" fmla="*/ 7 w 12"/>
                    <a:gd name="T41" fmla="*/ 18 h 18"/>
                    <a:gd name="T42" fmla="*/ 6 w 12"/>
                    <a:gd name="T43" fmla="*/ 18 h 18"/>
                    <a:gd name="T44" fmla="*/ 6 w 12"/>
                    <a:gd name="T45" fmla="*/ 10 h 18"/>
                    <a:gd name="T46" fmla="*/ 11 w 12"/>
                    <a:gd name="T47" fmla="*/ 10 h 18"/>
                    <a:gd name="T48" fmla="*/ 12 w 12"/>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9" y="8"/>
                      </a:moveTo>
                      <a:cubicBezTo>
                        <a:pt x="10" y="8"/>
                        <a:pt x="10" y="8"/>
                        <a:pt x="11" y="9"/>
                      </a:cubicBezTo>
                      <a:cubicBezTo>
                        <a:pt x="6" y="9"/>
                        <a:pt x="6" y="9"/>
                        <a:pt x="6" y="9"/>
                      </a:cubicBezTo>
                      <a:cubicBezTo>
                        <a:pt x="6" y="0"/>
                        <a:pt x="6" y="0"/>
                        <a:pt x="6" y="0"/>
                      </a:cubicBezTo>
                      <a:cubicBezTo>
                        <a:pt x="7" y="0"/>
                        <a:pt x="7" y="0"/>
                        <a:pt x="7" y="0"/>
                      </a:cubicBezTo>
                      <a:cubicBezTo>
                        <a:pt x="8" y="0"/>
                        <a:pt x="9" y="1"/>
                        <a:pt x="10" y="2"/>
                      </a:cubicBezTo>
                      <a:cubicBezTo>
                        <a:pt x="11" y="2"/>
                        <a:pt x="11" y="3"/>
                        <a:pt x="11" y="4"/>
                      </a:cubicBezTo>
                      <a:cubicBezTo>
                        <a:pt x="11" y="6"/>
                        <a:pt x="10" y="7"/>
                        <a:pt x="9" y="8"/>
                      </a:cubicBezTo>
                      <a:close/>
                      <a:moveTo>
                        <a:pt x="12" y="13"/>
                      </a:moveTo>
                      <a:cubicBezTo>
                        <a:pt x="12" y="14"/>
                        <a:pt x="12" y="16"/>
                        <a:pt x="11" y="17"/>
                      </a:cubicBezTo>
                      <a:cubicBezTo>
                        <a:pt x="10" y="18"/>
                        <a:pt x="9" y="18"/>
                        <a:pt x="7" y="18"/>
                      </a:cubicBezTo>
                      <a:cubicBezTo>
                        <a:pt x="6" y="18"/>
                        <a:pt x="6" y="18"/>
                        <a:pt x="6" y="18"/>
                      </a:cubicBezTo>
                      <a:cubicBezTo>
                        <a:pt x="6" y="10"/>
                        <a:pt x="6" y="10"/>
                        <a:pt x="6" y="10"/>
                      </a:cubicBezTo>
                      <a:cubicBezTo>
                        <a:pt x="11" y="10"/>
                        <a:pt x="11" y="10"/>
                        <a:pt x="11" y="10"/>
                      </a:cubicBezTo>
                      <a:cubicBezTo>
                        <a:pt x="12" y="11"/>
                        <a:pt x="12" y="12"/>
                        <a:pt x="12"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2" name="Freeform 397"/>
                <p:cNvSpPr>
                  <a:spLocks noEditPoints="1"/>
                </p:cNvSpPr>
                <p:nvPr/>
              </p:nvSpPr>
              <p:spPr bwMode="auto">
                <a:xfrm>
                  <a:off x="2753" y="376"/>
                  <a:ext cx="31" cy="42"/>
                </a:xfrm>
                <a:custGeom>
                  <a:avLst/>
                  <a:gdLst>
                    <a:gd name="T0" fmla="*/ 5 w 13"/>
                    <a:gd name="T1" fmla="*/ 9 h 18"/>
                    <a:gd name="T2" fmla="*/ 0 w 13"/>
                    <a:gd name="T3" fmla="*/ 9 h 18"/>
                    <a:gd name="T4" fmla="*/ 0 w 13"/>
                    <a:gd name="T5" fmla="*/ 0 h 18"/>
                    <a:gd name="T6" fmla="*/ 5 w 13"/>
                    <a:gd name="T7" fmla="*/ 0 h 18"/>
                    <a:gd name="T8" fmla="*/ 5 w 13"/>
                    <a:gd name="T9" fmla="*/ 9 h 18"/>
                    <a:gd name="T10" fmla="*/ 5 w 13"/>
                    <a:gd name="T11" fmla="*/ 18 h 18"/>
                    <a:gd name="T12" fmla="*/ 0 w 13"/>
                    <a:gd name="T13" fmla="*/ 18 h 18"/>
                    <a:gd name="T14" fmla="*/ 0 w 13"/>
                    <a:gd name="T15" fmla="*/ 10 h 18"/>
                    <a:gd name="T16" fmla="*/ 5 w 13"/>
                    <a:gd name="T17" fmla="*/ 10 h 18"/>
                    <a:gd name="T18" fmla="*/ 5 w 13"/>
                    <a:gd name="T19" fmla="*/ 18 h 18"/>
                    <a:gd name="T20" fmla="*/ 10 w 13"/>
                    <a:gd name="T21" fmla="*/ 8 h 18"/>
                    <a:gd name="T22" fmla="*/ 11 w 13"/>
                    <a:gd name="T23" fmla="*/ 9 h 18"/>
                    <a:gd name="T24" fmla="*/ 6 w 13"/>
                    <a:gd name="T25" fmla="*/ 9 h 18"/>
                    <a:gd name="T26" fmla="*/ 6 w 13"/>
                    <a:gd name="T27" fmla="*/ 0 h 18"/>
                    <a:gd name="T28" fmla="*/ 8 w 13"/>
                    <a:gd name="T29" fmla="*/ 0 h 18"/>
                    <a:gd name="T30" fmla="*/ 10 w 13"/>
                    <a:gd name="T31" fmla="*/ 2 h 18"/>
                    <a:gd name="T32" fmla="*/ 12 w 13"/>
                    <a:gd name="T33" fmla="*/ 4 h 18"/>
                    <a:gd name="T34" fmla="*/ 10 w 13"/>
                    <a:gd name="T35" fmla="*/ 8 h 18"/>
                    <a:gd name="T36" fmla="*/ 13 w 13"/>
                    <a:gd name="T37" fmla="*/ 13 h 18"/>
                    <a:gd name="T38" fmla="*/ 11 w 13"/>
                    <a:gd name="T39" fmla="*/ 17 h 18"/>
                    <a:gd name="T40" fmla="*/ 8 w 13"/>
                    <a:gd name="T41" fmla="*/ 18 h 18"/>
                    <a:gd name="T42" fmla="*/ 6 w 13"/>
                    <a:gd name="T43" fmla="*/ 18 h 18"/>
                    <a:gd name="T44" fmla="*/ 6 w 13"/>
                    <a:gd name="T45" fmla="*/ 10 h 18"/>
                    <a:gd name="T46" fmla="*/ 12 w 13"/>
                    <a:gd name="T47" fmla="*/ 10 h 18"/>
                    <a:gd name="T48" fmla="*/ 13 w 13"/>
                    <a:gd name="T4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8">
                      <a:moveTo>
                        <a:pt x="5" y="9"/>
                      </a:moveTo>
                      <a:cubicBezTo>
                        <a:pt x="0" y="9"/>
                        <a:pt x="0" y="9"/>
                        <a:pt x="0" y="9"/>
                      </a:cubicBezTo>
                      <a:cubicBezTo>
                        <a:pt x="0" y="0"/>
                        <a:pt x="0" y="0"/>
                        <a:pt x="0" y="0"/>
                      </a:cubicBezTo>
                      <a:cubicBezTo>
                        <a:pt x="5" y="0"/>
                        <a:pt x="5" y="0"/>
                        <a:pt x="5" y="0"/>
                      </a:cubicBezTo>
                      <a:lnTo>
                        <a:pt x="5" y="9"/>
                      </a:lnTo>
                      <a:close/>
                      <a:moveTo>
                        <a:pt x="5" y="18"/>
                      </a:moveTo>
                      <a:cubicBezTo>
                        <a:pt x="0" y="18"/>
                        <a:pt x="0" y="18"/>
                        <a:pt x="0" y="18"/>
                      </a:cubicBezTo>
                      <a:cubicBezTo>
                        <a:pt x="0" y="10"/>
                        <a:pt x="0" y="10"/>
                        <a:pt x="0" y="10"/>
                      </a:cubicBezTo>
                      <a:cubicBezTo>
                        <a:pt x="5" y="10"/>
                        <a:pt x="5" y="10"/>
                        <a:pt x="5" y="10"/>
                      </a:cubicBezTo>
                      <a:lnTo>
                        <a:pt x="5" y="18"/>
                      </a:lnTo>
                      <a:close/>
                      <a:moveTo>
                        <a:pt x="10" y="8"/>
                      </a:moveTo>
                      <a:cubicBezTo>
                        <a:pt x="10" y="8"/>
                        <a:pt x="11" y="8"/>
                        <a:pt x="11" y="9"/>
                      </a:cubicBezTo>
                      <a:cubicBezTo>
                        <a:pt x="6" y="9"/>
                        <a:pt x="6" y="9"/>
                        <a:pt x="6" y="9"/>
                      </a:cubicBezTo>
                      <a:cubicBezTo>
                        <a:pt x="6" y="0"/>
                        <a:pt x="6" y="0"/>
                        <a:pt x="6" y="0"/>
                      </a:cubicBezTo>
                      <a:cubicBezTo>
                        <a:pt x="8" y="0"/>
                        <a:pt x="8" y="0"/>
                        <a:pt x="8" y="0"/>
                      </a:cubicBezTo>
                      <a:cubicBezTo>
                        <a:pt x="9" y="0"/>
                        <a:pt x="10" y="1"/>
                        <a:pt x="10" y="2"/>
                      </a:cubicBezTo>
                      <a:cubicBezTo>
                        <a:pt x="11" y="2"/>
                        <a:pt x="12" y="3"/>
                        <a:pt x="12" y="4"/>
                      </a:cubicBezTo>
                      <a:cubicBezTo>
                        <a:pt x="12" y="6"/>
                        <a:pt x="11" y="7"/>
                        <a:pt x="10" y="8"/>
                      </a:cubicBezTo>
                      <a:close/>
                      <a:moveTo>
                        <a:pt x="13" y="13"/>
                      </a:moveTo>
                      <a:cubicBezTo>
                        <a:pt x="13" y="14"/>
                        <a:pt x="12" y="16"/>
                        <a:pt x="11" y="17"/>
                      </a:cubicBezTo>
                      <a:cubicBezTo>
                        <a:pt x="10" y="18"/>
                        <a:pt x="9" y="18"/>
                        <a:pt x="8" y="18"/>
                      </a:cubicBezTo>
                      <a:cubicBezTo>
                        <a:pt x="6" y="18"/>
                        <a:pt x="6" y="18"/>
                        <a:pt x="6" y="18"/>
                      </a:cubicBezTo>
                      <a:cubicBezTo>
                        <a:pt x="6" y="10"/>
                        <a:pt x="6" y="10"/>
                        <a:pt x="6" y="10"/>
                      </a:cubicBezTo>
                      <a:cubicBezTo>
                        <a:pt x="12" y="10"/>
                        <a:pt x="12" y="10"/>
                        <a:pt x="12" y="10"/>
                      </a:cubicBezTo>
                      <a:cubicBezTo>
                        <a:pt x="12" y="11"/>
                        <a:pt x="13" y="12"/>
                        <a:pt x="13" y="13"/>
                      </a:cubicBezTo>
                      <a:close/>
                    </a:path>
                  </a:pathLst>
                </a:custGeom>
                <a:solidFill>
                  <a:srgbClr val="EB2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3" name="Freeform 398"/>
                <p:cNvSpPr>
                  <a:spLocks/>
                </p:cNvSpPr>
                <p:nvPr/>
              </p:nvSpPr>
              <p:spPr bwMode="auto">
                <a:xfrm>
                  <a:off x="2787" y="276"/>
                  <a:ext cx="23" cy="19"/>
                </a:xfrm>
                <a:custGeom>
                  <a:avLst/>
                  <a:gdLst>
                    <a:gd name="T0" fmla="*/ 4 w 23"/>
                    <a:gd name="T1" fmla="*/ 0 h 19"/>
                    <a:gd name="T2" fmla="*/ 23 w 23"/>
                    <a:gd name="T3" fmla="*/ 5 h 19"/>
                    <a:gd name="T4" fmla="*/ 19 w 23"/>
                    <a:gd name="T5" fmla="*/ 19 h 19"/>
                    <a:gd name="T6" fmla="*/ 0 w 23"/>
                    <a:gd name="T7" fmla="*/ 14 h 19"/>
                    <a:gd name="T8" fmla="*/ 4 w 23"/>
                    <a:gd name="T9" fmla="*/ 0 h 19"/>
                  </a:gdLst>
                  <a:ahLst/>
                  <a:cxnLst>
                    <a:cxn ang="0">
                      <a:pos x="T0" y="T1"/>
                    </a:cxn>
                    <a:cxn ang="0">
                      <a:pos x="T2" y="T3"/>
                    </a:cxn>
                    <a:cxn ang="0">
                      <a:pos x="T4" y="T5"/>
                    </a:cxn>
                    <a:cxn ang="0">
                      <a:pos x="T6" y="T7"/>
                    </a:cxn>
                    <a:cxn ang="0">
                      <a:pos x="T8" y="T9"/>
                    </a:cxn>
                  </a:cxnLst>
                  <a:rect l="0" t="0" r="r" b="b"/>
                  <a:pathLst>
                    <a:path w="23" h="19">
                      <a:moveTo>
                        <a:pt x="4" y="0"/>
                      </a:moveTo>
                      <a:lnTo>
                        <a:pt x="23" y="5"/>
                      </a:lnTo>
                      <a:lnTo>
                        <a:pt x="19" y="19"/>
                      </a:lnTo>
                      <a:lnTo>
                        <a:pt x="0" y="14"/>
                      </a:lnTo>
                      <a:lnTo>
                        <a:pt x="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4" name="Freeform 399"/>
                <p:cNvSpPr>
                  <a:spLocks/>
                </p:cNvSpPr>
                <p:nvPr/>
              </p:nvSpPr>
              <p:spPr bwMode="auto">
                <a:xfrm>
                  <a:off x="2782" y="290"/>
                  <a:ext cx="26" cy="15"/>
                </a:xfrm>
                <a:custGeom>
                  <a:avLst/>
                  <a:gdLst>
                    <a:gd name="T0" fmla="*/ 5 w 26"/>
                    <a:gd name="T1" fmla="*/ 0 h 15"/>
                    <a:gd name="T2" fmla="*/ 24 w 26"/>
                    <a:gd name="T3" fmla="*/ 5 h 15"/>
                    <a:gd name="T4" fmla="*/ 26 w 26"/>
                    <a:gd name="T5" fmla="*/ 15 h 15"/>
                    <a:gd name="T6" fmla="*/ 0 w 26"/>
                    <a:gd name="T7" fmla="*/ 8 h 15"/>
                    <a:gd name="T8" fmla="*/ 5 w 26"/>
                    <a:gd name="T9" fmla="*/ 0 h 15"/>
                  </a:gdLst>
                  <a:ahLst/>
                  <a:cxnLst>
                    <a:cxn ang="0">
                      <a:pos x="T0" y="T1"/>
                    </a:cxn>
                    <a:cxn ang="0">
                      <a:pos x="T2" y="T3"/>
                    </a:cxn>
                    <a:cxn ang="0">
                      <a:pos x="T4" y="T5"/>
                    </a:cxn>
                    <a:cxn ang="0">
                      <a:pos x="T6" y="T7"/>
                    </a:cxn>
                    <a:cxn ang="0">
                      <a:pos x="T8" y="T9"/>
                    </a:cxn>
                  </a:cxnLst>
                  <a:rect l="0" t="0" r="r" b="b"/>
                  <a:pathLst>
                    <a:path w="26" h="15">
                      <a:moveTo>
                        <a:pt x="5" y="0"/>
                      </a:moveTo>
                      <a:lnTo>
                        <a:pt x="24" y="5"/>
                      </a:lnTo>
                      <a:lnTo>
                        <a:pt x="26" y="15"/>
                      </a:lnTo>
                      <a:lnTo>
                        <a:pt x="0" y="8"/>
                      </a:lnTo>
                      <a:lnTo>
                        <a:pt x="5"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5" name="Freeform 400"/>
                <p:cNvSpPr>
                  <a:spLocks/>
                </p:cNvSpPr>
                <p:nvPr/>
              </p:nvSpPr>
              <p:spPr bwMode="auto">
                <a:xfrm>
                  <a:off x="2806" y="281"/>
                  <a:ext cx="7" cy="24"/>
                </a:xfrm>
                <a:custGeom>
                  <a:avLst/>
                  <a:gdLst>
                    <a:gd name="T0" fmla="*/ 3 w 3"/>
                    <a:gd name="T1" fmla="*/ 1 h 10"/>
                    <a:gd name="T2" fmla="*/ 2 w 3"/>
                    <a:gd name="T3" fmla="*/ 0 h 10"/>
                    <a:gd name="T4" fmla="*/ 0 w 3"/>
                    <a:gd name="T5" fmla="*/ 8 h 10"/>
                    <a:gd name="T6" fmla="*/ 0 w 3"/>
                    <a:gd name="T7" fmla="*/ 8 h 10"/>
                    <a:gd name="T8" fmla="*/ 1 w 3"/>
                    <a:gd name="T9" fmla="*/ 10 h 10"/>
                    <a:gd name="T10" fmla="*/ 3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3" y="1"/>
                      </a:moveTo>
                      <a:cubicBezTo>
                        <a:pt x="2" y="0"/>
                        <a:pt x="2" y="0"/>
                        <a:pt x="2" y="0"/>
                      </a:cubicBezTo>
                      <a:cubicBezTo>
                        <a:pt x="0" y="8"/>
                        <a:pt x="0" y="8"/>
                        <a:pt x="0" y="8"/>
                      </a:cubicBezTo>
                      <a:cubicBezTo>
                        <a:pt x="0" y="8"/>
                        <a:pt x="0" y="8"/>
                        <a:pt x="0" y="8"/>
                      </a:cubicBezTo>
                      <a:cubicBezTo>
                        <a:pt x="0" y="9"/>
                        <a:pt x="0" y="9"/>
                        <a:pt x="1" y="10"/>
                      </a:cubicBezTo>
                      <a:lnTo>
                        <a:pt x="3"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6" name="Freeform 401"/>
                <p:cNvSpPr>
                  <a:spLocks/>
                </p:cNvSpPr>
                <p:nvPr/>
              </p:nvSpPr>
              <p:spPr bwMode="auto">
                <a:xfrm>
                  <a:off x="2782" y="276"/>
                  <a:ext cx="9" cy="22"/>
                </a:xfrm>
                <a:custGeom>
                  <a:avLst/>
                  <a:gdLst>
                    <a:gd name="T0" fmla="*/ 3 w 4"/>
                    <a:gd name="T1" fmla="*/ 0 h 9"/>
                    <a:gd name="T2" fmla="*/ 4 w 4"/>
                    <a:gd name="T3" fmla="*/ 0 h 9"/>
                    <a:gd name="T4" fmla="*/ 2 w 4"/>
                    <a:gd name="T5" fmla="*/ 8 h 9"/>
                    <a:gd name="T6" fmla="*/ 1 w 4"/>
                    <a:gd name="T7" fmla="*/ 8 h 9"/>
                    <a:gd name="T8" fmla="*/ 0 w 4"/>
                    <a:gd name="T9" fmla="*/ 9 h 9"/>
                    <a:gd name="T10" fmla="*/ 3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3" y="0"/>
                      </a:moveTo>
                      <a:cubicBezTo>
                        <a:pt x="4" y="0"/>
                        <a:pt x="4" y="0"/>
                        <a:pt x="4" y="0"/>
                      </a:cubicBezTo>
                      <a:cubicBezTo>
                        <a:pt x="2" y="8"/>
                        <a:pt x="2" y="8"/>
                        <a:pt x="2" y="8"/>
                      </a:cubicBezTo>
                      <a:cubicBezTo>
                        <a:pt x="1" y="8"/>
                        <a:pt x="1" y="8"/>
                        <a:pt x="1" y="8"/>
                      </a:cubicBezTo>
                      <a:cubicBezTo>
                        <a:pt x="1" y="9"/>
                        <a:pt x="1" y="9"/>
                        <a:pt x="0" y="9"/>
                      </a:cubicBezTo>
                      <a:lnTo>
                        <a:pt x="3"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7" name="Freeform 402"/>
                <p:cNvSpPr>
                  <a:spLocks/>
                </p:cNvSpPr>
                <p:nvPr/>
              </p:nvSpPr>
              <p:spPr bwMode="auto">
                <a:xfrm>
                  <a:off x="2829" y="290"/>
                  <a:ext cx="26" cy="22"/>
                </a:xfrm>
                <a:custGeom>
                  <a:avLst/>
                  <a:gdLst>
                    <a:gd name="T0" fmla="*/ 7 w 26"/>
                    <a:gd name="T1" fmla="*/ 0 h 22"/>
                    <a:gd name="T2" fmla="*/ 26 w 26"/>
                    <a:gd name="T3" fmla="*/ 10 h 22"/>
                    <a:gd name="T4" fmla="*/ 19 w 26"/>
                    <a:gd name="T5" fmla="*/ 22 h 22"/>
                    <a:gd name="T6" fmla="*/ 0 w 26"/>
                    <a:gd name="T7" fmla="*/ 15 h 22"/>
                    <a:gd name="T8" fmla="*/ 7 w 26"/>
                    <a:gd name="T9" fmla="*/ 0 h 22"/>
                  </a:gdLst>
                  <a:ahLst/>
                  <a:cxnLst>
                    <a:cxn ang="0">
                      <a:pos x="T0" y="T1"/>
                    </a:cxn>
                    <a:cxn ang="0">
                      <a:pos x="T2" y="T3"/>
                    </a:cxn>
                    <a:cxn ang="0">
                      <a:pos x="T4" y="T5"/>
                    </a:cxn>
                    <a:cxn ang="0">
                      <a:pos x="T6" y="T7"/>
                    </a:cxn>
                    <a:cxn ang="0">
                      <a:pos x="T8" y="T9"/>
                    </a:cxn>
                  </a:cxnLst>
                  <a:rect l="0" t="0" r="r" b="b"/>
                  <a:pathLst>
                    <a:path w="26" h="22">
                      <a:moveTo>
                        <a:pt x="7" y="0"/>
                      </a:moveTo>
                      <a:lnTo>
                        <a:pt x="26" y="10"/>
                      </a:lnTo>
                      <a:lnTo>
                        <a:pt x="19" y="22"/>
                      </a:lnTo>
                      <a:lnTo>
                        <a:pt x="0" y="15"/>
                      </a:lnTo>
                      <a:lnTo>
                        <a:pt x="7"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8" name="Freeform 403"/>
                <p:cNvSpPr>
                  <a:spLocks/>
                </p:cNvSpPr>
                <p:nvPr/>
              </p:nvSpPr>
              <p:spPr bwMode="auto">
                <a:xfrm>
                  <a:off x="2825" y="305"/>
                  <a:ext cx="23" cy="16"/>
                </a:xfrm>
                <a:custGeom>
                  <a:avLst/>
                  <a:gdLst>
                    <a:gd name="T0" fmla="*/ 4 w 23"/>
                    <a:gd name="T1" fmla="*/ 0 h 16"/>
                    <a:gd name="T2" fmla="*/ 23 w 23"/>
                    <a:gd name="T3" fmla="*/ 7 h 16"/>
                    <a:gd name="T4" fmla="*/ 23 w 23"/>
                    <a:gd name="T5" fmla="*/ 16 h 16"/>
                    <a:gd name="T6" fmla="*/ 0 w 23"/>
                    <a:gd name="T7" fmla="*/ 4 h 16"/>
                    <a:gd name="T8" fmla="*/ 4 w 23"/>
                    <a:gd name="T9" fmla="*/ 0 h 16"/>
                  </a:gdLst>
                  <a:ahLst/>
                  <a:cxnLst>
                    <a:cxn ang="0">
                      <a:pos x="T0" y="T1"/>
                    </a:cxn>
                    <a:cxn ang="0">
                      <a:pos x="T2" y="T3"/>
                    </a:cxn>
                    <a:cxn ang="0">
                      <a:pos x="T4" y="T5"/>
                    </a:cxn>
                    <a:cxn ang="0">
                      <a:pos x="T6" y="T7"/>
                    </a:cxn>
                    <a:cxn ang="0">
                      <a:pos x="T8" y="T9"/>
                    </a:cxn>
                  </a:cxnLst>
                  <a:rect l="0" t="0" r="r" b="b"/>
                  <a:pathLst>
                    <a:path w="23" h="16">
                      <a:moveTo>
                        <a:pt x="4" y="0"/>
                      </a:moveTo>
                      <a:lnTo>
                        <a:pt x="23" y="7"/>
                      </a:lnTo>
                      <a:lnTo>
                        <a:pt x="23" y="16"/>
                      </a:lnTo>
                      <a:lnTo>
                        <a:pt x="0" y="4"/>
                      </a:lnTo>
                      <a:lnTo>
                        <a:pt x="4"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29" name="Freeform 404"/>
                <p:cNvSpPr>
                  <a:spLocks/>
                </p:cNvSpPr>
                <p:nvPr/>
              </p:nvSpPr>
              <p:spPr bwMode="auto">
                <a:xfrm>
                  <a:off x="2846" y="300"/>
                  <a:ext cx="12" cy="21"/>
                </a:xfrm>
                <a:custGeom>
                  <a:avLst/>
                  <a:gdLst>
                    <a:gd name="T0" fmla="*/ 5 w 5"/>
                    <a:gd name="T1" fmla="*/ 0 h 9"/>
                    <a:gd name="T2" fmla="*/ 4 w 5"/>
                    <a:gd name="T3" fmla="*/ 0 h 9"/>
                    <a:gd name="T4" fmla="*/ 0 w 5"/>
                    <a:gd name="T5" fmla="*/ 7 h 9"/>
                    <a:gd name="T6" fmla="*/ 0 w 5"/>
                    <a:gd name="T7" fmla="*/ 8 h 9"/>
                    <a:gd name="T8" fmla="*/ 1 w 5"/>
                    <a:gd name="T9" fmla="*/ 9 h 9"/>
                    <a:gd name="T10" fmla="*/ 5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5" y="0"/>
                      </a:moveTo>
                      <a:cubicBezTo>
                        <a:pt x="4" y="0"/>
                        <a:pt x="4" y="0"/>
                        <a:pt x="4" y="0"/>
                      </a:cubicBezTo>
                      <a:cubicBezTo>
                        <a:pt x="0" y="7"/>
                        <a:pt x="0" y="7"/>
                        <a:pt x="0" y="7"/>
                      </a:cubicBezTo>
                      <a:cubicBezTo>
                        <a:pt x="0" y="8"/>
                        <a:pt x="0" y="8"/>
                        <a:pt x="0" y="8"/>
                      </a:cubicBezTo>
                      <a:cubicBezTo>
                        <a:pt x="0" y="8"/>
                        <a:pt x="0" y="9"/>
                        <a:pt x="1" y="9"/>
                      </a:cubicBezTo>
                      <a:lnTo>
                        <a:pt x="5"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0" name="Freeform 405"/>
                <p:cNvSpPr>
                  <a:spLocks/>
                </p:cNvSpPr>
                <p:nvPr/>
              </p:nvSpPr>
              <p:spPr bwMode="auto">
                <a:xfrm>
                  <a:off x="2825" y="290"/>
                  <a:ext cx="11" cy="22"/>
                </a:xfrm>
                <a:custGeom>
                  <a:avLst/>
                  <a:gdLst>
                    <a:gd name="T0" fmla="*/ 4 w 5"/>
                    <a:gd name="T1" fmla="*/ 0 h 9"/>
                    <a:gd name="T2" fmla="*/ 5 w 5"/>
                    <a:gd name="T3" fmla="*/ 0 h 9"/>
                    <a:gd name="T4" fmla="*/ 2 w 5"/>
                    <a:gd name="T5" fmla="*/ 7 h 9"/>
                    <a:gd name="T6" fmla="*/ 1 w 5"/>
                    <a:gd name="T7" fmla="*/ 8 h 9"/>
                    <a:gd name="T8" fmla="*/ 0 w 5"/>
                    <a:gd name="T9" fmla="*/ 8 h 9"/>
                    <a:gd name="T10" fmla="*/ 4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4" y="0"/>
                      </a:moveTo>
                      <a:cubicBezTo>
                        <a:pt x="5" y="0"/>
                        <a:pt x="5" y="0"/>
                        <a:pt x="5" y="0"/>
                      </a:cubicBezTo>
                      <a:cubicBezTo>
                        <a:pt x="2" y="7"/>
                        <a:pt x="2" y="7"/>
                        <a:pt x="2" y="7"/>
                      </a:cubicBezTo>
                      <a:cubicBezTo>
                        <a:pt x="1" y="8"/>
                        <a:pt x="1" y="8"/>
                        <a:pt x="1" y="8"/>
                      </a:cubicBezTo>
                      <a:cubicBezTo>
                        <a:pt x="1" y="8"/>
                        <a:pt x="0" y="9"/>
                        <a:pt x="0" y="8"/>
                      </a:cubicBezTo>
                      <a:lnTo>
                        <a:pt x="4"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1" name="Freeform 406"/>
                <p:cNvSpPr>
                  <a:spLocks/>
                </p:cNvSpPr>
                <p:nvPr/>
              </p:nvSpPr>
              <p:spPr bwMode="auto">
                <a:xfrm>
                  <a:off x="2870" y="314"/>
                  <a:ext cx="26" cy="24"/>
                </a:xfrm>
                <a:custGeom>
                  <a:avLst/>
                  <a:gdLst>
                    <a:gd name="T0" fmla="*/ 9 w 26"/>
                    <a:gd name="T1" fmla="*/ 0 h 24"/>
                    <a:gd name="T2" fmla="*/ 26 w 26"/>
                    <a:gd name="T3" fmla="*/ 12 h 24"/>
                    <a:gd name="T4" fmla="*/ 16 w 26"/>
                    <a:gd name="T5" fmla="*/ 24 h 24"/>
                    <a:gd name="T6" fmla="*/ 0 w 26"/>
                    <a:gd name="T7" fmla="*/ 12 h 24"/>
                    <a:gd name="T8" fmla="*/ 9 w 26"/>
                    <a:gd name="T9" fmla="*/ 0 h 24"/>
                  </a:gdLst>
                  <a:ahLst/>
                  <a:cxnLst>
                    <a:cxn ang="0">
                      <a:pos x="T0" y="T1"/>
                    </a:cxn>
                    <a:cxn ang="0">
                      <a:pos x="T2" y="T3"/>
                    </a:cxn>
                    <a:cxn ang="0">
                      <a:pos x="T4" y="T5"/>
                    </a:cxn>
                    <a:cxn ang="0">
                      <a:pos x="T6" y="T7"/>
                    </a:cxn>
                    <a:cxn ang="0">
                      <a:pos x="T8" y="T9"/>
                    </a:cxn>
                  </a:cxnLst>
                  <a:rect l="0" t="0" r="r" b="b"/>
                  <a:pathLst>
                    <a:path w="26" h="24">
                      <a:moveTo>
                        <a:pt x="9" y="0"/>
                      </a:moveTo>
                      <a:lnTo>
                        <a:pt x="26" y="12"/>
                      </a:lnTo>
                      <a:lnTo>
                        <a:pt x="16" y="24"/>
                      </a:lnTo>
                      <a:lnTo>
                        <a:pt x="0" y="12"/>
                      </a:lnTo>
                      <a:lnTo>
                        <a:pt x="9"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2" name="Freeform 407"/>
                <p:cNvSpPr>
                  <a:spLocks/>
                </p:cNvSpPr>
                <p:nvPr/>
              </p:nvSpPr>
              <p:spPr bwMode="auto">
                <a:xfrm>
                  <a:off x="2862" y="326"/>
                  <a:ext cx="24" cy="19"/>
                </a:xfrm>
                <a:custGeom>
                  <a:avLst/>
                  <a:gdLst>
                    <a:gd name="T0" fmla="*/ 8 w 24"/>
                    <a:gd name="T1" fmla="*/ 0 h 19"/>
                    <a:gd name="T2" fmla="*/ 24 w 24"/>
                    <a:gd name="T3" fmla="*/ 12 h 19"/>
                    <a:gd name="T4" fmla="*/ 22 w 24"/>
                    <a:gd name="T5" fmla="*/ 19 h 19"/>
                    <a:gd name="T6" fmla="*/ 0 w 24"/>
                    <a:gd name="T7" fmla="*/ 5 h 19"/>
                    <a:gd name="T8" fmla="*/ 8 w 24"/>
                    <a:gd name="T9" fmla="*/ 0 h 19"/>
                  </a:gdLst>
                  <a:ahLst/>
                  <a:cxnLst>
                    <a:cxn ang="0">
                      <a:pos x="T0" y="T1"/>
                    </a:cxn>
                    <a:cxn ang="0">
                      <a:pos x="T2" y="T3"/>
                    </a:cxn>
                    <a:cxn ang="0">
                      <a:pos x="T4" y="T5"/>
                    </a:cxn>
                    <a:cxn ang="0">
                      <a:pos x="T6" y="T7"/>
                    </a:cxn>
                    <a:cxn ang="0">
                      <a:pos x="T8" y="T9"/>
                    </a:cxn>
                  </a:cxnLst>
                  <a:rect l="0" t="0" r="r" b="b"/>
                  <a:pathLst>
                    <a:path w="24" h="19">
                      <a:moveTo>
                        <a:pt x="8" y="0"/>
                      </a:moveTo>
                      <a:lnTo>
                        <a:pt x="24" y="12"/>
                      </a:lnTo>
                      <a:lnTo>
                        <a:pt x="22" y="19"/>
                      </a:lnTo>
                      <a:lnTo>
                        <a:pt x="0" y="5"/>
                      </a:lnTo>
                      <a:lnTo>
                        <a:pt x="8"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3" name="Freeform 408"/>
                <p:cNvSpPr>
                  <a:spLocks/>
                </p:cNvSpPr>
                <p:nvPr/>
              </p:nvSpPr>
              <p:spPr bwMode="auto">
                <a:xfrm>
                  <a:off x="2884" y="326"/>
                  <a:ext cx="14" cy="19"/>
                </a:xfrm>
                <a:custGeom>
                  <a:avLst/>
                  <a:gdLst>
                    <a:gd name="T0" fmla="*/ 6 w 6"/>
                    <a:gd name="T1" fmla="*/ 0 h 8"/>
                    <a:gd name="T2" fmla="*/ 5 w 6"/>
                    <a:gd name="T3" fmla="*/ 0 h 8"/>
                    <a:gd name="T4" fmla="*/ 0 w 6"/>
                    <a:gd name="T5" fmla="*/ 6 h 8"/>
                    <a:gd name="T6" fmla="*/ 0 w 6"/>
                    <a:gd name="T7" fmla="*/ 7 h 8"/>
                    <a:gd name="T8" fmla="*/ 0 w 6"/>
                    <a:gd name="T9" fmla="*/ 8 h 8"/>
                    <a:gd name="T10" fmla="*/ 6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6" y="0"/>
                      </a:moveTo>
                      <a:cubicBezTo>
                        <a:pt x="5" y="0"/>
                        <a:pt x="5" y="0"/>
                        <a:pt x="5" y="0"/>
                      </a:cubicBezTo>
                      <a:cubicBezTo>
                        <a:pt x="0" y="6"/>
                        <a:pt x="0" y="6"/>
                        <a:pt x="0" y="6"/>
                      </a:cubicBezTo>
                      <a:cubicBezTo>
                        <a:pt x="0" y="7"/>
                        <a:pt x="0" y="7"/>
                        <a:pt x="0" y="7"/>
                      </a:cubicBezTo>
                      <a:cubicBezTo>
                        <a:pt x="0" y="7"/>
                        <a:pt x="0" y="8"/>
                        <a:pt x="0" y="8"/>
                      </a:cubicBezTo>
                      <a:lnTo>
                        <a:pt x="6"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4" name="Freeform 409"/>
                <p:cNvSpPr>
                  <a:spLocks/>
                </p:cNvSpPr>
                <p:nvPr/>
              </p:nvSpPr>
              <p:spPr bwMode="auto">
                <a:xfrm>
                  <a:off x="2862" y="312"/>
                  <a:ext cx="17" cy="19"/>
                </a:xfrm>
                <a:custGeom>
                  <a:avLst/>
                  <a:gdLst>
                    <a:gd name="T0" fmla="*/ 6 w 7"/>
                    <a:gd name="T1" fmla="*/ 0 h 8"/>
                    <a:gd name="T2" fmla="*/ 7 w 7"/>
                    <a:gd name="T3" fmla="*/ 1 h 8"/>
                    <a:gd name="T4" fmla="*/ 2 w 7"/>
                    <a:gd name="T5" fmla="*/ 7 h 8"/>
                    <a:gd name="T6" fmla="*/ 2 w 7"/>
                    <a:gd name="T7" fmla="*/ 8 h 8"/>
                    <a:gd name="T8" fmla="*/ 0 w 7"/>
                    <a:gd name="T9" fmla="*/ 8 h 8"/>
                    <a:gd name="T10" fmla="*/ 6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6" y="0"/>
                      </a:moveTo>
                      <a:cubicBezTo>
                        <a:pt x="7" y="1"/>
                        <a:pt x="7" y="1"/>
                        <a:pt x="7" y="1"/>
                      </a:cubicBezTo>
                      <a:cubicBezTo>
                        <a:pt x="2" y="7"/>
                        <a:pt x="2" y="7"/>
                        <a:pt x="2" y="7"/>
                      </a:cubicBezTo>
                      <a:cubicBezTo>
                        <a:pt x="2" y="8"/>
                        <a:pt x="2" y="8"/>
                        <a:pt x="2" y="8"/>
                      </a:cubicBezTo>
                      <a:cubicBezTo>
                        <a:pt x="1" y="8"/>
                        <a:pt x="1" y="8"/>
                        <a:pt x="0" y="8"/>
                      </a:cubicBezTo>
                      <a:lnTo>
                        <a:pt x="6"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5" name="Freeform 410"/>
                <p:cNvSpPr>
                  <a:spLocks/>
                </p:cNvSpPr>
                <p:nvPr/>
              </p:nvSpPr>
              <p:spPr bwMode="auto">
                <a:xfrm>
                  <a:off x="2905" y="343"/>
                  <a:ext cx="26" cy="23"/>
                </a:xfrm>
                <a:custGeom>
                  <a:avLst/>
                  <a:gdLst>
                    <a:gd name="T0" fmla="*/ 12 w 26"/>
                    <a:gd name="T1" fmla="*/ 0 h 23"/>
                    <a:gd name="T2" fmla="*/ 26 w 26"/>
                    <a:gd name="T3" fmla="*/ 14 h 23"/>
                    <a:gd name="T4" fmla="*/ 14 w 26"/>
                    <a:gd name="T5" fmla="*/ 23 h 23"/>
                    <a:gd name="T6" fmla="*/ 0 w 26"/>
                    <a:gd name="T7" fmla="*/ 9 h 23"/>
                    <a:gd name="T8" fmla="*/ 12 w 26"/>
                    <a:gd name="T9" fmla="*/ 0 h 23"/>
                  </a:gdLst>
                  <a:ahLst/>
                  <a:cxnLst>
                    <a:cxn ang="0">
                      <a:pos x="T0" y="T1"/>
                    </a:cxn>
                    <a:cxn ang="0">
                      <a:pos x="T2" y="T3"/>
                    </a:cxn>
                    <a:cxn ang="0">
                      <a:pos x="T4" y="T5"/>
                    </a:cxn>
                    <a:cxn ang="0">
                      <a:pos x="T6" y="T7"/>
                    </a:cxn>
                    <a:cxn ang="0">
                      <a:pos x="T8" y="T9"/>
                    </a:cxn>
                  </a:cxnLst>
                  <a:rect l="0" t="0" r="r" b="b"/>
                  <a:pathLst>
                    <a:path w="26" h="23">
                      <a:moveTo>
                        <a:pt x="12" y="0"/>
                      </a:moveTo>
                      <a:lnTo>
                        <a:pt x="26" y="14"/>
                      </a:lnTo>
                      <a:lnTo>
                        <a:pt x="14" y="23"/>
                      </a:lnTo>
                      <a:lnTo>
                        <a:pt x="0" y="9"/>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6" name="Freeform 411"/>
                <p:cNvSpPr>
                  <a:spLocks/>
                </p:cNvSpPr>
                <p:nvPr/>
              </p:nvSpPr>
              <p:spPr bwMode="auto">
                <a:xfrm>
                  <a:off x="2898" y="352"/>
                  <a:ext cx="21" cy="24"/>
                </a:xfrm>
                <a:custGeom>
                  <a:avLst/>
                  <a:gdLst>
                    <a:gd name="T0" fmla="*/ 7 w 21"/>
                    <a:gd name="T1" fmla="*/ 0 h 24"/>
                    <a:gd name="T2" fmla="*/ 21 w 21"/>
                    <a:gd name="T3" fmla="*/ 14 h 24"/>
                    <a:gd name="T4" fmla="*/ 19 w 21"/>
                    <a:gd name="T5" fmla="*/ 24 h 24"/>
                    <a:gd name="T6" fmla="*/ 0 w 21"/>
                    <a:gd name="T7" fmla="*/ 5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lnTo>
                        <a:pt x="21" y="14"/>
                      </a:lnTo>
                      <a:lnTo>
                        <a:pt x="19" y="24"/>
                      </a:lnTo>
                      <a:lnTo>
                        <a:pt x="0" y="5"/>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7" name="Freeform 412"/>
                <p:cNvSpPr>
                  <a:spLocks/>
                </p:cNvSpPr>
                <p:nvPr/>
              </p:nvSpPr>
              <p:spPr bwMode="auto">
                <a:xfrm>
                  <a:off x="2915" y="357"/>
                  <a:ext cx="19" cy="19"/>
                </a:xfrm>
                <a:custGeom>
                  <a:avLst/>
                  <a:gdLst>
                    <a:gd name="T0" fmla="*/ 8 w 8"/>
                    <a:gd name="T1" fmla="*/ 1 h 8"/>
                    <a:gd name="T2" fmla="*/ 7 w 8"/>
                    <a:gd name="T3" fmla="*/ 0 h 8"/>
                    <a:gd name="T4" fmla="*/ 1 w 8"/>
                    <a:gd name="T5" fmla="*/ 6 h 8"/>
                    <a:gd name="T6" fmla="*/ 1 w 8"/>
                    <a:gd name="T7" fmla="*/ 6 h 8"/>
                    <a:gd name="T8" fmla="*/ 1 w 8"/>
                    <a:gd name="T9" fmla="*/ 8 h 8"/>
                    <a:gd name="T10" fmla="*/ 8 w 8"/>
                    <a:gd name="T11" fmla="*/ 1 h 8"/>
                  </a:gdLst>
                  <a:ahLst/>
                  <a:cxnLst>
                    <a:cxn ang="0">
                      <a:pos x="T0" y="T1"/>
                    </a:cxn>
                    <a:cxn ang="0">
                      <a:pos x="T2" y="T3"/>
                    </a:cxn>
                    <a:cxn ang="0">
                      <a:pos x="T4" y="T5"/>
                    </a:cxn>
                    <a:cxn ang="0">
                      <a:pos x="T6" y="T7"/>
                    </a:cxn>
                    <a:cxn ang="0">
                      <a:pos x="T8" y="T9"/>
                    </a:cxn>
                    <a:cxn ang="0">
                      <a:pos x="T10" y="T11"/>
                    </a:cxn>
                  </a:cxnLst>
                  <a:rect l="0" t="0" r="r" b="b"/>
                  <a:pathLst>
                    <a:path w="8" h="8">
                      <a:moveTo>
                        <a:pt x="8" y="1"/>
                      </a:moveTo>
                      <a:cubicBezTo>
                        <a:pt x="7" y="0"/>
                        <a:pt x="7" y="0"/>
                        <a:pt x="7" y="0"/>
                      </a:cubicBezTo>
                      <a:cubicBezTo>
                        <a:pt x="1" y="6"/>
                        <a:pt x="1" y="6"/>
                        <a:pt x="1" y="6"/>
                      </a:cubicBezTo>
                      <a:cubicBezTo>
                        <a:pt x="1" y="6"/>
                        <a:pt x="1" y="6"/>
                        <a:pt x="1" y="6"/>
                      </a:cubicBezTo>
                      <a:cubicBezTo>
                        <a:pt x="0" y="7"/>
                        <a:pt x="0" y="7"/>
                        <a:pt x="1" y="8"/>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8" name="Freeform 413"/>
                <p:cNvSpPr>
                  <a:spLocks/>
                </p:cNvSpPr>
                <p:nvPr/>
              </p:nvSpPr>
              <p:spPr bwMode="auto">
                <a:xfrm>
                  <a:off x="2898" y="343"/>
                  <a:ext cx="19" cy="16"/>
                </a:xfrm>
                <a:custGeom>
                  <a:avLst/>
                  <a:gdLst>
                    <a:gd name="T0" fmla="*/ 7 w 8"/>
                    <a:gd name="T1" fmla="*/ 0 h 7"/>
                    <a:gd name="T2" fmla="*/ 8 w 8"/>
                    <a:gd name="T3" fmla="*/ 0 h 7"/>
                    <a:gd name="T4" fmla="*/ 2 w 8"/>
                    <a:gd name="T5" fmla="*/ 6 h 7"/>
                    <a:gd name="T6" fmla="*/ 2 w 8"/>
                    <a:gd name="T7" fmla="*/ 6 h 7"/>
                    <a:gd name="T8" fmla="*/ 0 w 8"/>
                    <a:gd name="T9" fmla="*/ 6 h 7"/>
                    <a:gd name="T10" fmla="*/ 7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7" y="0"/>
                      </a:moveTo>
                      <a:cubicBezTo>
                        <a:pt x="8" y="0"/>
                        <a:pt x="8" y="0"/>
                        <a:pt x="8" y="0"/>
                      </a:cubicBezTo>
                      <a:cubicBezTo>
                        <a:pt x="2" y="6"/>
                        <a:pt x="2" y="6"/>
                        <a:pt x="2" y="6"/>
                      </a:cubicBezTo>
                      <a:cubicBezTo>
                        <a:pt x="2" y="6"/>
                        <a:pt x="2" y="6"/>
                        <a:pt x="2" y="6"/>
                      </a:cubicBezTo>
                      <a:cubicBezTo>
                        <a:pt x="1" y="7"/>
                        <a:pt x="1" y="6"/>
                        <a:pt x="0" y="6"/>
                      </a:cubicBezTo>
                      <a:lnTo>
                        <a:pt x="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39" name="Freeform 414"/>
                <p:cNvSpPr>
                  <a:spLocks/>
                </p:cNvSpPr>
                <p:nvPr/>
              </p:nvSpPr>
              <p:spPr bwMode="auto">
                <a:xfrm>
                  <a:off x="2936" y="378"/>
                  <a:ext cx="24" cy="26"/>
                </a:xfrm>
                <a:custGeom>
                  <a:avLst/>
                  <a:gdLst>
                    <a:gd name="T0" fmla="*/ 12 w 24"/>
                    <a:gd name="T1" fmla="*/ 0 h 26"/>
                    <a:gd name="T2" fmla="*/ 24 w 24"/>
                    <a:gd name="T3" fmla="*/ 17 h 26"/>
                    <a:gd name="T4" fmla="*/ 12 w 24"/>
                    <a:gd name="T5" fmla="*/ 26 h 26"/>
                    <a:gd name="T6" fmla="*/ 0 w 24"/>
                    <a:gd name="T7" fmla="*/ 10 h 26"/>
                    <a:gd name="T8" fmla="*/ 12 w 24"/>
                    <a:gd name="T9" fmla="*/ 0 h 26"/>
                  </a:gdLst>
                  <a:ahLst/>
                  <a:cxnLst>
                    <a:cxn ang="0">
                      <a:pos x="T0" y="T1"/>
                    </a:cxn>
                    <a:cxn ang="0">
                      <a:pos x="T2" y="T3"/>
                    </a:cxn>
                    <a:cxn ang="0">
                      <a:pos x="T4" y="T5"/>
                    </a:cxn>
                    <a:cxn ang="0">
                      <a:pos x="T6" y="T7"/>
                    </a:cxn>
                    <a:cxn ang="0">
                      <a:pos x="T8" y="T9"/>
                    </a:cxn>
                  </a:cxnLst>
                  <a:rect l="0" t="0" r="r" b="b"/>
                  <a:pathLst>
                    <a:path w="24" h="26">
                      <a:moveTo>
                        <a:pt x="12" y="0"/>
                      </a:moveTo>
                      <a:lnTo>
                        <a:pt x="24" y="17"/>
                      </a:lnTo>
                      <a:lnTo>
                        <a:pt x="12" y="26"/>
                      </a:lnTo>
                      <a:lnTo>
                        <a:pt x="0" y="10"/>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0" name="Freeform 415"/>
                <p:cNvSpPr>
                  <a:spLocks/>
                </p:cNvSpPr>
                <p:nvPr/>
              </p:nvSpPr>
              <p:spPr bwMode="auto">
                <a:xfrm>
                  <a:off x="2929" y="388"/>
                  <a:ext cx="19" cy="21"/>
                </a:xfrm>
                <a:custGeom>
                  <a:avLst/>
                  <a:gdLst>
                    <a:gd name="T0" fmla="*/ 7 w 19"/>
                    <a:gd name="T1" fmla="*/ 0 h 21"/>
                    <a:gd name="T2" fmla="*/ 19 w 19"/>
                    <a:gd name="T3" fmla="*/ 16 h 21"/>
                    <a:gd name="T4" fmla="*/ 14 w 19"/>
                    <a:gd name="T5" fmla="*/ 21 h 21"/>
                    <a:gd name="T6" fmla="*/ 0 w 19"/>
                    <a:gd name="T7" fmla="*/ 2 h 21"/>
                    <a:gd name="T8" fmla="*/ 7 w 19"/>
                    <a:gd name="T9" fmla="*/ 0 h 21"/>
                  </a:gdLst>
                  <a:ahLst/>
                  <a:cxnLst>
                    <a:cxn ang="0">
                      <a:pos x="T0" y="T1"/>
                    </a:cxn>
                    <a:cxn ang="0">
                      <a:pos x="T2" y="T3"/>
                    </a:cxn>
                    <a:cxn ang="0">
                      <a:pos x="T4" y="T5"/>
                    </a:cxn>
                    <a:cxn ang="0">
                      <a:pos x="T6" y="T7"/>
                    </a:cxn>
                    <a:cxn ang="0">
                      <a:pos x="T8" y="T9"/>
                    </a:cxn>
                  </a:cxnLst>
                  <a:rect l="0" t="0" r="r" b="b"/>
                  <a:pathLst>
                    <a:path w="19" h="21">
                      <a:moveTo>
                        <a:pt x="7" y="0"/>
                      </a:moveTo>
                      <a:lnTo>
                        <a:pt x="19" y="16"/>
                      </a:lnTo>
                      <a:lnTo>
                        <a:pt x="14" y="21"/>
                      </a:lnTo>
                      <a:lnTo>
                        <a:pt x="0" y="2"/>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1" name="Freeform 416"/>
                <p:cNvSpPr>
                  <a:spLocks/>
                </p:cNvSpPr>
                <p:nvPr/>
              </p:nvSpPr>
              <p:spPr bwMode="auto">
                <a:xfrm>
                  <a:off x="2943" y="395"/>
                  <a:ext cx="19" cy="14"/>
                </a:xfrm>
                <a:custGeom>
                  <a:avLst/>
                  <a:gdLst>
                    <a:gd name="T0" fmla="*/ 8 w 8"/>
                    <a:gd name="T1" fmla="*/ 1 h 6"/>
                    <a:gd name="T2" fmla="*/ 7 w 8"/>
                    <a:gd name="T3" fmla="*/ 0 h 6"/>
                    <a:gd name="T4" fmla="*/ 1 w 8"/>
                    <a:gd name="T5" fmla="*/ 5 h 6"/>
                    <a:gd name="T6" fmla="*/ 0 w 8"/>
                    <a:gd name="T7" fmla="*/ 5 h 6"/>
                    <a:gd name="T8" fmla="*/ 0 w 8"/>
                    <a:gd name="T9" fmla="*/ 6 h 6"/>
                    <a:gd name="T10" fmla="*/ 8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8" y="1"/>
                      </a:moveTo>
                      <a:cubicBezTo>
                        <a:pt x="7" y="0"/>
                        <a:pt x="7" y="0"/>
                        <a:pt x="7" y="0"/>
                      </a:cubicBezTo>
                      <a:cubicBezTo>
                        <a:pt x="1" y="5"/>
                        <a:pt x="1" y="5"/>
                        <a:pt x="1" y="5"/>
                      </a:cubicBezTo>
                      <a:cubicBezTo>
                        <a:pt x="0" y="5"/>
                        <a:pt x="0" y="5"/>
                        <a:pt x="0" y="5"/>
                      </a:cubicBezTo>
                      <a:cubicBezTo>
                        <a:pt x="0" y="5"/>
                        <a:pt x="0" y="6"/>
                        <a:pt x="0" y="6"/>
                      </a:cubicBezTo>
                      <a:lnTo>
                        <a:pt x="8"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2" name="Freeform 417"/>
                <p:cNvSpPr>
                  <a:spLocks/>
                </p:cNvSpPr>
                <p:nvPr/>
              </p:nvSpPr>
              <p:spPr bwMode="auto">
                <a:xfrm>
                  <a:off x="2929" y="376"/>
                  <a:ext cx="19" cy="14"/>
                </a:xfrm>
                <a:custGeom>
                  <a:avLst/>
                  <a:gdLst>
                    <a:gd name="T0" fmla="*/ 8 w 8"/>
                    <a:gd name="T1" fmla="*/ 0 h 6"/>
                    <a:gd name="T2" fmla="*/ 8 w 8"/>
                    <a:gd name="T3" fmla="*/ 1 h 6"/>
                    <a:gd name="T4" fmla="*/ 2 w 8"/>
                    <a:gd name="T5" fmla="*/ 6 h 6"/>
                    <a:gd name="T6" fmla="*/ 1 w 8"/>
                    <a:gd name="T7" fmla="*/ 6 h 6"/>
                    <a:gd name="T8" fmla="*/ 0 w 8"/>
                    <a:gd name="T9" fmla="*/ 6 h 6"/>
                    <a:gd name="T10" fmla="*/ 8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8" y="0"/>
                      </a:moveTo>
                      <a:cubicBezTo>
                        <a:pt x="8" y="1"/>
                        <a:pt x="8" y="1"/>
                        <a:pt x="8" y="1"/>
                      </a:cubicBezTo>
                      <a:cubicBezTo>
                        <a:pt x="2" y="6"/>
                        <a:pt x="2" y="6"/>
                        <a:pt x="2" y="6"/>
                      </a:cubicBezTo>
                      <a:cubicBezTo>
                        <a:pt x="1" y="6"/>
                        <a:pt x="1" y="6"/>
                        <a:pt x="1" y="6"/>
                      </a:cubicBezTo>
                      <a:cubicBezTo>
                        <a:pt x="1" y="6"/>
                        <a:pt x="0" y="6"/>
                        <a:pt x="0" y="6"/>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3" name="Freeform 418"/>
                <p:cNvSpPr>
                  <a:spLocks/>
                </p:cNvSpPr>
                <p:nvPr/>
              </p:nvSpPr>
              <p:spPr bwMode="auto">
                <a:xfrm>
                  <a:off x="2960" y="421"/>
                  <a:ext cx="21" cy="23"/>
                </a:xfrm>
                <a:custGeom>
                  <a:avLst/>
                  <a:gdLst>
                    <a:gd name="T0" fmla="*/ 14 w 21"/>
                    <a:gd name="T1" fmla="*/ 0 h 23"/>
                    <a:gd name="T2" fmla="*/ 21 w 21"/>
                    <a:gd name="T3" fmla="*/ 16 h 23"/>
                    <a:gd name="T4" fmla="*/ 9 w 21"/>
                    <a:gd name="T5" fmla="*/ 23 h 23"/>
                    <a:gd name="T6" fmla="*/ 0 w 21"/>
                    <a:gd name="T7" fmla="*/ 4 h 23"/>
                    <a:gd name="T8" fmla="*/ 14 w 21"/>
                    <a:gd name="T9" fmla="*/ 0 h 23"/>
                  </a:gdLst>
                  <a:ahLst/>
                  <a:cxnLst>
                    <a:cxn ang="0">
                      <a:pos x="T0" y="T1"/>
                    </a:cxn>
                    <a:cxn ang="0">
                      <a:pos x="T2" y="T3"/>
                    </a:cxn>
                    <a:cxn ang="0">
                      <a:pos x="T4" y="T5"/>
                    </a:cxn>
                    <a:cxn ang="0">
                      <a:pos x="T6" y="T7"/>
                    </a:cxn>
                    <a:cxn ang="0">
                      <a:pos x="T8" y="T9"/>
                    </a:cxn>
                  </a:cxnLst>
                  <a:rect l="0" t="0" r="r" b="b"/>
                  <a:pathLst>
                    <a:path w="21" h="23">
                      <a:moveTo>
                        <a:pt x="14" y="0"/>
                      </a:moveTo>
                      <a:lnTo>
                        <a:pt x="21" y="16"/>
                      </a:lnTo>
                      <a:lnTo>
                        <a:pt x="9" y="23"/>
                      </a:lnTo>
                      <a:lnTo>
                        <a:pt x="0" y="4"/>
                      </a:lnTo>
                      <a:lnTo>
                        <a:pt x="14"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4" name="Freeform 419"/>
                <p:cNvSpPr>
                  <a:spLocks/>
                </p:cNvSpPr>
                <p:nvPr/>
              </p:nvSpPr>
              <p:spPr bwMode="auto">
                <a:xfrm>
                  <a:off x="2953" y="425"/>
                  <a:ext cx="16" cy="24"/>
                </a:xfrm>
                <a:custGeom>
                  <a:avLst/>
                  <a:gdLst>
                    <a:gd name="T0" fmla="*/ 7 w 16"/>
                    <a:gd name="T1" fmla="*/ 0 h 24"/>
                    <a:gd name="T2" fmla="*/ 16 w 16"/>
                    <a:gd name="T3" fmla="*/ 19 h 24"/>
                    <a:gd name="T4" fmla="*/ 9 w 16"/>
                    <a:gd name="T5" fmla="*/ 24 h 24"/>
                    <a:gd name="T6" fmla="*/ 0 w 16"/>
                    <a:gd name="T7" fmla="*/ 0 h 24"/>
                    <a:gd name="T8" fmla="*/ 7 w 16"/>
                    <a:gd name="T9" fmla="*/ 0 h 24"/>
                  </a:gdLst>
                  <a:ahLst/>
                  <a:cxnLst>
                    <a:cxn ang="0">
                      <a:pos x="T0" y="T1"/>
                    </a:cxn>
                    <a:cxn ang="0">
                      <a:pos x="T2" y="T3"/>
                    </a:cxn>
                    <a:cxn ang="0">
                      <a:pos x="T4" y="T5"/>
                    </a:cxn>
                    <a:cxn ang="0">
                      <a:pos x="T6" y="T7"/>
                    </a:cxn>
                    <a:cxn ang="0">
                      <a:pos x="T8" y="T9"/>
                    </a:cxn>
                  </a:cxnLst>
                  <a:rect l="0" t="0" r="r" b="b"/>
                  <a:pathLst>
                    <a:path w="16" h="24">
                      <a:moveTo>
                        <a:pt x="7" y="0"/>
                      </a:moveTo>
                      <a:lnTo>
                        <a:pt x="16" y="19"/>
                      </a:lnTo>
                      <a:lnTo>
                        <a:pt x="9" y="24"/>
                      </a:lnTo>
                      <a:lnTo>
                        <a:pt x="0" y="0"/>
                      </a:lnTo>
                      <a:lnTo>
                        <a:pt x="7"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5" name="Freeform 420"/>
                <p:cNvSpPr>
                  <a:spLocks/>
                </p:cNvSpPr>
                <p:nvPr/>
              </p:nvSpPr>
              <p:spPr bwMode="auto">
                <a:xfrm>
                  <a:off x="2962" y="437"/>
                  <a:ext cx="22" cy="12"/>
                </a:xfrm>
                <a:custGeom>
                  <a:avLst/>
                  <a:gdLst>
                    <a:gd name="T0" fmla="*/ 9 w 9"/>
                    <a:gd name="T1" fmla="*/ 1 h 5"/>
                    <a:gd name="T2" fmla="*/ 8 w 9"/>
                    <a:gd name="T3" fmla="*/ 0 h 5"/>
                    <a:gd name="T4" fmla="*/ 1 w 9"/>
                    <a:gd name="T5" fmla="*/ 3 h 5"/>
                    <a:gd name="T6" fmla="*/ 1 w 9"/>
                    <a:gd name="T7" fmla="*/ 4 h 5"/>
                    <a:gd name="T8" fmla="*/ 0 w 9"/>
                    <a:gd name="T9" fmla="*/ 5 h 5"/>
                    <a:gd name="T10" fmla="*/ 9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9" y="1"/>
                      </a:moveTo>
                      <a:cubicBezTo>
                        <a:pt x="8" y="0"/>
                        <a:pt x="8" y="0"/>
                        <a:pt x="8" y="0"/>
                      </a:cubicBezTo>
                      <a:cubicBezTo>
                        <a:pt x="1" y="3"/>
                        <a:pt x="1" y="3"/>
                        <a:pt x="1" y="3"/>
                      </a:cubicBezTo>
                      <a:cubicBezTo>
                        <a:pt x="1" y="4"/>
                        <a:pt x="1" y="4"/>
                        <a:pt x="1" y="4"/>
                      </a:cubicBezTo>
                      <a:cubicBezTo>
                        <a:pt x="0" y="4"/>
                        <a:pt x="0" y="5"/>
                        <a:pt x="0" y="5"/>
                      </a:cubicBezTo>
                      <a:lnTo>
                        <a:pt x="9" y="1"/>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6" name="Freeform 421"/>
                <p:cNvSpPr>
                  <a:spLocks/>
                </p:cNvSpPr>
                <p:nvPr/>
              </p:nvSpPr>
              <p:spPr bwMode="auto">
                <a:xfrm>
                  <a:off x="2953" y="418"/>
                  <a:ext cx="21" cy="10"/>
                </a:xfrm>
                <a:custGeom>
                  <a:avLst/>
                  <a:gdLst>
                    <a:gd name="T0" fmla="*/ 8 w 9"/>
                    <a:gd name="T1" fmla="*/ 0 h 4"/>
                    <a:gd name="T2" fmla="*/ 9 w 9"/>
                    <a:gd name="T3" fmla="*/ 1 h 4"/>
                    <a:gd name="T4" fmla="*/ 2 w 9"/>
                    <a:gd name="T5" fmla="*/ 4 h 4"/>
                    <a:gd name="T6" fmla="*/ 1 w 9"/>
                    <a:gd name="T7" fmla="*/ 4 h 4"/>
                    <a:gd name="T8" fmla="*/ 0 w 9"/>
                    <a:gd name="T9" fmla="*/ 3 h 4"/>
                    <a:gd name="T10" fmla="*/ 8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8" y="0"/>
                      </a:moveTo>
                      <a:cubicBezTo>
                        <a:pt x="9" y="1"/>
                        <a:pt x="9" y="1"/>
                        <a:pt x="9" y="1"/>
                      </a:cubicBezTo>
                      <a:cubicBezTo>
                        <a:pt x="2" y="4"/>
                        <a:pt x="2" y="4"/>
                        <a:pt x="2" y="4"/>
                      </a:cubicBezTo>
                      <a:cubicBezTo>
                        <a:pt x="1" y="4"/>
                        <a:pt x="1" y="4"/>
                        <a:pt x="1" y="4"/>
                      </a:cubicBezTo>
                      <a:cubicBezTo>
                        <a:pt x="1" y="4"/>
                        <a:pt x="0" y="4"/>
                        <a:pt x="0" y="3"/>
                      </a:cubicBezTo>
                      <a:lnTo>
                        <a:pt x="8"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7" name="Freeform 422"/>
                <p:cNvSpPr>
                  <a:spLocks/>
                </p:cNvSpPr>
                <p:nvPr/>
              </p:nvSpPr>
              <p:spPr bwMode="auto">
                <a:xfrm>
                  <a:off x="2979" y="463"/>
                  <a:ext cx="19" cy="24"/>
                </a:xfrm>
                <a:custGeom>
                  <a:avLst/>
                  <a:gdLst>
                    <a:gd name="T0" fmla="*/ 12 w 19"/>
                    <a:gd name="T1" fmla="*/ 0 h 24"/>
                    <a:gd name="T2" fmla="*/ 19 w 19"/>
                    <a:gd name="T3" fmla="*/ 19 h 24"/>
                    <a:gd name="T4" fmla="*/ 5 w 19"/>
                    <a:gd name="T5" fmla="*/ 24 h 24"/>
                    <a:gd name="T6" fmla="*/ 0 w 19"/>
                    <a:gd name="T7" fmla="*/ 5 h 24"/>
                    <a:gd name="T8" fmla="*/ 12 w 19"/>
                    <a:gd name="T9" fmla="*/ 0 h 24"/>
                  </a:gdLst>
                  <a:ahLst/>
                  <a:cxnLst>
                    <a:cxn ang="0">
                      <a:pos x="T0" y="T1"/>
                    </a:cxn>
                    <a:cxn ang="0">
                      <a:pos x="T2" y="T3"/>
                    </a:cxn>
                    <a:cxn ang="0">
                      <a:pos x="T4" y="T5"/>
                    </a:cxn>
                    <a:cxn ang="0">
                      <a:pos x="T6" y="T7"/>
                    </a:cxn>
                    <a:cxn ang="0">
                      <a:pos x="T8" y="T9"/>
                    </a:cxn>
                  </a:cxnLst>
                  <a:rect l="0" t="0" r="r" b="b"/>
                  <a:pathLst>
                    <a:path w="19" h="24">
                      <a:moveTo>
                        <a:pt x="12" y="0"/>
                      </a:moveTo>
                      <a:lnTo>
                        <a:pt x="19" y="19"/>
                      </a:lnTo>
                      <a:lnTo>
                        <a:pt x="5" y="24"/>
                      </a:lnTo>
                      <a:lnTo>
                        <a:pt x="0" y="5"/>
                      </a:lnTo>
                      <a:lnTo>
                        <a:pt x="12" y="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8" name="Freeform 423"/>
                <p:cNvSpPr>
                  <a:spLocks/>
                </p:cNvSpPr>
                <p:nvPr/>
              </p:nvSpPr>
              <p:spPr bwMode="auto">
                <a:xfrm>
                  <a:off x="2969" y="468"/>
                  <a:ext cx="15" cy="24"/>
                </a:xfrm>
                <a:custGeom>
                  <a:avLst/>
                  <a:gdLst>
                    <a:gd name="T0" fmla="*/ 10 w 15"/>
                    <a:gd name="T1" fmla="*/ 0 h 24"/>
                    <a:gd name="T2" fmla="*/ 15 w 15"/>
                    <a:gd name="T3" fmla="*/ 19 h 24"/>
                    <a:gd name="T4" fmla="*/ 7 w 15"/>
                    <a:gd name="T5" fmla="*/ 24 h 24"/>
                    <a:gd name="T6" fmla="*/ 0 w 15"/>
                    <a:gd name="T7" fmla="*/ 0 h 24"/>
                    <a:gd name="T8" fmla="*/ 10 w 15"/>
                    <a:gd name="T9" fmla="*/ 0 h 24"/>
                  </a:gdLst>
                  <a:ahLst/>
                  <a:cxnLst>
                    <a:cxn ang="0">
                      <a:pos x="T0" y="T1"/>
                    </a:cxn>
                    <a:cxn ang="0">
                      <a:pos x="T2" y="T3"/>
                    </a:cxn>
                    <a:cxn ang="0">
                      <a:pos x="T4" y="T5"/>
                    </a:cxn>
                    <a:cxn ang="0">
                      <a:pos x="T6" y="T7"/>
                    </a:cxn>
                    <a:cxn ang="0">
                      <a:pos x="T8" y="T9"/>
                    </a:cxn>
                  </a:cxnLst>
                  <a:rect l="0" t="0" r="r" b="b"/>
                  <a:pathLst>
                    <a:path w="15" h="24">
                      <a:moveTo>
                        <a:pt x="10" y="0"/>
                      </a:moveTo>
                      <a:lnTo>
                        <a:pt x="15" y="19"/>
                      </a:lnTo>
                      <a:lnTo>
                        <a:pt x="7" y="24"/>
                      </a:lnTo>
                      <a:lnTo>
                        <a:pt x="0" y="0"/>
                      </a:lnTo>
                      <a:lnTo>
                        <a:pt x="10" y="0"/>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49" name="Freeform 424"/>
                <p:cNvSpPr>
                  <a:spLocks/>
                </p:cNvSpPr>
                <p:nvPr/>
              </p:nvSpPr>
              <p:spPr bwMode="auto">
                <a:xfrm>
                  <a:off x="2974" y="482"/>
                  <a:ext cx="24" cy="10"/>
                </a:xfrm>
                <a:custGeom>
                  <a:avLst/>
                  <a:gdLst>
                    <a:gd name="T0" fmla="*/ 10 w 10"/>
                    <a:gd name="T1" fmla="*/ 2 h 4"/>
                    <a:gd name="T2" fmla="*/ 10 w 10"/>
                    <a:gd name="T3" fmla="*/ 0 h 4"/>
                    <a:gd name="T4" fmla="*/ 2 w 10"/>
                    <a:gd name="T5" fmla="*/ 2 h 4"/>
                    <a:gd name="T6" fmla="*/ 1 w 10"/>
                    <a:gd name="T7" fmla="*/ 3 h 4"/>
                    <a:gd name="T8" fmla="*/ 1 w 10"/>
                    <a:gd name="T9" fmla="*/ 4 h 4"/>
                    <a:gd name="T10" fmla="*/ 10 w 10"/>
                    <a:gd name="T11" fmla="*/ 2 h 4"/>
                  </a:gdLst>
                  <a:ahLst/>
                  <a:cxnLst>
                    <a:cxn ang="0">
                      <a:pos x="T0" y="T1"/>
                    </a:cxn>
                    <a:cxn ang="0">
                      <a:pos x="T2" y="T3"/>
                    </a:cxn>
                    <a:cxn ang="0">
                      <a:pos x="T4" y="T5"/>
                    </a:cxn>
                    <a:cxn ang="0">
                      <a:pos x="T6" y="T7"/>
                    </a:cxn>
                    <a:cxn ang="0">
                      <a:pos x="T8" y="T9"/>
                    </a:cxn>
                    <a:cxn ang="0">
                      <a:pos x="T10" y="T11"/>
                    </a:cxn>
                  </a:cxnLst>
                  <a:rect l="0" t="0" r="r" b="b"/>
                  <a:pathLst>
                    <a:path w="10" h="4">
                      <a:moveTo>
                        <a:pt x="10" y="2"/>
                      </a:moveTo>
                      <a:cubicBezTo>
                        <a:pt x="10" y="0"/>
                        <a:pt x="10" y="0"/>
                        <a:pt x="10" y="0"/>
                      </a:cubicBezTo>
                      <a:cubicBezTo>
                        <a:pt x="2" y="2"/>
                        <a:pt x="2" y="2"/>
                        <a:pt x="2" y="2"/>
                      </a:cubicBezTo>
                      <a:cubicBezTo>
                        <a:pt x="1" y="3"/>
                        <a:pt x="1" y="3"/>
                        <a:pt x="1" y="3"/>
                      </a:cubicBezTo>
                      <a:cubicBezTo>
                        <a:pt x="1" y="3"/>
                        <a:pt x="0" y="3"/>
                        <a:pt x="1" y="4"/>
                      </a:cubicBezTo>
                      <a:lnTo>
                        <a:pt x="1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0" name="Freeform 425"/>
                <p:cNvSpPr>
                  <a:spLocks/>
                </p:cNvSpPr>
                <p:nvPr/>
              </p:nvSpPr>
              <p:spPr bwMode="auto">
                <a:xfrm>
                  <a:off x="2969" y="461"/>
                  <a:ext cx="22" cy="7"/>
                </a:xfrm>
                <a:custGeom>
                  <a:avLst/>
                  <a:gdLst>
                    <a:gd name="T0" fmla="*/ 9 w 9"/>
                    <a:gd name="T1" fmla="*/ 0 h 3"/>
                    <a:gd name="T2" fmla="*/ 9 w 9"/>
                    <a:gd name="T3" fmla="*/ 1 h 3"/>
                    <a:gd name="T4" fmla="*/ 2 w 9"/>
                    <a:gd name="T5" fmla="*/ 3 h 3"/>
                    <a:gd name="T6" fmla="*/ 1 w 9"/>
                    <a:gd name="T7" fmla="*/ 3 h 3"/>
                    <a:gd name="T8" fmla="*/ 0 w 9"/>
                    <a:gd name="T9" fmla="*/ 2 h 3"/>
                    <a:gd name="T10" fmla="*/ 9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9" y="0"/>
                      </a:moveTo>
                      <a:cubicBezTo>
                        <a:pt x="9" y="1"/>
                        <a:pt x="9" y="1"/>
                        <a:pt x="9" y="1"/>
                      </a:cubicBezTo>
                      <a:cubicBezTo>
                        <a:pt x="2" y="3"/>
                        <a:pt x="2" y="3"/>
                        <a:pt x="2" y="3"/>
                      </a:cubicBezTo>
                      <a:cubicBezTo>
                        <a:pt x="1" y="3"/>
                        <a:pt x="1" y="3"/>
                        <a:pt x="1" y="3"/>
                      </a:cubicBezTo>
                      <a:cubicBezTo>
                        <a:pt x="1" y="3"/>
                        <a:pt x="0" y="3"/>
                        <a:pt x="0" y="2"/>
                      </a:cubicBezTo>
                      <a:lnTo>
                        <a:pt x="9"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1" name="Freeform 426"/>
                <p:cNvSpPr>
                  <a:spLocks/>
                </p:cNvSpPr>
                <p:nvPr/>
              </p:nvSpPr>
              <p:spPr bwMode="auto">
                <a:xfrm>
                  <a:off x="2976" y="601"/>
                  <a:ext cx="19" cy="23"/>
                </a:xfrm>
                <a:custGeom>
                  <a:avLst/>
                  <a:gdLst>
                    <a:gd name="T0" fmla="*/ 19 w 19"/>
                    <a:gd name="T1" fmla="*/ 4 h 23"/>
                    <a:gd name="T2" fmla="*/ 15 w 19"/>
                    <a:gd name="T3" fmla="*/ 23 h 23"/>
                    <a:gd name="T4" fmla="*/ 0 w 19"/>
                    <a:gd name="T5" fmla="*/ 21 h 23"/>
                    <a:gd name="T6" fmla="*/ 5 w 19"/>
                    <a:gd name="T7" fmla="*/ 0 h 23"/>
                    <a:gd name="T8" fmla="*/ 19 w 19"/>
                    <a:gd name="T9" fmla="*/ 4 h 23"/>
                  </a:gdLst>
                  <a:ahLst/>
                  <a:cxnLst>
                    <a:cxn ang="0">
                      <a:pos x="T0" y="T1"/>
                    </a:cxn>
                    <a:cxn ang="0">
                      <a:pos x="T2" y="T3"/>
                    </a:cxn>
                    <a:cxn ang="0">
                      <a:pos x="T4" y="T5"/>
                    </a:cxn>
                    <a:cxn ang="0">
                      <a:pos x="T6" y="T7"/>
                    </a:cxn>
                    <a:cxn ang="0">
                      <a:pos x="T8" y="T9"/>
                    </a:cxn>
                  </a:cxnLst>
                  <a:rect l="0" t="0" r="r" b="b"/>
                  <a:pathLst>
                    <a:path w="19" h="23">
                      <a:moveTo>
                        <a:pt x="19" y="4"/>
                      </a:moveTo>
                      <a:lnTo>
                        <a:pt x="15" y="23"/>
                      </a:lnTo>
                      <a:lnTo>
                        <a:pt x="0" y="21"/>
                      </a:lnTo>
                      <a:lnTo>
                        <a:pt x="5" y="0"/>
                      </a:lnTo>
                      <a:lnTo>
                        <a:pt x="19" y="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2" name="Freeform 427"/>
                <p:cNvSpPr>
                  <a:spLocks/>
                </p:cNvSpPr>
                <p:nvPr/>
              </p:nvSpPr>
              <p:spPr bwMode="auto">
                <a:xfrm>
                  <a:off x="2967" y="598"/>
                  <a:ext cx="14" cy="24"/>
                </a:xfrm>
                <a:custGeom>
                  <a:avLst/>
                  <a:gdLst>
                    <a:gd name="T0" fmla="*/ 14 w 14"/>
                    <a:gd name="T1" fmla="*/ 3 h 24"/>
                    <a:gd name="T2" fmla="*/ 9 w 14"/>
                    <a:gd name="T3" fmla="*/ 24 h 24"/>
                    <a:gd name="T4" fmla="*/ 0 w 14"/>
                    <a:gd name="T5" fmla="*/ 24 h 24"/>
                    <a:gd name="T6" fmla="*/ 7 w 14"/>
                    <a:gd name="T7" fmla="*/ 0 h 24"/>
                    <a:gd name="T8" fmla="*/ 14 w 14"/>
                    <a:gd name="T9" fmla="*/ 3 h 24"/>
                  </a:gdLst>
                  <a:ahLst/>
                  <a:cxnLst>
                    <a:cxn ang="0">
                      <a:pos x="T0" y="T1"/>
                    </a:cxn>
                    <a:cxn ang="0">
                      <a:pos x="T2" y="T3"/>
                    </a:cxn>
                    <a:cxn ang="0">
                      <a:pos x="T4" y="T5"/>
                    </a:cxn>
                    <a:cxn ang="0">
                      <a:pos x="T6" y="T7"/>
                    </a:cxn>
                    <a:cxn ang="0">
                      <a:pos x="T8" y="T9"/>
                    </a:cxn>
                  </a:cxnLst>
                  <a:rect l="0" t="0" r="r" b="b"/>
                  <a:pathLst>
                    <a:path w="14" h="24">
                      <a:moveTo>
                        <a:pt x="14" y="3"/>
                      </a:moveTo>
                      <a:lnTo>
                        <a:pt x="9" y="24"/>
                      </a:lnTo>
                      <a:lnTo>
                        <a:pt x="0" y="24"/>
                      </a:lnTo>
                      <a:lnTo>
                        <a:pt x="7" y="0"/>
                      </a:lnTo>
                      <a:lnTo>
                        <a:pt x="14" y="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3" name="Freeform 428"/>
                <p:cNvSpPr>
                  <a:spLocks/>
                </p:cNvSpPr>
                <p:nvPr/>
              </p:nvSpPr>
              <p:spPr bwMode="auto">
                <a:xfrm>
                  <a:off x="2967" y="619"/>
                  <a:ext cx="24" cy="8"/>
                </a:xfrm>
                <a:custGeom>
                  <a:avLst/>
                  <a:gdLst>
                    <a:gd name="T0" fmla="*/ 10 w 10"/>
                    <a:gd name="T1" fmla="*/ 3 h 3"/>
                    <a:gd name="T2" fmla="*/ 10 w 10"/>
                    <a:gd name="T3" fmla="*/ 2 h 3"/>
                    <a:gd name="T4" fmla="*/ 2 w 10"/>
                    <a:gd name="T5" fmla="*/ 0 h 3"/>
                    <a:gd name="T6" fmla="*/ 2 w 10"/>
                    <a:gd name="T7" fmla="*/ 0 h 3"/>
                    <a:gd name="T8" fmla="*/ 0 w 10"/>
                    <a:gd name="T9" fmla="*/ 1 h 3"/>
                    <a:gd name="T10" fmla="*/ 1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10" y="3"/>
                      </a:moveTo>
                      <a:cubicBezTo>
                        <a:pt x="10" y="2"/>
                        <a:pt x="10" y="2"/>
                        <a:pt x="10" y="2"/>
                      </a:cubicBezTo>
                      <a:cubicBezTo>
                        <a:pt x="2" y="0"/>
                        <a:pt x="2" y="0"/>
                        <a:pt x="2" y="0"/>
                      </a:cubicBezTo>
                      <a:cubicBezTo>
                        <a:pt x="2" y="0"/>
                        <a:pt x="2" y="0"/>
                        <a:pt x="2" y="0"/>
                      </a:cubicBezTo>
                      <a:cubicBezTo>
                        <a:pt x="1" y="0"/>
                        <a:pt x="1" y="0"/>
                        <a:pt x="0" y="1"/>
                      </a:cubicBezTo>
                      <a:lnTo>
                        <a:pt x="1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4" name="Freeform 429"/>
                <p:cNvSpPr>
                  <a:spLocks/>
                </p:cNvSpPr>
                <p:nvPr/>
              </p:nvSpPr>
              <p:spPr bwMode="auto">
                <a:xfrm>
                  <a:off x="2974" y="596"/>
                  <a:ext cx="21" cy="9"/>
                </a:xfrm>
                <a:custGeom>
                  <a:avLst/>
                  <a:gdLst>
                    <a:gd name="T0" fmla="*/ 9 w 9"/>
                    <a:gd name="T1" fmla="*/ 3 h 4"/>
                    <a:gd name="T2" fmla="*/ 9 w 9"/>
                    <a:gd name="T3" fmla="*/ 4 h 4"/>
                    <a:gd name="T4" fmla="*/ 2 w 9"/>
                    <a:gd name="T5" fmla="*/ 2 h 4"/>
                    <a:gd name="T6" fmla="*/ 1 w 9"/>
                    <a:gd name="T7" fmla="*/ 2 h 4"/>
                    <a:gd name="T8" fmla="*/ 0 w 9"/>
                    <a:gd name="T9" fmla="*/ 0 h 4"/>
                    <a:gd name="T10" fmla="*/ 9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9" y="3"/>
                      </a:moveTo>
                      <a:cubicBezTo>
                        <a:pt x="9" y="4"/>
                        <a:pt x="9" y="4"/>
                        <a:pt x="9" y="4"/>
                      </a:cubicBezTo>
                      <a:cubicBezTo>
                        <a:pt x="2" y="2"/>
                        <a:pt x="2" y="2"/>
                        <a:pt x="2" y="2"/>
                      </a:cubicBezTo>
                      <a:cubicBezTo>
                        <a:pt x="1" y="2"/>
                        <a:pt x="1" y="2"/>
                        <a:pt x="1" y="2"/>
                      </a:cubicBezTo>
                      <a:cubicBezTo>
                        <a:pt x="0" y="2"/>
                        <a:pt x="0" y="1"/>
                        <a:pt x="0" y="0"/>
                      </a:cubicBezTo>
                      <a:lnTo>
                        <a:pt x="9"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5" name="Freeform 430"/>
                <p:cNvSpPr>
                  <a:spLocks/>
                </p:cNvSpPr>
                <p:nvPr/>
              </p:nvSpPr>
              <p:spPr bwMode="auto">
                <a:xfrm>
                  <a:off x="2960" y="645"/>
                  <a:ext cx="21" cy="24"/>
                </a:xfrm>
                <a:custGeom>
                  <a:avLst/>
                  <a:gdLst>
                    <a:gd name="T0" fmla="*/ 21 w 21"/>
                    <a:gd name="T1" fmla="*/ 5 h 24"/>
                    <a:gd name="T2" fmla="*/ 12 w 21"/>
                    <a:gd name="T3" fmla="*/ 24 h 24"/>
                    <a:gd name="T4" fmla="*/ 0 w 21"/>
                    <a:gd name="T5" fmla="*/ 17 h 24"/>
                    <a:gd name="T6" fmla="*/ 7 w 21"/>
                    <a:gd name="T7" fmla="*/ 0 h 24"/>
                    <a:gd name="T8" fmla="*/ 21 w 21"/>
                    <a:gd name="T9" fmla="*/ 5 h 24"/>
                  </a:gdLst>
                  <a:ahLst/>
                  <a:cxnLst>
                    <a:cxn ang="0">
                      <a:pos x="T0" y="T1"/>
                    </a:cxn>
                    <a:cxn ang="0">
                      <a:pos x="T2" y="T3"/>
                    </a:cxn>
                    <a:cxn ang="0">
                      <a:pos x="T4" y="T5"/>
                    </a:cxn>
                    <a:cxn ang="0">
                      <a:pos x="T6" y="T7"/>
                    </a:cxn>
                    <a:cxn ang="0">
                      <a:pos x="T8" y="T9"/>
                    </a:cxn>
                  </a:cxnLst>
                  <a:rect l="0" t="0" r="r" b="b"/>
                  <a:pathLst>
                    <a:path w="21" h="24">
                      <a:moveTo>
                        <a:pt x="21" y="5"/>
                      </a:moveTo>
                      <a:lnTo>
                        <a:pt x="12" y="24"/>
                      </a:lnTo>
                      <a:lnTo>
                        <a:pt x="0" y="17"/>
                      </a:lnTo>
                      <a:lnTo>
                        <a:pt x="7" y="0"/>
                      </a:lnTo>
                      <a:lnTo>
                        <a:pt x="21"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6" name="Freeform 431"/>
                <p:cNvSpPr>
                  <a:spLocks/>
                </p:cNvSpPr>
                <p:nvPr/>
              </p:nvSpPr>
              <p:spPr bwMode="auto">
                <a:xfrm>
                  <a:off x="2950" y="638"/>
                  <a:ext cx="17" cy="24"/>
                </a:xfrm>
                <a:custGeom>
                  <a:avLst/>
                  <a:gdLst>
                    <a:gd name="T0" fmla="*/ 17 w 17"/>
                    <a:gd name="T1" fmla="*/ 7 h 24"/>
                    <a:gd name="T2" fmla="*/ 10 w 17"/>
                    <a:gd name="T3" fmla="*/ 24 h 24"/>
                    <a:gd name="T4" fmla="*/ 0 w 17"/>
                    <a:gd name="T5" fmla="*/ 24 h 24"/>
                    <a:gd name="T6" fmla="*/ 12 w 17"/>
                    <a:gd name="T7" fmla="*/ 0 h 24"/>
                    <a:gd name="T8" fmla="*/ 17 w 17"/>
                    <a:gd name="T9" fmla="*/ 7 h 24"/>
                  </a:gdLst>
                  <a:ahLst/>
                  <a:cxnLst>
                    <a:cxn ang="0">
                      <a:pos x="T0" y="T1"/>
                    </a:cxn>
                    <a:cxn ang="0">
                      <a:pos x="T2" y="T3"/>
                    </a:cxn>
                    <a:cxn ang="0">
                      <a:pos x="T4" y="T5"/>
                    </a:cxn>
                    <a:cxn ang="0">
                      <a:pos x="T6" y="T7"/>
                    </a:cxn>
                    <a:cxn ang="0">
                      <a:pos x="T8" y="T9"/>
                    </a:cxn>
                  </a:cxnLst>
                  <a:rect l="0" t="0" r="r" b="b"/>
                  <a:pathLst>
                    <a:path w="17" h="24">
                      <a:moveTo>
                        <a:pt x="17" y="7"/>
                      </a:moveTo>
                      <a:lnTo>
                        <a:pt x="10" y="24"/>
                      </a:lnTo>
                      <a:lnTo>
                        <a:pt x="0" y="24"/>
                      </a:lnTo>
                      <a:lnTo>
                        <a:pt x="12" y="0"/>
                      </a:lnTo>
                      <a:lnTo>
                        <a:pt x="17"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7" name="Freeform 432"/>
                <p:cNvSpPr>
                  <a:spLocks/>
                </p:cNvSpPr>
                <p:nvPr/>
              </p:nvSpPr>
              <p:spPr bwMode="auto">
                <a:xfrm>
                  <a:off x="2950" y="660"/>
                  <a:ext cx="22" cy="12"/>
                </a:xfrm>
                <a:custGeom>
                  <a:avLst/>
                  <a:gdLst>
                    <a:gd name="T0" fmla="*/ 9 w 9"/>
                    <a:gd name="T1" fmla="*/ 5 h 5"/>
                    <a:gd name="T2" fmla="*/ 9 w 9"/>
                    <a:gd name="T3" fmla="*/ 4 h 5"/>
                    <a:gd name="T4" fmla="*/ 2 w 9"/>
                    <a:gd name="T5" fmla="*/ 1 h 5"/>
                    <a:gd name="T6" fmla="*/ 1 w 9"/>
                    <a:gd name="T7" fmla="*/ 0 h 5"/>
                    <a:gd name="T8" fmla="*/ 0 w 9"/>
                    <a:gd name="T9" fmla="*/ 1 h 5"/>
                    <a:gd name="T10" fmla="*/ 9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9" y="5"/>
                      </a:moveTo>
                      <a:cubicBezTo>
                        <a:pt x="9" y="4"/>
                        <a:pt x="9" y="4"/>
                        <a:pt x="9" y="4"/>
                      </a:cubicBezTo>
                      <a:cubicBezTo>
                        <a:pt x="2" y="1"/>
                        <a:pt x="2" y="1"/>
                        <a:pt x="2" y="1"/>
                      </a:cubicBezTo>
                      <a:cubicBezTo>
                        <a:pt x="1" y="0"/>
                        <a:pt x="1" y="0"/>
                        <a:pt x="1" y="0"/>
                      </a:cubicBezTo>
                      <a:cubicBezTo>
                        <a:pt x="1" y="0"/>
                        <a:pt x="0" y="0"/>
                        <a:pt x="0" y="1"/>
                      </a:cubicBezTo>
                      <a:lnTo>
                        <a:pt x="9" y="5"/>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8" name="Freeform 433"/>
                <p:cNvSpPr>
                  <a:spLocks/>
                </p:cNvSpPr>
                <p:nvPr/>
              </p:nvSpPr>
              <p:spPr bwMode="auto">
                <a:xfrm>
                  <a:off x="2960" y="638"/>
                  <a:ext cx="21" cy="12"/>
                </a:xfrm>
                <a:custGeom>
                  <a:avLst/>
                  <a:gdLst>
                    <a:gd name="T0" fmla="*/ 9 w 9"/>
                    <a:gd name="T1" fmla="*/ 4 h 5"/>
                    <a:gd name="T2" fmla="*/ 9 w 9"/>
                    <a:gd name="T3" fmla="*/ 5 h 5"/>
                    <a:gd name="T4" fmla="*/ 2 w 9"/>
                    <a:gd name="T5" fmla="*/ 2 h 5"/>
                    <a:gd name="T6" fmla="*/ 1 w 9"/>
                    <a:gd name="T7" fmla="*/ 1 h 5"/>
                    <a:gd name="T8" fmla="*/ 1 w 9"/>
                    <a:gd name="T9" fmla="*/ 0 h 5"/>
                    <a:gd name="T10" fmla="*/ 9 w 9"/>
                    <a:gd name="T11" fmla="*/ 4 h 5"/>
                  </a:gdLst>
                  <a:ahLst/>
                  <a:cxnLst>
                    <a:cxn ang="0">
                      <a:pos x="T0" y="T1"/>
                    </a:cxn>
                    <a:cxn ang="0">
                      <a:pos x="T2" y="T3"/>
                    </a:cxn>
                    <a:cxn ang="0">
                      <a:pos x="T4" y="T5"/>
                    </a:cxn>
                    <a:cxn ang="0">
                      <a:pos x="T6" y="T7"/>
                    </a:cxn>
                    <a:cxn ang="0">
                      <a:pos x="T8" y="T9"/>
                    </a:cxn>
                    <a:cxn ang="0">
                      <a:pos x="T10" y="T11"/>
                    </a:cxn>
                  </a:cxnLst>
                  <a:rect l="0" t="0" r="r" b="b"/>
                  <a:pathLst>
                    <a:path w="9" h="5">
                      <a:moveTo>
                        <a:pt x="9" y="4"/>
                      </a:moveTo>
                      <a:cubicBezTo>
                        <a:pt x="9" y="5"/>
                        <a:pt x="9" y="5"/>
                        <a:pt x="9" y="5"/>
                      </a:cubicBezTo>
                      <a:cubicBezTo>
                        <a:pt x="2" y="2"/>
                        <a:pt x="2" y="2"/>
                        <a:pt x="2" y="2"/>
                      </a:cubicBezTo>
                      <a:cubicBezTo>
                        <a:pt x="1" y="1"/>
                        <a:pt x="1" y="1"/>
                        <a:pt x="1" y="1"/>
                      </a:cubicBezTo>
                      <a:cubicBezTo>
                        <a:pt x="1" y="1"/>
                        <a:pt x="0" y="1"/>
                        <a:pt x="1" y="0"/>
                      </a:cubicBezTo>
                      <a:lnTo>
                        <a:pt x="9"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59" name="Freeform 434"/>
                <p:cNvSpPr>
                  <a:spLocks/>
                </p:cNvSpPr>
                <p:nvPr/>
              </p:nvSpPr>
              <p:spPr bwMode="auto">
                <a:xfrm>
                  <a:off x="2934" y="686"/>
                  <a:ext cx="23" cy="23"/>
                </a:xfrm>
                <a:custGeom>
                  <a:avLst/>
                  <a:gdLst>
                    <a:gd name="T0" fmla="*/ 23 w 23"/>
                    <a:gd name="T1" fmla="*/ 7 h 23"/>
                    <a:gd name="T2" fmla="*/ 12 w 23"/>
                    <a:gd name="T3" fmla="*/ 23 h 23"/>
                    <a:gd name="T4" fmla="*/ 0 w 23"/>
                    <a:gd name="T5" fmla="*/ 14 h 23"/>
                    <a:gd name="T6" fmla="*/ 12 w 23"/>
                    <a:gd name="T7" fmla="*/ 0 h 23"/>
                    <a:gd name="T8" fmla="*/ 23 w 23"/>
                    <a:gd name="T9" fmla="*/ 7 h 23"/>
                  </a:gdLst>
                  <a:ahLst/>
                  <a:cxnLst>
                    <a:cxn ang="0">
                      <a:pos x="T0" y="T1"/>
                    </a:cxn>
                    <a:cxn ang="0">
                      <a:pos x="T2" y="T3"/>
                    </a:cxn>
                    <a:cxn ang="0">
                      <a:pos x="T4" y="T5"/>
                    </a:cxn>
                    <a:cxn ang="0">
                      <a:pos x="T6" y="T7"/>
                    </a:cxn>
                    <a:cxn ang="0">
                      <a:pos x="T8" y="T9"/>
                    </a:cxn>
                  </a:cxnLst>
                  <a:rect l="0" t="0" r="r" b="b"/>
                  <a:pathLst>
                    <a:path w="23" h="23">
                      <a:moveTo>
                        <a:pt x="23" y="7"/>
                      </a:moveTo>
                      <a:lnTo>
                        <a:pt x="12" y="23"/>
                      </a:lnTo>
                      <a:lnTo>
                        <a:pt x="0" y="14"/>
                      </a:lnTo>
                      <a:lnTo>
                        <a:pt x="12" y="0"/>
                      </a:lnTo>
                      <a:lnTo>
                        <a:pt x="23" y="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0" name="Freeform 435"/>
                <p:cNvSpPr>
                  <a:spLocks/>
                </p:cNvSpPr>
                <p:nvPr/>
              </p:nvSpPr>
              <p:spPr bwMode="auto">
                <a:xfrm>
                  <a:off x="2927" y="679"/>
                  <a:ext cx="19" cy="21"/>
                </a:xfrm>
                <a:custGeom>
                  <a:avLst/>
                  <a:gdLst>
                    <a:gd name="T0" fmla="*/ 19 w 19"/>
                    <a:gd name="T1" fmla="*/ 7 h 21"/>
                    <a:gd name="T2" fmla="*/ 7 w 19"/>
                    <a:gd name="T3" fmla="*/ 21 h 21"/>
                    <a:gd name="T4" fmla="*/ 0 w 19"/>
                    <a:gd name="T5" fmla="*/ 19 h 21"/>
                    <a:gd name="T6" fmla="*/ 14 w 19"/>
                    <a:gd name="T7" fmla="*/ 0 h 21"/>
                    <a:gd name="T8" fmla="*/ 19 w 19"/>
                    <a:gd name="T9" fmla="*/ 7 h 21"/>
                  </a:gdLst>
                  <a:ahLst/>
                  <a:cxnLst>
                    <a:cxn ang="0">
                      <a:pos x="T0" y="T1"/>
                    </a:cxn>
                    <a:cxn ang="0">
                      <a:pos x="T2" y="T3"/>
                    </a:cxn>
                    <a:cxn ang="0">
                      <a:pos x="T4" y="T5"/>
                    </a:cxn>
                    <a:cxn ang="0">
                      <a:pos x="T6" y="T7"/>
                    </a:cxn>
                    <a:cxn ang="0">
                      <a:pos x="T8" y="T9"/>
                    </a:cxn>
                  </a:cxnLst>
                  <a:rect l="0" t="0" r="r" b="b"/>
                  <a:pathLst>
                    <a:path w="19" h="21">
                      <a:moveTo>
                        <a:pt x="19" y="7"/>
                      </a:moveTo>
                      <a:lnTo>
                        <a:pt x="7" y="21"/>
                      </a:lnTo>
                      <a:lnTo>
                        <a:pt x="0" y="19"/>
                      </a:lnTo>
                      <a:lnTo>
                        <a:pt x="14" y="0"/>
                      </a:lnTo>
                      <a:lnTo>
                        <a:pt x="19"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1" name="Freeform 436"/>
                <p:cNvSpPr>
                  <a:spLocks/>
                </p:cNvSpPr>
                <p:nvPr/>
              </p:nvSpPr>
              <p:spPr bwMode="auto">
                <a:xfrm>
                  <a:off x="2927" y="698"/>
                  <a:ext cx="19" cy="14"/>
                </a:xfrm>
                <a:custGeom>
                  <a:avLst/>
                  <a:gdLst>
                    <a:gd name="T0" fmla="*/ 8 w 8"/>
                    <a:gd name="T1" fmla="*/ 6 h 6"/>
                    <a:gd name="T2" fmla="*/ 8 w 8"/>
                    <a:gd name="T3" fmla="*/ 5 h 6"/>
                    <a:gd name="T4" fmla="*/ 2 w 8"/>
                    <a:gd name="T5" fmla="*/ 0 h 6"/>
                    <a:gd name="T6" fmla="*/ 1 w 8"/>
                    <a:gd name="T7" fmla="*/ 0 h 6"/>
                    <a:gd name="T8" fmla="*/ 0 w 8"/>
                    <a:gd name="T9" fmla="*/ 0 h 6"/>
                    <a:gd name="T10" fmla="*/ 8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8" y="6"/>
                      </a:moveTo>
                      <a:cubicBezTo>
                        <a:pt x="8" y="5"/>
                        <a:pt x="8" y="5"/>
                        <a:pt x="8" y="5"/>
                      </a:cubicBezTo>
                      <a:cubicBezTo>
                        <a:pt x="2" y="0"/>
                        <a:pt x="2" y="0"/>
                        <a:pt x="2" y="0"/>
                      </a:cubicBezTo>
                      <a:cubicBezTo>
                        <a:pt x="1" y="0"/>
                        <a:pt x="1" y="0"/>
                        <a:pt x="1" y="0"/>
                      </a:cubicBezTo>
                      <a:cubicBezTo>
                        <a:pt x="1" y="0"/>
                        <a:pt x="0" y="0"/>
                        <a:pt x="0" y="0"/>
                      </a:cubicBezTo>
                      <a:lnTo>
                        <a:pt x="8"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2" name="Freeform 437"/>
                <p:cNvSpPr>
                  <a:spLocks/>
                </p:cNvSpPr>
                <p:nvPr/>
              </p:nvSpPr>
              <p:spPr bwMode="auto">
                <a:xfrm>
                  <a:off x="2941" y="679"/>
                  <a:ext cx="19" cy="14"/>
                </a:xfrm>
                <a:custGeom>
                  <a:avLst/>
                  <a:gdLst>
                    <a:gd name="T0" fmla="*/ 8 w 8"/>
                    <a:gd name="T1" fmla="*/ 5 h 6"/>
                    <a:gd name="T2" fmla="*/ 7 w 8"/>
                    <a:gd name="T3" fmla="*/ 6 h 6"/>
                    <a:gd name="T4" fmla="*/ 1 w 8"/>
                    <a:gd name="T5" fmla="*/ 1 h 6"/>
                    <a:gd name="T6" fmla="*/ 0 w 8"/>
                    <a:gd name="T7" fmla="*/ 1 h 6"/>
                    <a:gd name="T8" fmla="*/ 0 w 8"/>
                    <a:gd name="T9" fmla="*/ 0 h 6"/>
                    <a:gd name="T10" fmla="*/ 8 w 8"/>
                    <a:gd name="T11" fmla="*/ 5 h 6"/>
                  </a:gdLst>
                  <a:ahLst/>
                  <a:cxnLst>
                    <a:cxn ang="0">
                      <a:pos x="T0" y="T1"/>
                    </a:cxn>
                    <a:cxn ang="0">
                      <a:pos x="T2" y="T3"/>
                    </a:cxn>
                    <a:cxn ang="0">
                      <a:pos x="T4" y="T5"/>
                    </a:cxn>
                    <a:cxn ang="0">
                      <a:pos x="T6" y="T7"/>
                    </a:cxn>
                    <a:cxn ang="0">
                      <a:pos x="T8" y="T9"/>
                    </a:cxn>
                    <a:cxn ang="0">
                      <a:pos x="T10" y="T11"/>
                    </a:cxn>
                  </a:cxnLst>
                  <a:rect l="0" t="0" r="r" b="b"/>
                  <a:pathLst>
                    <a:path w="8" h="6">
                      <a:moveTo>
                        <a:pt x="8" y="5"/>
                      </a:moveTo>
                      <a:cubicBezTo>
                        <a:pt x="7" y="6"/>
                        <a:pt x="7" y="6"/>
                        <a:pt x="7" y="6"/>
                      </a:cubicBezTo>
                      <a:cubicBezTo>
                        <a:pt x="1" y="1"/>
                        <a:pt x="1" y="1"/>
                        <a:pt x="1" y="1"/>
                      </a:cubicBezTo>
                      <a:cubicBezTo>
                        <a:pt x="0" y="1"/>
                        <a:pt x="0" y="1"/>
                        <a:pt x="0" y="1"/>
                      </a:cubicBezTo>
                      <a:cubicBezTo>
                        <a:pt x="0" y="1"/>
                        <a:pt x="0" y="0"/>
                        <a:pt x="0" y="0"/>
                      </a:cubicBezTo>
                      <a:lnTo>
                        <a:pt x="8"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3" name="Freeform 438"/>
                <p:cNvSpPr>
                  <a:spLocks/>
                </p:cNvSpPr>
                <p:nvPr/>
              </p:nvSpPr>
              <p:spPr bwMode="auto">
                <a:xfrm>
                  <a:off x="2903" y="721"/>
                  <a:ext cx="26" cy="24"/>
                </a:xfrm>
                <a:custGeom>
                  <a:avLst/>
                  <a:gdLst>
                    <a:gd name="T0" fmla="*/ 26 w 26"/>
                    <a:gd name="T1" fmla="*/ 10 h 24"/>
                    <a:gd name="T2" fmla="*/ 12 w 26"/>
                    <a:gd name="T3" fmla="*/ 24 h 24"/>
                    <a:gd name="T4" fmla="*/ 0 w 26"/>
                    <a:gd name="T5" fmla="*/ 12 h 24"/>
                    <a:gd name="T6" fmla="*/ 14 w 26"/>
                    <a:gd name="T7" fmla="*/ 0 h 24"/>
                    <a:gd name="T8" fmla="*/ 26 w 26"/>
                    <a:gd name="T9" fmla="*/ 10 h 24"/>
                  </a:gdLst>
                  <a:ahLst/>
                  <a:cxnLst>
                    <a:cxn ang="0">
                      <a:pos x="T0" y="T1"/>
                    </a:cxn>
                    <a:cxn ang="0">
                      <a:pos x="T2" y="T3"/>
                    </a:cxn>
                    <a:cxn ang="0">
                      <a:pos x="T4" y="T5"/>
                    </a:cxn>
                    <a:cxn ang="0">
                      <a:pos x="T6" y="T7"/>
                    </a:cxn>
                    <a:cxn ang="0">
                      <a:pos x="T8" y="T9"/>
                    </a:cxn>
                  </a:cxnLst>
                  <a:rect l="0" t="0" r="r" b="b"/>
                  <a:pathLst>
                    <a:path w="26" h="24">
                      <a:moveTo>
                        <a:pt x="26" y="10"/>
                      </a:moveTo>
                      <a:lnTo>
                        <a:pt x="12" y="24"/>
                      </a:lnTo>
                      <a:lnTo>
                        <a:pt x="0" y="12"/>
                      </a:lnTo>
                      <a:lnTo>
                        <a:pt x="14" y="0"/>
                      </a:lnTo>
                      <a:lnTo>
                        <a:pt x="26"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4" name="Freeform 439"/>
                <p:cNvSpPr>
                  <a:spLocks/>
                </p:cNvSpPr>
                <p:nvPr/>
              </p:nvSpPr>
              <p:spPr bwMode="auto">
                <a:xfrm>
                  <a:off x="2896" y="712"/>
                  <a:ext cx="21" cy="23"/>
                </a:xfrm>
                <a:custGeom>
                  <a:avLst/>
                  <a:gdLst>
                    <a:gd name="T0" fmla="*/ 21 w 21"/>
                    <a:gd name="T1" fmla="*/ 9 h 23"/>
                    <a:gd name="T2" fmla="*/ 7 w 21"/>
                    <a:gd name="T3" fmla="*/ 23 h 23"/>
                    <a:gd name="T4" fmla="*/ 0 w 21"/>
                    <a:gd name="T5" fmla="*/ 19 h 23"/>
                    <a:gd name="T6" fmla="*/ 19 w 21"/>
                    <a:gd name="T7" fmla="*/ 0 h 23"/>
                    <a:gd name="T8" fmla="*/ 21 w 21"/>
                    <a:gd name="T9" fmla="*/ 9 h 23"/>
                  </a:gdLst>
                  <a:ahLst/>
                  <a:cxnLst>
                    <a:cxn ang="0">
                      <a:pos x="T0" y="T1"/>
                    </a:cxn>
                    <a:cxn ang="0">
                      <a:pos x="T2" y="T3"/>
                    </a:cxn>
                    <a:cxn ang="0">
                      <a:pos x="T4" y="T5"/>
                    </a:cxn>
                    <a:cxn ang="0">
                      <a:pos x="T6" y="T7"/>
                    </a:cxn>
                    <a:cxn ang="0">
                      <a:pos x="T8" y="T9"/>
                    </a:cxn>
                  </a:cxnLst>
                  <a:rect l="0" t="0" r="r" b="b"/>
                  <a:pathLst>
                    <a:path w="21" h="23">
                      <a:moveTo>
                        <a:pt x="21" y="9"/>
                      </a:moveTo>
                      <a:lnTo>
                        <a:pt x="7" y="23"/>
                      </a:lnTo>
                      <a:lnTo>
                        <a:pt x="0" y="19"/>
                      </a:lnTo>
                      <a:lnTo>
                        <a:pt x="19" y="0"/>
                      </a:lnTo>
                      <a:lnTo>
                        <a:pt x="21" y="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5" name="Freeform 440"/>
                <p:cNvSpPr>
                  <a:spLocks/>
                </p:cNvSpPr>
                <p:nvPr/>
              </p:nvSpPr>
              <p:spPr bwMode="auto">
                <a:xfrm>
                  <a:off x="2896" y="728"/>
                  <a:ext cx="19" cy="19"/>
                </a:xfrm>
                <a:custGeom>
                  <a:avLst/>
                  <a:gdLst>
                    <a:gd name="T0" fmla="*/ 7 w 8"/>
                    <a:gd name="T1" fmla="*/ 8 h 8"/>
                    <a:gd name="T2" fmla="*/ 8 w 8"/>
                    <a:gd name="T3" fmla="*/ 7 h 8"/>
                    <a:gd name="T4" fmla="*/ 2 w 8"/>
                    <a:gd name="T5" fmla="*/ 1 h 8"/>
                    <a:gd name="T6" fmla="*/ 2 w 8"/>
                    <a:gd name="T7" fmla="*/ 1 h 8"/>
                    <a:gd name="T8" fmla="*/ 0 w 8"/>
                    <a:gd name="T9" fmla="*/ 1 h 8"/>
                    <a:gd name="T10" fmla="*/ 7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7" y="8"/>
                      </a:moveTo>
                      <a:cubicBezTo>
                        <a:pt x="8" y="7"/>
                        <a:pt x="8" y="7"/>
                        <a:pt x="8" y="7"/>
                      </a:cubicBezTo>
                      <a:cubicBezTo>
                        <a:pt x="2" y="1"/>
                        <a:pt x="2" y="1"/>
                        <a:pt x="2" y="1"/>
                      </a:cubicBezTo>
                      <a:cubicBezTo>
                        <a:pt x="2" y="1"/>
                        <a:pt x="2" y="1"/>
                        <a:pt x="2" y="1"/>
                      </a:cubicBezTo>
                      <a:cubicBezTo>
                        <a:pt x="1" y="0"/>
                        <a:pt x="1" y="0"/>
                        <a:pt x="0" y="1"/>
                      </a:cubicBezTo>
                      <a:lnTo>
                        <a:pt x="7"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6" name="Freeform 441"/>
                <p:cNvSpPr>
                  <a:spLocks/>
                </p:cNvSpPr>
                <p:nvPr/>
              </p:nvSpPr>
              <p:spPr bwMode="auto">
                <a:xfrm>
                  <a:off x="2912" y="712"/>
                  <a:ext cx="17" cy="19"/>
                </a:xfrm>
                <a:custGeom>
                  <a:avLst/>
                  <a:gdLst>
                    <a:gd name="T0" fmla="*/ 7 w 7"/>
                    <a:gd name="T1" fmla="*/ 7 h 8"/>
                    <a:gd name="T2" fmla="*/ 7 w 7"/>
                    <a:gd name="T3" fmla="*/ 8 h 8"/>
                    <a:gd name="T4" fmla="*/ 1 w 7"/>
                    <a:gd name="T5" fmla="*/ 2 h 8"/>
                    <a:gd name="T6" fmla="*/ 1 w 7"/>
                    <a:gd name="T7" fmla="*/ 2 h 8"/>
                    <a:gd name="T8" fmla="*/ 1 w 7"/>
                    <a:gd name="T9" fmla="*/ 0 h 8"/>
                    <a:gd name="T10" fmla="*/ 7 w 7"/>
                    <a:gd name="T11" fmla="*/ 7 h 8"/>
                  </a:gdLst>
                  <a:ahLst/>
                  <a:cxnLst>
                    <a:cxn ang="0">
                      <a:pos x="T0" y="T1"/>
                    </a:cxn>
                    <a:cxn ang="0">
                      <a:pos x="T2" y="T3"/>
                    </a:cxn>
                    <a:cxn ang="0">
                      <a:pos x="T4" y="T5"/>
                    </a:cxn>
                    <a:cxn ang="0">
                      <a:pos x="T6" y="T7"/>
                    </a:cxn>
                    <a:cxn ang="0">
                      <a:pos x="T8" y="T9"/>
                    </a:cxn>
                    <a:cxn ang="0">
                      <a:pos x="T10" y="T11"/>
                    </a:cxn>
                  </a:cxnLst>
                  <a:rect l="0" t="0" r="r" b="b"/>
                  <a:pathLst>
                    <a:path w="7" h="8">
                      <a:moveTo>
                        <a:pt x="7" y="7"/>
                      </a:moveTo>
                      <a:cubicBezTo>
                        <a:pt x="7" y="8"/>
                        <a:pt x="7" y="8"/>
                        <a:pt x="7" y="8"/>
                      </a:cubicBezTo>
                      <a:cubicBezTo>
                        <a:pt x="1" y="2"/>
                        <a:pt x="1" y="2"/>
                        <a:pt x="1" y="2"/>
                      </a:cubicBezTo>
                      <a:cubicBezTo>
                        <a:pt x="1" y="2"/>
                        <a:pt x="1" y="2"/>
                        <a:pt x="1" y="2"/>
                      </a:cubicBezTo>
                      <a:cubicBezTo>
                        <a:pt x="0" y="1"/>
                        <a:pt x="0" y="1"/>
                        <a:pt x="1" y="0"/>
                      </a:cubicBezTo>
                      <a:lnTo>
                        <a:pt x="7" y="7"/>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7" name="Freeform 442"/>
                <p:cNvSpPr>
                  <a:spLocks/>
                </p:cNvSpPr>
                <p:nvPr/>
              </p:nvSpPr>
              <p:spPr bwMode="auto">
                <a:xfrm>
                  <a:off x="2867" y="750"/>
                  <a:ext cx="24" cy="23"/>
                </a:xfrm>
                <a:custGeom>
                  <a:avLst/>
                  <a:gdLst>
                    <a:gd name="T0" fmla="*/ 24 w 24"/>
                    <a:gd name="T1" fmla="*/ 11 h 23"/>
                    <a:gd name="T2" fmla="*/ 7 w 24"/>
                    <a:gd name="T3" fmla="*/ 23 h 23"/>
                    <a:gd name="T4" fmla="*/ 0 w 24"/>
                    <a:gd name="T5" fmla="*/ 11 h 23"/>
                    <a:gd name="T6" fmla="*/ 17 w 24"/>
                    <a:gd name="T7" fmla="*/ 0 h 23"/>
                    <a:gd name="T8" fmla="*/ 24 w 24"/>
                    <a:gd name="T9" fmla="*/ 11 h 23"/>
                  </a:gdLst>
                  <a:ahLst/>
                  <a:cxnLst>
                    <a:cxn ang="0">
                      <a:pos x="T0" y="T1"/>
                    </a:cxn>
                    <a:cxn ang="0">
                      <a:pos x="T2" y="T3"/>
                    </a:cxn>
                    <a:cxn ang="0">
                      <a:pos x="T4" y="T5"/>
                    </a:cxn>
                    <a:cxn ang="0">
                      <a:pos x="T6" y="T7"/>
                    </a:cxn>
                    <a:cxn ang="0">
                      <a:pos x="T8" y="T9"/>
                    </a:cxn>
                  </a:cxnLst>
                  <a:rect l="0" t="0" r="r" b="b"/>
                  <a:pathLst>
                    <a:path w="24" h="23">
                      <a:moveTo>
                        <a:pt x="24" y="11"/>
                      </a:moveTo>
                      <a:lnTo>
                        <a:pt x="7" y="23"/>
                      </a:lnTo>
                      <a:lnTo>
                        <a:pt x="0" y="11"/>
                      </a:lnTo>
                      <a:lnTo>
                        <a:pt x="17" y="0"/>
                      </a:lnTo>
                      <a:lnTo>
                        <a:pt x="24" y="1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8" name="Freeform 443"/>
                <p:cNvSpPr>
                  <a:spLocks/>
                </p:cNvSpPr>
                <p:nvPr/>
              </p:nvSpPr>
              <p:spPr bwMode="auto">
                <a:xfrm>
                  <a:off x="2860" y="743"/>
                  <a:ext cx="24" cy="18"/>
                </a:xfrm>
                <a:custGeom>
                  <a:avLst/>
                  <a:gdLst>
                    <a:gd name="T0" fmla="*/ 24 w 24"/>
                    <a:gd name="T1" fmla="*/ 7 h 18"/>
                    <a:gd name="T2" fmla="*/ 7 w 24"/>
                    <a:gd name="T3" fmla="*/ 18 h 18"/>
                    <a:gd name="T4" fmla="*/ 0 w 24"/>
                    <a:gd name="T5" fmla="*/ 14 h 18"/>
                    <a:gd name="T6" fmla="*/ 21 w 24"/>
                    <a:gd name="T7" fmla="*/ 0 h 18"/>
                    <a:gd name="T8" fmla="*/ 24 w 24"/>
                    <a:gd name="T9" fmla="*/ 7 h 18"/>
                  </a:gdLst>
                  <a:ahLst/>
                  <a:cxnLst>
                    <a:cxn ang="0">
                      <a:pos x="T0" y="T1"/>
                    </a:cxn>
                    <a:cxn ang="0">
                      <a:pos x="T2" y="T3"/>
                    </a:cxn>
                    <a:cxn ang="0">
                      <a:pos x="T4" y="T5"/>
                    </a:cxn>
                    <a:cxn ang="0">
                      <a:pos x="T6" y="T7"/>
                    </a:cxn>
                    <a:cxn ang="0">
                      <a:pos x="T8" y="T9"/>
                    </a:cxn>
                  </a:cxnLst>
                  <a:rect l="0" t="0" r="r" b="b"/>
                  <a:pathLst>
                    <a:path w="24" h="18">
                      <a:moveTo>
                        <a:pt x="24" y="7"/>
                      </a:moveTo>
                      <a:lnTo>
                        <a:pt x="7" y="18"/>
                      </a:lnTo>
                      <a:lnTo>
                        <a:pt x="0" y="14"/>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69" name="Freeform 444"/>
                <p:cNvSpPr>
                  <a:spLocks/>
                </p:cNvSpPr>
                <p:nvPr/>
              </p:nvSpPr>
              <p:spPr bwMode="auto">
                <a:xfrm>
                  <a:off x="2860" y="754"/>
                  <a:ext cx="14" cy="22"/>
                </a:xfrm>
                <a:custGeom>
                  <a:avLst/>
                  <a:gdLst>
                    <a:gd name="T0" fmla="*/ 6 w 6"/>
                    <a:gd name="T1" fmla="*/ 9 h 9"/>
                    <a:gd name="T2" fmla="*/ 6 w 6"/>
                    <a:gd name="T3" fmla="*/ 8 h 9"/>
                    <a:gd name="T4" fmla="*/ 2 w 6"/>
                    <a:gd name="T5" fmla="*/ 2 h 9"/>
                    <a:gd name="T6" fmla="*/ 2 w 6"/>
                    <a:gd name="T7" fmla="*/ 1 h 9"/>
                    <a:gd name="T8" fmla="*/ 0 w 6"/>
                    <a:gd name="T9" fmla="*/ 1 h 9"/>
                    <a:gd name="T10" fmla="*/ 6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6" y="9"/>
                      </a:moveTo>
                      <a:cubicBezTo>
                        <a:pt x="6" y="8"/>
                        <a:pt x="6" y="8"/>
                        <a:pt x="6" y="8"/>
                      </a:cubicBezTo>
                      <a:cubicBezTo>
                        <a:pt x="2" y="2"/>
                        <a:pt x="2" y="2"/>
                        <a:pt x="2" y="2"/>
                      </a:cubicBezTo>
                      <a:cubicBezTo>
                        <a:pt x="2" y="1"/>
                        <a:pt x="2" y="1"/>
                        <a:pt x="2" y="1"/>
                      </a:cubicBezTo>
                      <a:cubicBezTo>
                        <a:pt x="1" y="1"/>
                        <a:pt x="1" y="0"/>
                        <a:pt x="0" y="1"/>
                      </a:cubicBezTo>
                      <a:lnTo>
                        <a:pt x="6"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0" name="Freeform 445"/>
                <p:cNvSpPr>
                  <a:spLocks/>
                </p:cNvSpPr>
                <p:nvPr/>
              </p:nvSpPr>
              <p:spPr bwMode="auto">
                <a:xfrm>
                  <a:off x="2881" y="743"/>
                  <a:ext cx="12" cy="18"/>
                </a:xfrm>
                <a:custGeom>
                  <a:avLst/>
                  <a:gdLst>
                    <a:gd name="T0" fmla="*/ 5 w 5"/>
                    <a:gd name="T1" fmla="*/ 8 h 8"/>
                    <a:gd name="T2" fmla="*/ 4 w 5"/>
                    <a:gd name="T3" fmla="*/ 8 h 8"/>
                    <a:gd name="T4" fmla="*/ 0 w 5"/>
                    <a:gd name="T5" fmla="*/ 2 h 8"/>
                    <a:gd name="T6" fmla="*/ 0 w 5"/>
                    <a:gd name="T7" fmla="*/ 1 h 8"/>
                    <a:gd name="T8" fmla="*/ 0 w 5"/>
                    <a:gd name="T9" fmla="*/ 0 h 8"/>
                    <a:gd name="T10" fmla="*/ 5 w 5"/>
                    <a:gd name="T11" fmla="*/ 8 h 8"/>
                  </a:gdLst>
                  <a:ahLst/>
                  <a:cxnLst>
                    <a:cxn ang="0">
                      <a:pos x="T0" y="T1"/>
                    </a:cxn>
                    <a:cxn ang="0">
                      <a:pos x="T2" y="T3"/>
                    </a:cxn>
                    <a:cxn ang="0">
                      <a:pos x="T4" y="T5"/>
                    </a:cxn>
                    <a:cxn ang="0">
                      <a:pos x="T6" y="T7"/>
                    </a:cxn>
                    <a:cxn ang="0">
                      <a:pos x="T8" y="T9"/>
                    </a:cxn>
                    <a:cxn ang="0">
                      <a:pos x="T10" y="T11"/>
                    </a:cxn>
                  </a:cxnLst>
                  <a:rect l="0" t="0" r="r" b="b"/>
                  <a:pathLst>
                    <a:path w="5" h="8">
                      <a:moveTo>
                        <a:pt x="5" y="8"/>
                      </a:moveTo>
                      <a:cubicBezTo>
                        <a:pt x="4" y="8"/>
                        <a:pt x="4" y="8"/>
                        <a:pt x="4" y="8"/>
                      </a:cubicBezTo>
                      <a:cubicBezTo>
                        <a:pt x="0" y="2"/>
                        <a:pt x="0" y="2"/>
                        <a:pt x="0" y="2"/>
                      </a:cubicBezTo>
                      <a:cubicBezTo>
                        <a:pt x="0" y="1"/>
                        <a:pt x="0" y="1"/>
                        <a:pt x="0" y="1"/>
                      </a:cubicBezTo>
                      <a:cubicBezTo>
                        <a:pt x="0" y="1"/>
                        <a:pt x="0" y="0"/>
                        <a:pt x="0" y="0"/>
                      </a:cubicBezTo>
                      <a:lnTo>
                        <a:pt x="5"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1" name="Freeform 446"/>
                <p:cNvSpPr>
                  <a:spLocks/>
                </p:cNvSpPr>
                <p:nvPr/>
              </p:nvSpPr>
              <p:spPr bwMode="auto">
                <a:xfrm>
                  <a:off x="2827" y="773"/>
                  <a:ext cx="24" cy="22"/>
                </a:xfrm>
                <a:custGeom>
                  <a:avLst/>
                  <a:gdLst>
                    <a:gd name="T0" fmla="*/ 24 w 24"/>
                    <a:gd name="T1" fmla="*/ 14 h 22"/>
                    <a:gd name="T2" fmla="*/ 5 w 24"/>
                    <a:gd name="T3" fmla="*/ 22 h 22"/>
                    <a:gd name="T4" fmla="*/ 0 w 24"/>
                    <a:gd name="T5" fmla="*/ 10 h 22"/>
                    <a:gd name="T6" fmla="*/ 19 w 24"/>
                    <a:gd name="T7" fmla="*/ 0 h 22"/>
                    <a:gd name="T8" fmla="*/ 24 w 24"/>
                    <a:gd name="T9" fmla="*/ 14 h 22"/>
                  </a:gdLst>
                  <a:ahLst/>
                  <a:cxnLst>
                    <a:cxn ang="0">
                      <a:pos x="T0" y="T1"/>
                    </a:cxn>
                    <a:cxn ang="0">
                      <a:pos x="T2" y="T3"/>
                    </a:cxn>
                    <a:cxn ang="0">
                      <a:pos x="T4" y="T5"/>
                    </a:cxn>
                    <a:cxn ang="0">
                      <a:pos x="T6" y="T7"/>
                    </a:cxn>
                    <a:cxn ang="0">
                      <a:pos x="T8" y="T9"/>
                    </a:cxn>
                  </a:cxnLst>
                  <a:rect l="0" t="0" r="r" b="b"/>
                  <a:pathLst>
                    <a:path w="24" h="22">
                      <a:moveTo>
                        <a:pt x="24" y="14"/>
                      </a:moveTo>
                      <a:lnTo>
                        <a:pt x="5" y="22"/>
                      </a:lnTo>
                      <a:lnTo>
                        <a:pt x="0" y="10"/>
                      </a:lnTo>
                      <a:lnTo>
                        <a:pt x="19" y="0"/>
                      </a:lnTo>
                      <a:lnTo>
                        <a:pt x="24"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2" name="Freeform 447"/>
                <p:cNvSpPr>
                  <a:spLocks/>
                </p:cNvSpPr>
                <p:nvPr/>
              </p:nvSpPr>
              <p:spPr bwMode="auto">
                <a:xfrm>
                  <a:off x="2822" y="766"/>
                  <a:ext cx="24" cy="17"/>
                </a:xfrm>
                <a:custGeom>
                  <a:avLst/>
                  <a:gdLst>
                    <a:gd name="T0" fmla="*/ 24 w 24"/>
                    <a:gd name="T1" fmla="*/ 7 h 17"/>
                    <a:gd name="T2" fmla="*/ 5 w 24"/>
                    <a:gd name="T3" fmla="*/ 17 h 17"/>
                    <a:gd name="T4" fmla="*/ 0 w 24"/>
                    <a:gd name="T5" fmla="*/ 10 h 17"/>
                    <a:gd name="T6" fmla="*/ 21 w 24"/>
                    <a:gd name="T7" fmla="*/ 0 h 17"/>
                    <a:gd name="T8" fmla="*/ 24 w 24"/>
                    <a:gd name="T9" fmla="*/ 7 h 17"/>
                  </a:gdLst>
                  <a:ahLst/>
                  <a:cxnLst>
                    <a:cxn ang="0">
                      <a:pos x="T0" y="T1"/>
                    </a:cxn>
                    <a:cxn ang="0">
                      <a:pos x="T2" y="T3"/>
                    </a:cxn>
                    <a:cxn ang="0">
                      <a:pos x="T4" y="T5"/>
                    </a:cxn>
                    <a:cxn ang="0">
                      <a:pos x="T6" y="T7"/>
                    </a:cxn>
                    <a:cxn ang="0">
                      <a:pos x="T8" y="T9"/>
                    </a:cxn>
                  </a:cxnLst>
                  <a:rect l="0" t="0" r="r" b="b"/>
                  <a:pathLst>
                    <a:path w="24" h="17">
                      <a:moveTo>
                        <a:pt x="24" y="7"/>
                      </a:moveTo>
                      <a:lnTo>
                        <a:pt x="5" y="17"/>
                      </a:lnTo>
                      <a:lnTo>
                        <a:pt x="0" y="10"/>
                      </a:lnTo>
                      <a:lnTo>
                        <a:pt x="21"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3" name="Freeform 448"/>
                <p:cNvSpPr>
                  <a:spLocks/>
                </p:cNvSpPr>
                <p:nvPr/>
              </p:nvSpPr>
              <p:spPr bwMode="auto">
                <a:xfrm>
                  <a:off x="2822" y="776"/>
                  <a:ext cx="10" cy="21"/>
                </a:xfrm>
                <a:custGeom>
                  <a:avLst/>
                  <a:gdLst>
                    <a:gd name="T0" fmla="*/ 3 w 4"/>
                    <a:gd name="T1" fmla="*/ 9 h 9"/>
                    <a:gd name="T2" fmla="*/ 4 w 4"/>
                    <a:gd name="T3" fmla="*/ 8 h 9"/>
                    <a:gd name="T4" fmla="*/ 1 w 4"/>
                    <a:gd name="T5" fmla="*/ 1 h 9"/>
                    <a:gd name="T6" fmla="*/ 1 w 4"/>
                    <a:gd name="T7" fmla="*/ 1 h 9"/>
                    <a:gd name="T8" fmla="*/ 0 w 4"/>
                    <a:gd name="T9" fmla="*/ 0 h 9"/>
                    <a:gd name="T10" fmla="*/ 3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3" y="9"/>
                      </a:moveTo>
                      <a:cubicBezTo>
                        <a:pt x="4" y="8"/>
                        <a:pt x="4" y="8"/>
                        <a:pt x="4" y="8"/>
                      </a:cubicBezTo>
                      <a:cubicBezTo>
                        <a:pt x="1" y="1"/>
                        <a:pt x="1" y="1"/>
                        <a:pt x="1" y="1"/>
                      </a:cubicBezTo>
                      <a:cubicBezTo>
                        <a:pt x="1" y="1"/>
                        <a:pt x="1" y="1"/>
                        <a:pt x="1" y="1"/>
                      </a:cubicBezTo>
                      <a:cubicBezTo>
                        <a:pt x="1" y="0"/>
                        <a:pt x="0" y="0"/>
                        <a:pt x="0" y="0"/>
                      </a:cubicBezTo>
                      <a:lnTo>
                        <a:pt x="3"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4" name="Freeform 449"/>
                <p:cNvSpPr>
                  <a:spLocks/>
                </p:cNvSpPr>
                <p:nvPr/>
              </p:nvSpPr>
              <p:spPr bwMode="auto">
                <a:xfrm>
                  <a:off x="2843" y="766"/>
                  <a:ext cx="10" cy="21"/>
                </a:xfrm>
                <a:custGeom>
                  <a:avLst/>
                  <a:gdLst>
                    <a:gd name="T0" fmla="*/ 4 w 4"/>
                    <a:gd name="T1" fmla="*/ 8 h 9"/>
                    <a:gd name="T2" fmla="*/ 3 w 4"/>
                    <a:gd name="T3" fmla="*/ 9 h 9"/>
                    <a:gd name="T4" fmla="*/ 0 w 4"/>
                    <a:gd name="T5" fmla="*/ 2 h 9"/>
                    <a:gd name="T6" fmla="*/ 0 w 4"/>
                    <a:gd name="T7" fmla="*/ 1 h 9"/>
                    <a:gd name="T8" fmla="*/ 0 w 4"/>
                    <a:gd name="T9" fmla="*/ 0 h 9"/>
                    <a:gd name="T10" fmla="*/ 4 w 4"/>
                    <a:gd name="T11" fmla="*/ 8 h 9"/>
                  </a:gdLst>
                  <a:ahLst/>
                  <a:cxnLst>
                    <a:cxn ang="0">
                      <a:pos x="T0" y="T1"/>
                    </a:cxn>
                    <a:cxn ang="0">
                      <a:pos x="T2" y="T3"/>
                    </a:cxn>
                    <a:cxn ang="0">
                      <a:pos x="T4" y="T5"/>
                    </a:cxn>
                    <a:cxn ang="0">
                      <a:pos x="T6" y="T7"/>
                    </a:cxn>
                    <a:cxn ang="0">
                      <a:pos x="T8" y="T9"/>
                    </a:cxn>
                    <a:cxn ang="0">
                      <a:pos x="T10" y="T11"/>
                    </a:cxn>
                  </a:cxnLst>
                  <a:rect l="0" t="0" r="r" b="b"/>
                  <a:pathLst>
                    <a:path w="4" h="9">
                      <a:moveTo>
                        <a:pt x="4" y="8"/>
                      </a:moveTo>
                      <a:cubicBezTo>
                        <a:pt x="3" y="9"/>
                        <a:pt x="3" y="9"/>
                        <a:pt x="3" y="9"/>
                      </a:cubicBezTo>
                      <a:cubicBezTo>
                        <a:pt x="0" y="2"/>
                        <a:pt x="0" y="2"/>
                        <a:pt x="0" y="2"/>
                      </a:cubicBezTo>
                      <a:cubicBezTo>
                        <a:pt x="0" y="1"/>
                        <a:pt x="0" y="1"/>
                        <a:pt x="0" y="1"/>
                      </a:cubicBezTo>
                      <a:cubicBezTo>
                        <a:pt x="0" y="0"/>
                        <a:pt x="0" y="0"/>
                        <a:pt x="0" y="0"/>
                      </a:cubicBezTo>
                      <a:lnTo>
                        <a:pt x="4"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5" name="Freeform 450"/>
                <p:cNvSpPr>
                  <a:spLocks/>
                </p:cNvSpPr>
                <p:nvPr/>
              </p:nvSpPr>
              <p:spPr bwMode="auto">
                <a:xfrm>
                  <a:off x="2784" y="790"/>
                  <a:ext cx="22" cy="19"/>
                </a:xfrm>
                <a:custGeom>
                  <a:avLst/>
                  <a:gdLst>
                    <a:gd name="T0" fmla="*/ 22 w 22"/>
                    <a:gd name="T1" fmla="*/ 14 h 19"/>
                    <a:gd name="T2" fmla="*/ 3 w 22"/>
                    <a:gd name="T3" fmla="*/ 19 h 19"/>
                    <a:gd name="T4" fmla="*/ 0 w 22"/>
                    <a:gd name="T5" fmla="*/ 5 h 19"/>
                    <a:gd name="T6" fmla="*/ 19 w 22"/>
                    <a:gd name="T7" fmla="*/ 0 h 19"/>
                    <a:gd name="T8" fmla="*/ 22 w 22"/>
                    <a:gd name="T9" fmla="*/ 14 h 19"/>
                  </a:gdLst>
                  <a:ahLst/>
                  <a:cxnLst>
                    <a:cxn ang="0">
                      <a:pos x="T0" y="T1"/>
                    </a:cxn>
                    <a:cxn ang="0">
                      <a:pos x="T2" y="T3"/>
                    </a:cxn>
                    <a:cxn ang="0">
                      <a:pos x="T4" y="T5"/>
                    </a:cxn>
                    <a:cxn ang="0">
                      <a:pos x="T6" y="T7"/>
                    </a:cxn>
                    <a:cxn ang="0">
                      <a:pos x="T8" y="T9"/>
                    </a:cxn>
                  </a:cxnLst>
                  <a:rect l="0" t="0" r="r" b="b"/>
                  <a:pathLst>
                    <a:path w="22" h="19">
                      <a:moveTo>
                        <a:pt x="22" y="14"/>
                      </a:moveTo>
                      <a:lnTo>
                        <a:pt x="3" y="19"/>
                      </a:lnTo>
                      <a:lnTo>
                        <a:pt x="0" y="5"/>
                      </a:lnTo>
                      <a:lnTo>
                        <a:pt x="19" y="0"/>
                      </a:lnTo>
                      <a:lnTo>
                        <a:pt x="22"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6" name="Freeform 451"/>
                <p:cNvSpPr>
                  <a:spLocks/>
                </p:cNvSpPr>
                <p:nvPr/>
              </p:nvSpPr>
              <p:spPr bwMode="auto">
                <a:xfrm>
                  <a:off x="2779" y="783"/>
                  <a:ext cx="24" cy="12"/>
                </a:xfrm>
                <a:custGeom>
                  <a:avLst/>
                  <a:gdLst>
                    <a:gd name="T0" fmla="*/ 24 w 24"/>
                    <a:gd name="T1" fmla="*/ 7 h 12"/>
                    <a:gd name="T2" fmla="*/ 5 w 24"/>
                    <a:gd name="T3" fmla="*/ 12 h 12"/>
                    <a:gd name="T4" fmla="*/ 0 w 24"/>
                    <a:gd name="T5" fmla="*/ 4 h 12"/>
                    <a:gd name="T6" fmla="*/ 24 w 24"/>
                    <a:gd name="T7" fmla="*/ 0 h 12"/>
                    <a:gd name="T8" fmla="*/ 24 w 24"/>
                    <a:gd name="T9" fmla="*/ 7 h 12"/>
                  </a:gdLst>
                  <a:ahLst/>
                  <a:cxnLst>
                    <a:cxn ang="0">
                      <a:pos x="T0" y="T1"/>
                    </a:cxn>
                    <a:cxn ang="0">
                      <a:pos x="T2" y="T3"/>
                    </a:cxn>
                    <a:cxn ang="0">
                      <a:pos x="T4" y="T5"/>
                    </a:cxn>
                    <a:cxn ang="0">
                      <a:pos x="T6" y="T7"/>
                    </a:cxn>
                    <a:cxn ang="0">
                      <a:pos x="T8" y="T9"/>
                    </a:cxn>
                  </a:cxnLst>
                  <a:rect l="0" t="0" r="r" b="b"/>
                  <a:pathLst>
                    <a:path w="24" h="12">
                      <a:moveTo>
                        <a:pt x="24" y="7"/>
                      </a:moveTo>
                      <a:lnTo>
                        <a:pt x="5" y="12"/>
                      </a:lnTo>
                      <a:lnTo>
                        <a:pt x="0" y="4"/>
                      </a:lnTo>
                      <a:lnTo>
                        <a:pt x="24" y="0"/>
                      </a:lnTo>
                      <a:lnTo>
                        <a:pt x="24"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7" name="Freeform 452"/>
                <p:cNvSpPr>
                  <a:spLocks/>
                </p:cNvSpPr>
                <p:nvPr/>
              </p:nvSpPr>
              <p:spPr bwMode="auto">
                <a:xfrm>
                  <a:off x="2779" y="787"/>
                  <a:ext cx="8" cy="24"/>
                </a:xfrm>
                <a:custGeom>
                  <a:avLst/>
                  <a:gdLst>
                    <a:gd name="T0" fmla="*/ 2 w 3"/>
                    <a:gd name="T1" fmla="*/ 10 h 10"/>
                    <a:gd name="T2" fmla="*/ 3 w 3"/>
                    <a:gd name="T3" fmla="*/ 9 h 10"/>
                    <a:gd name="T4" fmla="*/ 1 w 3"/>
                    <a:gd name="T5" fmla="*/ 2 h 10"/>
                    <a:gd name="T6" fmla="*/ 1 w 3"/>
                    <a:gd name="T7" fmla="*/ 1 h 10"/>
                    <a:gd name="T8" fmla="*/ 0 w 3"/>
                    <a:gd name="T9" fmla="*/ 0 h 10"/>
                    <a:gd name="T10" fmla="*/ 2 w 3"/>
                    <a:gd name="T11" fmla="*/ 10 h 10"/>
                  </a:gdLst>
                  <a:ahLst/>
                  <a:cxnLst>
                    <a:cxn ang="0">
                      <a:pos x="T0" y="T1"/>
                    </a:cxn>
                    <a:cxn ang="0">
                      <a:pos x="T2" y="T3"/>
                    </a:cxn>
                    <a:cxn ang="0">
                      <a:pos x="T4" y="T5"/>
                    </a:cxn>
                    <a:cxn ang="0">
                      <a:pos x="T6" y="T7"/>
                    </a:cxn>
                    <a:cxn ang="0">
                      <a:pos x="T8" y="T9"/>
                    </a:cxn>
                    <a:cxn ang="0">
                      <a:pos x="T10" y="T11"/>
                    </a:cxn>
                  </a:cxnLst>
                  <a:rect l="0" t="0" r="r" b="b"/>
                  <a:pathLst>
                    <a:path w="3" h="10">
                      <a:moveTo>
                        <a:pt x="2" y="10"/>
                      </a:moveTo>
                      <a:cubicBezTo>
                        <a:pt x="3" y="9"/>
                        <a:pt x="3" y="9"/>
                        <a:pt x="3" y="9"/>
                      </a:cubicBezTo>
                      <a:cubicBezTo>
                        <a:pt x="1" y="2"/>
                        <a:pt x="1" y="2"/>
                        <a:pt x="1" y="2"/>
                      </a:cubicBezTo>
                      <a:cubicBezTo>
                        <a:pt x="1" y="1"/>
                        <a:pt x="1" y="1"/>
                        <a:pt x="1" y="1"/>
                      </a:cubicBezTo>
                      <a:cubicBezTo>
                        <a:pt x="1" y="1"/>
                        <a:pt x="0" y="0"/>
                        <a:pt x="0" y="0"/>
                      </a:cubicBezTo>
                      <a:lnTo>
                        <a:pt x="2" y="1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8" name="Freeform 453"/>
                <p:cNvSpPr>
                  <a:spLocks/>
                </p:cNvSpPr>
                <p:nvPr/>
              </p:nvSpPr>
              <p:spPr bwMode="auto">
                <a:xfrm>
                  <a:off x="2801" y="783"/>
                  <a:ext cx="7" cy="21"/>
                </a:xfrm>
                <a:custGeom>
                  <a:avLst/>
                  <a:gdLst>
                    <a:gd name="T0" fmla="*/ 3 w 3"/>
                    <a:gd name="T1" fmla="*/ 9 h 9"/>
                    <a:gd name="T2" fmla="*/ 2 w 3"/>
                    <a:gd name="T3" fmla="*/ 9 h 9"/>
                    <a:gd name="T4" fmla="*/ 1 w 3"/>
                    <a:gd name="T5" fmla="*/ 2 h 9"/>
                    <a:gd name="T6" fmla="*/ 1 w 3"/>
                    <a:gd name="T7" fmla="*/ 1 h 9"/>
                    <a:gd name="T8" fmla="*/ 1 w 3"/>
                    <a:gd name="T9" fmla="*/ 0 h 9"/>
                    <a:gd name="T10" fmla="*/ 3 w 3"/>
                    <a:gd name="T11" fmla="*/ 9 h 9"/>
                  </a:gdLst>
                  <a:ahLst/>
                  <a:cxnLst>
                    <a:cxn ang="0">
                      <a:pos x="T0" y="T1"/>
                    </a:cxn>
                    <a:cxn ang="0">
                      <a:pos x="T2" y="T3"/>
                    </a:cxn>
                    <a:cxn ang="0">
                      <a:pos x="T4" y="T5"/>
                    </a:cxn>
                    <a:cxn ang="0">
                      <a:pos x="T6" y="T7"/>
                    </a:cxn>
                    <a:cxn ang="0">
                      <a:pos x="T8" y="T9"/>
                    </a:cxn>
                    <a:cxn ang="0">
                      <a:pos x="T10" y="T11"/>
                    </a:cxn>
                  </a:cxnLst>
                  <a:rect l="0" t="0" r="r" b="b"/>
                  <a:pathLst>
                    <a:path w="3" h="9">
                      <a:moveTo>
                        <a:pt x="3" y="9"/>
                      </a:moveTo>
                      <a:cubicBezTo>
                        <a:pt x="2" y="9"/>
                        <a:pt x="2" y="9"/>
                        <a:pt x="2" y="9"/>
                      </a:cubicBezTo>
                      <a:cubicBezTo>
                        <a:pt x="1" y="2"/>
                        <a:pt x="1" y="2"/>
                        <a:pt x="1" y="2"/>
                      </a:cubicBezTo>
                      <a:cubicBezTo>
                        <a:pt x="1" y="1"/>
                        <a:pt x="1" y="1"/>
                        <a:pt x="1" y="1"/>
                      </a:cubicBezTo>
                      <a:cubicBezTo>
                        <a:pt x="0" y="0"/>
                        <a:pt x="1" y="0"/>
                        <a:pt x="1" y="0"/>
                      </a:cubicBezTo>
                      <a:lnTo>
                        <a:pt x="3"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79" name="Freeform 454"/>
                <p:cNvSpPr>
                  <a:spLocks/>
                </p:cNvSpPr>
                <p:nvPr/>
              </p:nvSpPr>
              <p:spPr bwMode="auto">
                <a:xfrm>
                  <a:off x="2644" y="790"/>
                  <a:ext cx="24" cy="19"/>
                </a:xfrm>
                <a:custGeom>
                  <a:avLst/>
                  <a:gdLst>
                    <a:gd name="T0" fmla="*/ 19 w 24"/>
                    <a:gd name="T1" fmla="*/ 19 h 19"/>
                    <a:gd name="T2" fmla="*/ 0 w 24"/>
                    <a:gd name="T3" fmla="*/ 12 h 19"/>
                    <a:gd name="T4" fmla="*/ 5 w 24"/>
                    <a:gd name="T5" fmla="*/ 0 h 19"/>
                    <a:gd name="T6" fmla="*/ 24 w 24"/>
                    <a:gd name="T7" fmla="*/ 5 h 19"/>
                    <a:gd name="T8" fmla="*/ 19 w 24"/>
                    <a:gd name="T9" fmla="*/ 19 h 19"/>
                  </a:gdLst>
                  <a:ahLst/>
                  <a:cxnLst>
                    <a:cxn ang="0">
                      <a:pos x="T0" y="T1"/>
                    </a:cxn>
                    <a:cxn ang="0">
                      <a:pos x="T2" y="T3"/>
                    </a:cxn>
                    <a:cxn ang="0">
                      <a:pos x="T4" y="T5"/>
                    </a:cxn>
                    <a:cxn ang="0">
                      <a:pos x="T6" y="T7"/>
                    </a:cxn>
                    <a:cxn ang="0">
                      <a:pos x="T8" y="T9"/>
                    </a:cxn>
                  </a:cxnLst>
                  <a:rect l="0" t="0" r="r" b="b"/>
                  <a:pathLst>
                    <a:path w="24" h="19">
                      <a:moveTo>
                        <a:pt x="19" y="19"/>
                      </a:moveTo>
                      <a:lnTo>
                        <a:pt x="0" y="12"/>
                      </a:lnTo>
                      <a:lnTo>
                        <a:pt x="5" y="0"/>
                      </a:lnTo>
                      <a:lnTo>
                        <a:pt x="24" y="5"/>
                      </a:lnTo>
                      <a:lnTo>
                        <a:pt x="19"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0" name="Freeform 455"/>
                <p:cNvSpPr>
                  <a:spLocks/>
                </p:cNvSpPr>
                <p:nvPr/>
              </p:nvSpPr>
              <p:spPr bwMode="auto">
                <a:xfrm>
                  <a:off x="2649" y="780"/>
                  <a:ext cx="24" cy="15"/>
                </a:xfrm>
                <a:custGeom>
                  <a:avLst/>
                  <a:gdLst>
                    <a:gd name="T0" fmla="*/ 19 w 24"/>
                    <a:gd name="T1" fmla="*/ 15 h 15"/>
                    <a:gd name="T2" fmla="*/ 0 w 24"/>
                    <a:gd name="T3" fmla="*/ 10 h 15"/>
                    <a:gd name="T4" fmla="*/ 0 w 24"/>
                    <a:gd name="T5" fmla="*/ 0 h 15"/>
                    <a:gd name="T6" fmla="*/ 24 w 24"/>
                    <a:gd name="T7" fmla="*/ 7 h 15"/>
                    <a:gd name="T8" fmla="*/ 19 w 24"/>
                    <a:gd name="T9" fmla="*/ 15 h 15"/>
                  </a:gdLst>
                  <a:ahLst/>
                  <a:cxnLst>
                    <a:cxn ang="0">
                      <a:pos x="T0" y="T1"/>
                    </a:cxn>
                    <a:cxn ang="0">
                      <a:pos x="T2" y="T3"/>
                    </a:cxn>
                    <a:cxn ang="0">
                      <a:pos x="T4" y="T5"/>
                    </a:cxn>
                    <a:cxn ang="0">
                      <a:pos x="T6" y="T7"/>
                    </a:cxn>
                    <a:cxn ang="0">
                      <a:pos x="T8" y="T9"/>
                    </a:cxn>
                  </a:cxnLst>
                  <a:rect l="0" t="0" r="r" b="b"/>
                  <a:pathLst>
                    <a:path w="24" h="15">
                      <a:moveTo>
                        <a:pt x="19" y="15"/>
                      </a:moveTo>
                      <a:lnTo>
                        <a:pt x="0" y="10"/>
                      </a:lnTo>
                      <a:lnTo>
                        <a:pt x="0" y="0"/>
                      </a:lnTo>
                      <a:lnTo>
                        <a:pt x="24" y="7"/>
                      </a:lnTo>
                      <a:lnTo>
                        <a:pt x="19" y="1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1" name="Freeform 456"/>
                <p:cNvSpPr>
                  <a:spLocks/>
                </p:cNvSpPr>
                <p:nvPr/>
              </p:nvSpPr>
              <p:spPr bwMode="auto">
                <a:xfrm>
                  <a:off x="2642" y="780"/>
                  <a:ext cx="9" cy="22"/>
                </a:xfrm>
                <a:custGeom>
                  <a:avLst/>
                  <a:gdLst>
                    <a:gd name="T0" fmla="*/ 0 w 4"/>
                    <a:gd name="T1" fmla="*/ 9 h 9"/>
                    <a:gd name="T2" fmla="*/ 1 w 4"/>
                    <a:gd name="T3" fmla="*/ 9 h 9"/>
                    <a:gd name="T4" fmla="*/ 4 w 4"/>
                    <a:gd name="T5" fmla="*/ 2 h 9"/>
                    <a:gd name="T6" fmla="*/ 4 w 4"/>
                    <a:gd name="T7" fmla="*/ 1 h 9"/>
                    <a:gd name="T8" fmla="*/ 3 w 4"/>
                    <a:gd name="T9" fmla="*/ 0 h 9"/>
                    <a:gd name="T10" fmla="*/ 0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0" y="9"/>
                      </a:moveTo>
                      <a:cubicBezTo>
                        <a:pt x="1" y="9"/>
                        <a:pt x="1" y="9"/>
                        <a:pt x="1" y="9"/>
                      </a:cubicBezTo>
                      <a:cubicBezTo>
                        <a:pt x="4" y="2"/>
                        <a:pt x="4" y="2"/>
                        <a:pt x="4" y="2"/>
                      </a:cubicBezTo>
                      <a:cubicBezTo>
                        <a:pt x="4" y="1"/>
                        <a:pt x="4" y="1"/>
                        <a:pt x="4" y="1"/>
                      </a:cubicBezTo>
                      <a:cubicBezTo>
                        <a:pt x="4" y="1"/>
                        <a:pt x="3" y="0"/>
                        <a:pt x="3"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2" name="Freeform 457"/>
                <p:cNvSpPr>
                  <a:spLocks/>
                </p:cNvSpPr>
                <p:nvPr/>
              </p:nvSpPr>
              <p:spPr bwMode="auto">
                <a:xfrm>
                  <a:off x="2663" y="787"/>
                  <a:ext cx="10" cy="22"/>
                </a:xfrm>
                <a:custGeom>
                  <a:avLst/>
                  <a:gdLst>
                    <a:gd name="T0" fmla="*/ 2 w 4"/>
                    <a:gd name="T1" fmla="*/ 9 h 9"/>
                    <a:gd name="T2" fmla="*/ 0 w 4"/>
                    <a:gd name="T3" fmla="*/ 9 h 9"/>
                    <a:gd name="T4" fmla="*/ 3 w 4"/>
                    <a:gd name="T5" fmla="*/ 1 h 9"/>
                    <a:gd name="T6" fmla="*/ 3 w 4"/>
                    <a:gd name="T7" fmla="*/ 0 h 9"/>
                    <a:gd name="T8" fmla="*/ 4 w 4"/>
                    <a:gd name="T9" fmla="*/ 0 h 9"/>
                    <a:gd name="T10" fmla="*/ 2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2" y="9"/>
                      </a:moveTo>
                      <a:cubicBezTo>
                        <a:pt x="0" y="9"/>
                        <a:pt x="0" y="9"/>
                        <a:pt x="0" y="9"/>
                      </a:cubicBezTo>
                      <a:cubicBezTo>
                        <a:pt x="3" y="1"/>
                        <a:pt x="3" y="1"/>
                        <a:pt x="3" y="1"/>
                      </a:cubicBezTo>
                      <a:cubicBezTo>
                        <a:pt x="3" y="0"/>
                        <a:pt x="3" y="0"/>
                        <a:pt x="3" y="0"/>
                      </a:cubicBezTo>
                      <a:cubicBezTo>
                        <a:pt x="3" y="0"/>
                        <a:pt x="4" y="0"/>
                        <a:pt x="4" y="0"/>
                      </a:cubicBezTo>
                      <a:lnTo>
                        <a:pt x="2"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3" name="Freeform 458"/>
                <p:cNvSpPr>
                  <a:spLocks/>
                </p:cNvSpPr>
                <p:nvPr/>
              </p:nvSpPr>
              <p:spPr bwMode="auto">
                <a:xfrm>
                  <a:off x="2601" y="771"/>
                  <a:ext cx="24" cy="21"/>
                </a:xfrm>
                <a:custGeom>
                  <a:avLst/>
                  <a:gdLst>
                    <a:gd name="T0" fmla="*/ 17 w 24"/>
                    <a:gd name="T1" fmla="*/ 21 h 21"/>
                    <a:gd name="T2" fmla="*/ 0 w 24"/>
                    <a:gd name="T3" fmla="*/ 12 h 21"/>
                    <a:gd name="T4" fmla="*/ 5 w 24"/>
                    <a:gd name="T5" fmla="*/ 0 h 21"/>
                    <a:gd name="T6" fmla="*/ 24 w 24"/>
                    <a:gd name="T7" fmla="*/ 9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12"/>
                      </a:lnTo>
                      <a:lnTo>
                        <a:pt x="5" y="0"/>
                      </a:lnTo>
                      <a:lnTo>
                        <a:pt x="24" y="9"/>
                      </a:lnTo>
                      <a:lnTo>
                        <a:pt x="17"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4" name="Freeform 459"/>
                <p:cNvSpPr>
                  <a:spLocks/>
                </p:cNvSpPr>
                <p:nvPr/>
              </p:nvSpPr>
              <p:spPr bwMode="auto">
                <a:xfrm>
                  <a:off x="2606" y="761"/>
                  <a:ext cx="26" cy="19"/>
                </a:xfrm>
                <a:custGeom>
                  <a:avLst/>
                  <a:gdLst>
                    <a:gd name="T0" fmla="*/ 19 w 26"/>
                    <a:gd name="T1" fmla="*/ 19 h 19"/>
                    <a:gd name="T2" fmla="*/ 0 w 26"/>
                    <a:gd name="T3" fmla="*/ 10 h 19"/>
                    <a:gd name="T4" fmla="*/ 3 w 26"/>
                    <a:gd name="T5" fmla="*/ 0 h 19"/>
                    <a:gd name="T6" fmla="*/ 26 w 26"/>
                    <a:gd name="T7" fmla="*/ 12 h 19"/>
                    <a:gd name="T8" fmla="*/ 19 w 26"/>
                    <a:gd name="T9" fmla="*/ 19 h 19"/>
                  </a:gdLst>
                  <a:ahLst/>
                  <a:cxnLst>
                    <a:cxn ang="0">
                      <a:pos x="T0" y="T1"/>
                    </a:cxn>
                    <a:cxn ang="0">
                      <a:pos x="T2" y="T3"/>
                    </a:cxn>
                    <a:cxn ang="0">
                      <a:pos x="T4" y="T5"/>
                    </a:cxn>
                    <a:cxn ang="0">
                      <a:pos x="T6" y="T7"/>
                    </a:cxn>
                    <a:cxn ang="0">
                      <a:pos x="T8" y="T9"/>
                    </a:cxn>
                  </a:cxnLst>
                  <a:rect l="0" t="0" r="r" b="b"/>
                  <a:pathLst>
                    <a:path w="26" h="19">
                      <a:moveTo>
                        <a:pt x="19" y="19"/>
                      </a:moveTo>
                      <a:lnTo>
                        <a:pt x="0" y="10"/>
                      </a:lnTo>
                      <a:lnTo>
                        <a:pt x="3" y="0"/>
                      </a:lnTo>
                      <a:lnTo>
                        <a:pt x="26" y="12"/>
                      </a:lnTo>
                      <a:lnTo>
                        <a:pt x="19"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5" name="Freeform 460"/>
                <p:cNvSpPr>
                  <a:spLocks/>
                </p:cNvSpPr>
                <p:nvPr/>
              </p:nvSpPr>
              <p:spPr bwMode="auto">
                <a:xfrm>
                  <a:off x="2599" y="761"/>
                  <a:ext cx="12" cy="22"/>
                </a:xfrm>
                <a:custGeom>
                  <a:avLst/>
                  <a:gdLst>
                    <a:gd name="T0" fmla="*/ 0 w 5"/>
                    <a:gd name="T1" fmla="*/ 9 h 9"/>
                    <a:gd name="T2" fmla="*/ 1 w 5"/>
                    <a:gd name="T3" fmla="*/ 9 h 9"/>
                    <a:gd name="T4" fmla="*/ 4 w 5"/>
                    <a:gd name="T5" fmla="*/ 2 h 9"/>
                    <a:gd name="T6" fmla="*/ 4 w 5"/>
                    <a:gd name="T7" fmla="*/ 2 h 9"/>
                    <a:gd name="T8" fmla="*/ 4 w 5"/>
                    <a:gd name="T9" fmla="*/ 0 h 9"/>
                    <a:gd name="T10" fmla="*/ 0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0" y="9"/>
                      </a:moveTo>
                      <a:cubicBezTo>
                        <a:pt x="1" y="9"/>
                        <a:pt x="1" y="9"/>
                        <a:pt x="1" y="9"/>
                      </a:cubicBezTo>
                      <a:cubicBezTo>
                        <a:pt x="4" y="2"/>
                        <a:pt x="4" y="2"/>
                        <a:pt x="4" y="2"/>
                      </a:cubicBezTo>
                      <a:cubicBezTo>
                        <a:pt x="4" y="2"/>
                        <a:pt x="4" y="2"/>
                        <a:pt x="4" y="2"/>
                      </a:cubicBezTo>
                      <a:cubicBezTo>
                        <a:pt x="5" y="1"/>
                        <a:pt x="4" y="1"/>
                        <a:pt x="4" y="0"/>
                      </a:cubicBezTo>
                      <a:lnTo>
                        <a:pt x="0" y="9"/>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6" name="Freeform 461"/>
                <p:cNvSpPr>
                  <a:spLocks/>
                </p:cNvSpPr>
                <p:nvPr/>
              </p:nvSpPr>
              <p:spPr bwMode="auto">
                <a:xfrm>
                  <a:off x="2618" y="773"/>
                  <a:ext cx="14" cy="22"/>
                </a:xfrm>
                <a:custGeom>
                  <a:avLst/>
                  <a:gdLst>
                    <a:gd name="T0" fmla="*/ 1 w 6"/>
                    <a:gd name="T1" fmla="*/ 9 h 9"/>
                    <a:gd name="T2" fmla="*/ 0 w 6"/>
                    <a:gd name="T3" fmla="*/ 8 h 9"/>
                    <a:gd name="T4" fmla="*/ 4 w 6"/>
                    <a:gd name="T5" fmla="*/ 1 h 9"/>
                    <a:gd name="T6" fmla="*/ 4 w 6"/>
                    <a:gd name="T7" fmla="*/ 1 h 9"/>
                    <a:gd name="T8" fmla="*/ 6 w 6"/>
                    <a:gd name="T9" fmla="*/ 0 h 9"/>
                    <a:gd name="T10" fmla="*/ 1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1" y="9"/>
                      </a:moveTo>
                      <a:cubicBezTo>
                        <a:pt x="0" y="8"/>
                        <a:pt x="0" y="8"/>
                        <a:pt x="0" y="8"/>
                      </a:cubicBezTo>
                      <a:cubicBezTo>
                        <a:pt x="4" y="1"/>
                        <a:pt x="4" y="1"/>
                        <a:pt x="4" y="1"/>
                      </a:cubicBezTo>
                      <a:cubicBezTo>
                        <a:pt x="4" y="1"/>
                        <a:pt x="4" y="1"/>
                        <a:pt x="4" y="1"/>
                      </a:cubicBezTo>
                      <a:cubicBezTo>
                        <a:pt x="5" y="0"/>
                        <a:pt x="5" y="0"/>
                        <a:pt x="6" y="0"/>
                      </a:cubicBezTo>
                      <a:lnTo>
                        <a:pt x="1" y="9"/>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7" name="Freeform 462"/>
                <p:cNvSpPr>
                  <a:spLocks/>
                </p:cNvSpPr>
                <p:nvPr/>
              </p:nvSpPr>
              <p:spPr bwMode="auto">
                <a:xfrm>
                  <a:off x="2561" y="747"/>
                  <a:ext cx="24" cy="22"/>
                </a:xfrm>
                <a:custGeom>
                  <a:avLst/>
                  <a:gdLst>
                    <a:gd name="T0" fmla="*/ 17 w 24"/>
                    <a:gd name="T1" fmla="*/ 22 h 22"/>
                    <a:gd name="T2" fmla="*/ 0 w 24"/>
                    <a:gd name="T3" fmla="*/ 10 h 22"/>
                    <a:gd name="T4" fmla="*/ 7 w 24"/>
                    <a:gd name="T5" fmla="*/ 0 h 22"/>
                    <a:gd name="T6" fmla="*/ 24 w 24"/>
                    <a:gd name="T7" fmla="*/ 12 h 22"/>
                    <a:gd name="T8" fmla="*/ 17 w 24"/>
                    <a:gd name="T9" fmla="*/ 22 h 22"/>
                  </a:gdLst>
                  <a:ahLst/>
                  <a:cxnLst>
                    <a:cxn ang="0">
                      <a:pos x="T0" y="T1"/>
                    </a:cxn>
                    <a:cxn ang="0">
                      <a:pos x="T2" y="T3"/>
                    </a:cxn>
                    <a:cxn ang="0">
                      <a:pos x="T4" y="T5"/>
                    </a:cxn>
                    <a:cxn ang="0">
                      <a:pos x="T6" y="T7"/>
                    </a:cxn>
                    <a:cxn ang="0">
                      <a:pos x="T8" y="T9"/>
                    </a:cxn>
                  </a:cxnLst>
                  <a:rect l="0" t="0" r="r" b="b"/>
                  <a:pathLst>
                    <a:path w="24" h="22">
                      <a:moveTo>
                        <a:pt x="17" y="22"/>
                      </a:moveTo>
                      <a:lnTo>
                        <a:pt x="0" y="10"/>
                      </a:lnTo>
                      <a:lnTo>
                        <a:pt x="7" y="0"/>
                      </a:lnTo>
                      <a:lnTo>
                        <a:pt x="24" y="12"/>
                      </a:lnTo>
                      <a:lnTo>
                        <a:pt x="17" y="2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8" name="Freeform 463"/>
                <p:cNvSpPr>
                  <a:spLocks/>
                </p:cNvSpPr>
                <p:nvPr/>
              </p:nvSpPr>
              <p:spPr bwMode="auto">
                <a:xfrm>
                  <a:off x="2568" y="738"/>
                  <a:ext cx="24" cy="21"/>
                </a:xfrm>
                <a:custGeom>
                  <a:avLst/>
                  <a:gdLst>
                    <a:gd name="T0" fmla="*/ 17 w 24"/>
                    <a:gd name="T1" fmla="*/ 21 h 21"/>
                    <a:gd name="T2" fmla="*/ 0 w 24"/>
                    <a:gd name="T3" fmla="*/ 9 h 21"/>
                    <a:gd name="T4" fmla="*/ 5 w 24"/>
                    <a:gd name="T5" fmla="*/ 0 h 21"/>
                    <a:gd name="T6" fmla="*/ 24 w 24"/>
                    <a:gd name="T7" fmla="*/ 14 h 21"/>
                    <a:gd name="T8" fmla="*/ 17 w 24"/>
                    <a:gd name="T9" fmla="*/ 21 h 21"/>
                  </a:gdLst>
                  <a:ahLst/>
                  <a:cxnLst>
                    <a:cxn ang="0">
                      <a:pos x="T0" y="T1"/>
                    </a:cxn>
                    <a:cxn ang="0">
                      <a:pos x="T2" y="T3"/>
                    </a:cxn>
                    <a:cxn ang="0">
                      <a:pos x="T4" y="T5"/>
                    </a:cxn>
                    <a:cxn ang="0">
                      <a:pos x="T6" y="T7"/>
                    </a:cxn>
                    <a:cxn ang="0">
                      <a:pos x="T8" y="T9"/>
                    </a:cxn>
                  </a:cxnLst>
                  <a:rect l="0" t="0" r="r" b="b"/>
                  <a:pathLst>
                    <a:path w="24" h="21">
                      <a:moveTo>
                        <a:pt x="17" y="21"/>
                      </a:moveTo>
                      <a:lnTo>
                        <a:pt x="0" y="9"/>
                      </a:lnTo>
                      <a:lnTo>
                        <a:pt x="5" y="0"/>
                      </a:lnTo>
                      <a:lnTo>
                        <a:pt x="24" y="14"/>
                      </a:lnTo>
                      <a:lnTo>
                        <a:pt x="17" y="2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89" name="Freeform 464"/>
                <p:cNvSpPr>
                  <a:spLocks/>
                </p:cNvSpPr>
                <p:nvPr/>
              </p:nvSpPr>
              <p:spPr bwMode="auto">
                <a:xfrm>
                  <a:off x="2559" y="738"/>
                  <a:ext cx="14" cy="19"/>
                </a:xfrm>
                <a:custGeom>
                  <a:avLst/>
                  <a:gdLst>
                    <a:gd name="T0" fmla="*/ 0 w 6"/>
                    <a:gd name="T1" fmla="*/ 8 h 8"/>
                    <a:gd name="T2" fmla="*/ 1 w 6"/>
                    <a:gd name="T3" fmla="*/ 8 h 8"/>
                    <a:gd name="T4" fmla="*/ 5 w 6"/>
                    <a:gd name="T5" fmla="*/ 2 h 8"/>
                    <a:gd name="T6" fmla="*/ 6 w 6"/>
                    <a:gd name="T7" fmla="*/ 2 h 8"/>
                    <a:gd name="T8" fmla="*/ 6 w 6"/>
                    <a:gd name="T9" fmla="*/ 0 h 8"/>
                    <a:gd name="T10" fmla="*/ 0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0" y="8"/>
                      </a:moveTo>
                      <a:cubicBezTo>
                        <a:pt x="1" y="8"/>
                        <a:pt x="1" y="8"/>
                        <a:pt x="1" y="8"/>
                      </a:cubicBezTo>
                      <a:cubicBezTo>
                        <a:pt x="5" y="2"/>
                        <a:pt x="5" y="2"/>
                        <a:pt x="5" y="2"/>
                      </a:cubicBezTo>
                      <a:cubicBezTo>
                        <a:pt x="6" y="2"/>
                        <a:pt x="6" y="2"/>
                        <a:pt x="6" y="2"/>
                      </a:cubicBezTo>
                      <a:cubicBezTo>
                        <a:pt x="6" y="1"/>
                        <a:pt x="6" y="1"/>
                        <a:pt x="6" y="0"/>
                      </a:cubicBezTo>
                      <a:lnTo>
                        <a:pt x="0" y="8"/>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0" name="Freeform 465"/>
                <p:cNvSpPr>
                  <a:spLocks/>
                </p:cNvSpPr>
                <p:nvPr/>
              </p:nvSpPr>
              <p:spPr bwMode="auto">
                <a:xfrm>
                  <a:off x="2578" y="752"/>
                  <a:ext cx="14" cy="19"/>
                </a:xfrm>
                <a:custGeom>
                  <a:avLst/>
                  <a:gdLst>
                    <a:gd name="T0" fmla="*/ 1 w 6"/>
                    <a:gd name="T1" fmla="*/ 8 h 8"/>
                    <a:gd name="T2" fmla="*/ 0 w 6"/>
                    <a:gd name="T3" fmla="*/ 7 h 8"/>
                    <a:gd name="T4" fmla="*/ 4 w 6"/>
                    <a:gd name="T5" fmla="*/ 1 h 8"/>
                    <a:gd name="T6" fmla="*/ 5 w 6"/>
                    <a:gd name="T7" fmla="*/ 1 h 8"/>
                    <a:gd name="T8" fmla="*/ 6 w 6"/>
                    <a:gd name="T9" fmla="*/ 0 h 8"/>
                    <a:gd name="T10" fmla="*/ 1 w 6"/>
                    <a:gd name="T11" fmla="*/ 8 h 8"/>
                  </a:gdLst>
                  <a:ahLst/>
                  <a:cxnLst>
                    <a:cxn ang="0">
                      <a:pos x="T0" y="T1"/>
                    </a:cxn>
                    <a:cxn ang="0">
                      <a:pos x="T2" y="T3"/>
                    </a:cxn>
                    <a:cxn ang="0">
                      <a:pos x="T4" y="T5"/>
                    </a:cxn>
                    <a:cxn ang="0">
                      <a:pos x="T6" y="T7"/>
                    </a:cxn>
                    <a:cxn ang="0">
                      <a:pos x="T8" y="T9"/>
                    </a:cxn>
                    <a:cxn ang="0">
                      <a:pos x="T10" y="T11"/>
                    </a:cxn>
                  </a:cxnLst>
                  <a:rect l="0" t="0" r="r" b="b"/>
                  <a:pathLst>
                    <a:path w="6" h="8">
                      <a:moveTo>
                        <a:pt x="1" y="8"/>
                      </a:moveTo>
                      <a:cubicBezTo>
                        <a:pt x="0" y="7"/>
                        <a:pt x="0" y="7"/>
                        <a:pt x="0" y="7"/>
                      </a:cubicBezTo>
                      <a:cubicBezTo>
                        <a:pt x="4" y="1"/>
                        <a:pt x="4" y="1"/>
                        <a:pt x="4" y="1"/>
                      </a:cubicBezTo>
                      <a:cubicBezTo>
                        <a:pt x="5" y="1"/>
                        <a:pt x="5" y="1"/>
                        <a:pt x="5" y="1"/>
                      </a:cubicBezTo>
                      <a:cubicBezTo>
                        <a:pt x="5" y="0"/>
                        <a:pt x="6" y="0"/>
                        <a:pt x="6" y="0"/>
                      </a:cubicBezTo>
                      <a:lnTo>
                        <a:pt x="1" y="8"/>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1" name="Freeform 466"/>
                <p:cNvSpPr>
                  <a:spLocks/>
                </p:cNvSpPr>
                <p:nvPr/>
              </p:nvSpPr>
              <p:spPr bwMode="auto">
                <a:xfrm>
                  <a:off x="2525" y="716"/>
                  <a:ext cx="24" cy="24"/>
                </a:xfrm>
                <a:custGeom>
                  <a:avLst/>
                  <a:gdLst>
                    <a:gd name="T0" fmla="*/ 15 w 24"/>
                    <a:gd name="T1" fmla="*/ 24 h 24"/>
                    <a:gd name="T2" fmla="*/ 0 w 24"/>
                    <a:gd name="T3" fmla="*/ 10 h 24"/>
                    <a:gd name="T4" fmla="*/ 10 w 24"/>
                    <a:gd name="T5" fmla="*/ 0 h 24"/>
                    <a:gd name="T6" fmla="*/ 24 w 24"/>
                    <a:gd name="T7" fmla="*/ 15 h 24"/>
                    <a:gd name="T8" fmla="*/ 15 w 24"/>
                    <a:gd name="T9" fmla="*/ 24 h 24"/>
                  </a:gdLst>
                  <a:ahLst/>
                  <a:cxnLst>
                    <a:cxn ang="0">
                      <a:pos x="T0" y="T1"/>
                    </a:cxn>
                    <a:cxn ang="0">
                      <a:pos x="T2" y="T3"/>
                    </a:cxn>
                    <a:cxn ang="0">
                      <a:pos x="T4" y="T5"/>
                    </a:cxn>
                    <a:cxn ang="0">
                      <a:pos x="T6" y="T7"/>
                    </a:cxn>
                    <a:cxn ang="0">
                      <a:pos x="T8" y="T9"/>
                    </a:cxn>
                  </a:cxnLst>
                  <a:rect l="0" t="0" r="r" b="b"/>
                  <a:pathLst>
                    <a:path w="24" h="24">
                      <a:moveTo>
                        <a:pt x="15" y="24"/>
                      </a:moveTo>
                      <a:lnTo>
                        <a:pt x="0" y="10"/>
                      </a:lnTo>
                      <a:lnTo>
                        <a:pt x="10" y="0"/>
                      </a:lnTo>
                      <a:lnTo>
                        <a:pt x="24" y="15"/>
                      </a:lnTo>
                      <a:lnTo>
                        <a:pt x="15"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2" name="Freeform 467"/>
                <p:cNvSpPr>
                  <a:spLocks/>
                </p:cNvSpPr>
                <p:nvPr/>
              </p:nvSpPr>
              <p:spPr bwMode="auto">
                <a:xfrm>
                  <a:off x="2535" y="707"/>
                  <a:ext cx="24" cy="24"/>
                </a:xfrm>
                <a:custGeom>
                  <a:avLst/>
                  <a:gdLst>
                    <a:gd name="T0" fmla="*/ 14 w 24"/>
                    <a:gd name="T1" fmla="*/ 24 h 24"/>
                    <a:gd name="T2" fmla="*/ 0 w 24"/>
                    <a:gd name="T3" fmla="*/ 9 h 24"/>
                    <a:gd name="T4" fmla="*/ 5 w 24"/>
                    <a:gd name="T5" fmla="*/ 0 h 24"/>
                    <a:gd name="T6" fmla="*/ 24 w 24"/>
                    <a:gd name="T7" fmla="*/ 19 h 24"/>
                    <a:gd name="T8" fmla="*/ 14 w 24"/>
                    <a:gd name="T9" fmla="*/ 24 h 24"/>
                  </a:gdLst>
                  <a:ahLst/>
                  <a:cxnLst>
                    <a:cxn ang="0">
                      <a:pos x="T0" y="T1"/>
                    </a:cxn>
                    <a:cxn ang="0">
                      <a:pos x="T2" y="T3"/>
                    </a:cxn>
                    <a:cxn ang="0">
                      <a:pos x="T4" y="T5"/>
                    </a:cxn>
                    <a:cxn ang="0">
                      <a:pos x="T6" y="T7"/>
                    </a:cxn>
                    <a:cxn ang="0">
                      <a:pos x="T8" y="T9"/>
                    </a:cxn>
                  </a:cxnLst>
                  <a:rect l="0" t="0" r="r" b="b"/>
                  <a:pathLst>
                    <a:path w="24" h="24">
                      <a:moveTo>
                        <a:pt x="14" y="24"/>
                      </a:moveTo>
                      <a:lnTo>
                        <a:pt x="0" y="9"/>
                      </a:lnTo>
                      <a:lnTo>
                        <a:pt x="5" y="0"/>
                      </a:lnTo>
                      <a:lnTo>
                        <a:pt x="24" y="19"/>
                      </a:lnTo>
                      <a:lnTo>
                        <a:pt x="1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3" name="Freeform 468"/>
                <p:cNvSpPr>
                  <a:spLocks/>
                </p:cNvSpPr>
                <p:nvPr/>
              </p:nvSpPr>
              <p:spPr bwMode="auto">
                <a:xfrm>
                  <a:off x="2523" y="707"/>
                  <a:ext cx="19" cy="19"/>
                </a:xfrm>
                <a:custGeom>
                  <a:avLst/>
                  <a:gdLst>
                    <a:gd name="T0" fmla="*/ 0 w 8"/>
                    <a:gd name="T1" fmla="*/ 7 h 8"/>
                    <a:gd name="T2" fmla="*/ 1 w 8"/>
                    <a:gd name="T3" fmla="*/ 8 h 8"/>
                    <a:gd name="T4" fmla="*/ 7 w 8"/>
                    <a:gd name="T5" fmla="*/ 2 h 8"/>
                    <a:gd name="T6" fmla="*/ 7 w 8"/>
                    <a:gd name="T7" fmla="*/ 2 h 8"/>
                    <a:gd name="T8" fmla="*/ 7 w 8"/>
                    <a:gd name="T9" fmla="*/ 0 h 8"/>
                    <a:gd name="T10" fmla="*/ 0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0" y="7"/>
                      </a:moveTo>
                      <a:cubicBezTo>
                        <a:pt x="1" y="8"/>
                        <a:pt x="1" y="8"/>
                        <a:pt x="1" y="8"/>
                      </a:cubicBezTo>
                      <a:cubicBezTo>
                        <a:pt x="7" y="2"/>
                        <a:pt x="7" y="2"/>
                        <a:pt x="7" y="2"/>
                      </a:cubicBezTo>
                      <a:cubicBezTo>
                        <a:pt x="7" y="2"/>
                        <a:pt x="7" y="2"/>
                        <a:pt x="7" y="2"/>
                      </a:cubicBezTo>
                      <a:cubicBezTo>
                        <a:pt x="8" y="1"/>
                        <a:pt x="8" y="1"/>
                        <a:pt x="7" y="0"/>
                      </a:cubicBezTo>
                      <a:lnTo>
                        <a:pt x="0" y="7"/>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4" name="Freeform 469"/>
                <p:cNvSpPr>
                  <a:spLocks/>
                </p:cNvSpPr>
                <p:nvPr/>
              </p:nvSpPr>
              <p:spPr bwMode="auto">
                <a:xfrm>
                  <a:off x="2540" y="726"/>
                  <a:ext cx="19" cy="14"/>
                </a:xfrm>
                <a:custGeom>
                  <a:avLst/>
                  <a:gdLst>
                    <a:gd name="T0" fmla="*/ 1 w 8"/>
                    <a:gd name="T1" fmla="*/ 6 h 6"/>
                    <a:gd name="T2" fmla="*/ 0 w 8"/>
                    <a:gd name="T3" fmla="*/ 6 h 6"/>
                    <a:gd name="T4" fmla="*/ 6 w 8"/>
                    <a:gd name="T5" fmla="*/ 0 h 6"/>
                    <a:gd name="T6" fmla="*/ 6 w 8"/>
                    <a:gd name="T7" fmla="*/ 0 h 6"/>
                    <a:gd name="T8" fmla="*/ 8 w 8"/>
                    <a:gd name="T9" fmla="*/ 0 h 6"/>
                    <a:gd name="T10" fmla="*/ 1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1" y="6"/>
                      </a:moveTo>
                      <a:cubicBezTo>
                        <a:pt x="0" y="6"/>
                        <a:pt x="0" y="6"/>
                        <a:pt x="0" y="6"/>
                      </a:cubicBezTo>
                      <a:cubicBezTo>
                        <a:pt x="6" y="0"/>
                        <a:pt x="6" y="0"/>
                        <a:pt x="6" y="0"/>
                      </a:cubicBezTo>
                      <a:cubicBezTo>
                        <a:pt x="6" y="0"/>
                        <a:pt x="6" y="0"/>
                        <a:pt x="6" y="0"/>
                      </a:cubicBezTo>
                      <a:cubicBezTo>
                        <a:pt x="7" y="0"/>
                        <a:pt x="7" y="0"/>
                        <a:pt x="8" y="0"/>
                      </a:cubicBezTo>
                      <a:lnTo>
                        <a:pt x="1" y="6"/>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5" name="Freeform 470"/>
                <p:cNvSpPr>
                  <a:spLocks/>
                </p:cNvSpPr>
                <p:nvPr/>
              </p:nvSpPr>
              <p:spPr bwMode="auto">
                <a:xfrm>
                  <a:off x="2497" y="679"/>
                  <a:ext cx="24" cy="23"/>
                </a:xfrm>
                <a:custGeom>
                  <a:avLst/>
                  <a:gdLst>
                    <a:gd name="T0" fmla="*/ 12 w 24"/>
                    <a:gd name="T1" fmla="*/ 23 h 23"/>
                    <a:gd name="T2" fmla="*/ 0 w 24"/>
                    <a:gd name="T3" fmla="*/ 9 h 23"/>
                    <a:gd name="T4" fmla="*/ 12 w 24"/>
                    <a:gd name="T5" fmla="*/ 0 h 23"/>
                    <a:gd name="T6" fmla="*/ 24 w 24"/>
                    <a:gd name="T7" fmla="*/ 16 h 23"/>
                    <a:gd name="T8" fmla="*/ 12 w 24"/>
                    <a:gd name="T9" fmla="*/ 23 h 23"/>
                  </a:gdLst>
                  <a:ahLst/>
                  <a:cxnLst>
                    <a:cxn ang="0">
                      <a:pos x="T0" y="T1"/>
                    </a:cxn>
                    <a:cxn ang="0">
                      <a:pos x="T2" y="T3"/>
                    </a:cxn>
                    <a:cxn ang="0">
                      <a:pos x="T4" y="T5"/>
                    </a:cxn>
                    <a:cxn ang="0">
                      <a:pos x="T6" y="T7"/>
                    </a:cxn>
                    <a:cxn ang="0">
                      <a:pos x="T8" y="T9"/>
                    </a:cxn>
                  </a:cxnLst>
                  <a:rect l="0" t="0" r="r" b="b"/>
                  <a:pathLst>
                    <a:path w="24" h="23">
                      <a:moveTo>
                        <a:pt x="12" y="23"/>
                      </a:moveTo>
                      <a:lnTo>
                        <a:pt x="0" y="9"/>
                      </a:lnTo>
                      <a:lnTo>
                        <a:pt x="12" y="0"/>
                      </a:lnTo>
                      <a:lnTo>
                        <a:pt x="24" y="16"/>
                      </a:lnTo>
                      <a:lnTo>
                        <a:pt x="12" y="23"/>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6" name="Freeform 471"/>
                <p:cNvSpPr>
                  <a:spLocks/>
                </p:cNvSpPr>
                <p:nvPr/>
              </p:nvSpPr>
              <p:spPr bwMode="auto">
                <a:xfrm>
                  <a:off x="2509" y="672"/>
                  <a:ext cx="19" cy="23"/>
                </a:xfrm>
                <a:custGeom>
                  <a:avLst/>
                  <a:gdLst>
                    <a:gd name="T0" fmla="*/ 12 w 19"/>
                    <a:gd name="T1" fmla="*/ 23 h 23"/>
                    <a:gd name="T2" fmla="*/ 0 w 19"/>
                    <a:gd name="T3" fmla="*/ 7 h 23"/>
                    <a:gd name="T4" fmla="*/ 5 w 19"/>
                    <a:gd name="T5" fmla="*/ 0 h 23"/>
                    <a:gd name="T6" fmla="*/ 19 w 19"/>
                    <a:gd name="T7" fmla="*/ 21 h 23"/>
                    <a:gd name="T8" fmla="*/ 12 w 19"/>
                    <a:gd name="T9" fmla="*/ 23 h 23"/>
                  </a:gdLst>
                  <a:ahLst/>
                  <a:cxnLst>
                    <a:cxn ang="0">
                      <a:pos x="T0" y="T1"/>
                    </a:cxn>
                    <a:cxn ang="0">
                      <a:pos x="T2" y="T3"/>
                    </a:cxn>
                    <a:cxn ang="0">
                      <a:pos x="T4" y="T5"/>
                    </a:cxn>
                    <a:cxn ang="0">
                      <a:pos x="T6" y="T7"/>
                    </a:cxn>
                    <a:cxn ang="0">
                      <a:pos x="T8" y="T9"/>
                    </a:cxn>
                  </a:cxnLst>
                  <a:rect l="0" t="0" r="r" b="b"/>
                  <a:pathLst>
                    <a:path w="19" h="23">
                      <a:moveTo>
                        <a:pt x="12" y="23"/>
                      </a:moveTo>
                      <a:lnTo>
                        <a:pt x="0" y="7"/>
                      </a:lnTo>
                      <a:lnTo>
                        <a:pt x="5" y="0"/>
                      </a:lnTo>
                      <a:lnTo>
                        <a:pt x="19" y="21"/>
                      </a:lnTo>
                      <a:lnTo>
                        <a:pt x="12"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7" name="Freeform 472"/>
                <p:cNvSpPr>
                  <a:spLocks/>
                </p:cNvSpPr>
                <p:nvPr/>
              </p:nvSpPr>
              <p:spPr bwMode="auto">
                <a:xfrm>
                  <a:off x="2495" y="672"/>
                  <a:ext cx="19" cy="16"/>
                </a:xfrm>
                <a:custGeom>
                  <a:avLst/>
                  <a:gdLst>
                    <a:gd name="T0" fmla="*/ 0 w 8"/>
                    <a:gd name="T1" fmla="*/ 6 h 7"/>
                    <a:gd name="T2" fmla="*/ 1 w 8"/>
                    <a:gd name="T3" fmla="*/ 7 h 7"/>
                    <a:gd name="T4" fmla="*/ 7 w 8"/>
                    <a:gd name="T5" fmla="*/ 2 h 7"/>
                    <a:gd name="T6" fmla="*/ 8 w 8"/>
                    <a:gd name="T7" fmla="*/ 2 h 7"/>
                    <a:gd name="T8" fmla="*/ 8 w 8"/>
                    <a:gd name="T9" fmla="*/ 0 h 7"/>
                    <a:gd name="T10" fmla="*/ 0 w 8"/>
                    <a:gd name="T11" fmla="*/ 6 h 7"/>
                  </a:gdLst>
                  <a:ahLst/>
                  <a:cxnLst>
                    <a:cxn ang="0">
                      <a:pos x="T0" y="T1"/>
                    </a:cxn>
                    <a:cxn ang="0">
                      <a:pos x="T2" y="T3"/>
                    </a:cxn>
                    <a:cxn ang="0">
                      <a:pos x="T4" y="T5"/>
                    </a:cxn>
                    <a:cxn ang="0">
                      <a:pos x="T6" y="T7"/>
                    </a:cxn>
                    <a:cxn ang="0">
                      <a:pos x="T8" y="T9"/>
                    </a:cxn>
                    <a:cxn ang="0">
                      <a:pos x="T10" y="T11"/>
                    </a:cxn>
                  </a:cxnLst>
                  <a:rect l="0" t="0" r="r" b="b"/>
                  <a:pathLst>
                    <a:path w="8" h="7">
                      <a:moveTo>
                        <a:pt x="0" y="6"/>
                      </a:moveTo>
                      <a:cubicBezTo>
                        <a:pt x="1" y="7"/>
                        <a:pt x="1" y="7"/>
                        <a:pt x="1" y="7"/>
                      </a:cubicBezTo>
                      <a:cubicBezTo>
                        <a:pt x="7" y="2"/>
                        <a:pt x="7" y="2"/>
                        <a:pt x="7" y="2"/>
                      </a:cubicBezTo>
                      <a:cubicBezTo>
                        <a:pt x="8" y="2"/>
                        <a:pt x="8" y="2"/>
                        <a:pt x="8" y="2"/>
                      </a:cubicBezTo>
                      <a:cubicBezTo>
                        <a:pt x="8" y="1"/>
                        <a:pt x="8" y="1"/>
                        <a:pt x="8" y="0"/>
                      </a:cubicBezTo>
                      <a:lnTo>
                        <a:pt x="0" y="6"/>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8" name="Freeform 473"/>
                <p:cNvSpPr>
                  <a:spLocks/>
                </p:cNvSpPr>
                <p:nvPr/>
              </p:nvSpPr>
              <p:spPr bwMode="auto">
                <a:xfrm>
                  <a:off x="2509" y="693"/>
                  <a:ext cx="19" cy="12"/>
                </a:xfrm>
                <a:custGeom>
                  <a:avLst/>
                  <a:gdLst>
                    <a:gd name="T0" fmla="*/ 0 w 8"/>
                    <a:gd name="T1" fmla="*/ 5 h 5"/>
                    <a:gd name="T2" fmla="*/ 0 w 8"/>
                    <a:gd name="T3" fmla="*/ 4 h 5"/>
                    <a:gd name="T4" fmla="*/ 6 w 8"/>
                    <a:gd name="T5" fmla="*/ 0 h 5"/>
                    <a:gd name="T6" fmla="*/ 7 w 8"/>
                    <a:gd name="T7" fmla="*/ 0 h 5"/>
                    <a:gd name="T8" fmla="*/ 8 w 8"/>
                    <a:gd name="T9" fmla="*/ 0 h 5"/>
                    <a:gd name="T10" fmla="*/ 0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0" y="5"/>
                      </a:moveTo>
                      <a:cubicBezTo>
                        <a:pt x="0" y="4"/>
                        <a:pt x="0" y="4"/>
                        <a:pt x="0" y="4"/>
                      </a:cubicBezTo>
                      <a:cubicBezTo>
                        <a:pt x="6" y="0"/>
                        <a:pt x="6" y="0"/>
                        <a:pt x="6" y="0"/>
                      </a:cubicBezTo>
                      <a:cubicBezTo>
                        <a:pt x="7" y="0"/>
                        <a:pt x="7" y="0"/>
                        <a:pt x="7" y="0"/>
                      </a:cubicBezTo>
                      <a:cubicBezTo>
                        <a:pt x="7" y="0"/>
                        <a:pt x="8" y="0"/>
                        <a:pt x="8" y="0"/>
                      </a:cubicBezTo>
                      <a:lnTo>
                        <a:pt x="0" y="5"/>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699" name="Freeform 474"/>
                <p:cNvSpPr>
                  <a:spLocks/>
                </p:cNvSpPr>
                <p:nvPr/>
              </p:nvSpPr>
              <p:spPr bwMode="auto">
                <a:xfrm>
                  <a:off x="2476" y="638"/>
                  <a:ext cx="21" cy="24"/>
                </a:xfrm>
                <a:custGeom>
                  <a:avLst/>
                  <a:gdLst>
                    <a:gd name="T0" fmla="*/ 7 w 21"/>
                    <a:gd name="T1" fmla="*/ 24 h 24"/>
                    <a:gd name="T2" fmla="*/ 0 w 21"/>
                    <a:gd name="T3" fmla="*/ 5 h 24"/>
                    <a:gd name="T4" fmla="*/ 11 w 21"/>
                    <a:gd name="T5" fmla="*/ 0 h 24"/>
                    <a:gd name="T6" fmla="*/ 21 w 21"/>
                    <a:gd name="T7" fmla="*/ 19 h 24"/>
                    <a:gd name="T8" fmla="*/ 7 w 21"/>
                    <a:gd name="T9" fmla="*/ 24 h 24"/>
                  </a:gdLst>
                  <a:ahLst/>
                  <a:cxnLst>
                    <a:cxn ang="0">
                      <a:pos x="T0" y="T1"/>
                    </a:cxn>
                    <a:cxn ang="0">
                      <a:pos x="T2" y="T3"/>
                    </a:cxn>
                    <a:cxn ang="0">
                      <a:pos x="T4" y="T5"/>
                    </a:cxn>
                    <a:cxn ang="0">
                      <a:pos x="T6" y="T7"/>
                    </a:cxn>
                    <a:cxn ang="0">
                      <a:pos x="T8" y="T9"/>
                    </a:cxn>
                  </a:cxnLst>
                  <a:rect l="0" t="0" r="r" b="b"/>
                  <a:pathLst>
                    <a:path w="21" h="24">
                      <a:moveTo>
                        <a:pt x="7" y="24"/>
                      </a:moveTo>
                      <a:lnTo>
                        <a:pt x="0" y="5"/>
                      </a:lnTo>
                      <a:lnTo>
                        <a:pt x="11" y="0"/>
                      </a:lnTo>
                      <a:lnTo>
                        <a:pt x="21" y="19"/>
                      </a:lnTo>
                      <a:lnTo>
                        <a:pt x="7" y="2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0" name="Freeform 475"/>
                <p:cNvSpPr>
                  <a:spLocks/>
                </p:cNvSpPr>
                <p:nvPr/>
              </p:nvSpPr>
              <p:spPr bwMode="auto">
                <a:xfrm>
                  <a:off x="2487" y="634"/>
                  <a:ext cx="17" cy="23"/>
                </a:xfrm>
                <a:custGeom>
                  <a:avLst/>
                  <a:gdLst>
                    <a:gd name="T0" fmla="*/ 10 w 17"/>
                    <a:gd name="T1" fmla="*/ 23 h 23"/>
                    <a:gd name="T2" fmla="*/ 0 w 17"/>
                    <a:gd name="T3" fmla="*/ 4 h 23"/>
                    <a:gd name="T4" fmla="*/ 8 w 17"/>
                    <a:gd name="T5" fmla="*/ 0 h 23"/>
                    <a:gd name="T6" fmla="*/ 17 w 17"/>
                    <a:gd name="T7" fmla="*/ 21 h 23"/>
                    <a:gd name="T8" fmla="*/ 10 w 17"/>
                    <a:gd name="T9" fmla="*/ 23 h 23"/>
                  </a:gdLst>
                  <a:ahLst/>
                  <a:cxnLst>
                    <a:cxn ang="0">
                      <a:pos x="T0" y="T1"/>
                    </a:cxn>
                    <a:cxn ang="0">
                      <a:pos x="T2" y="T3"/>
                    </a:cxn>
                    <a:cxn ang="0">
                      <a:pos x="T4" y="T5"/>
                    </a:cxn>
                    <a:cxn ang="0">
                      <a:pos x="T6" y="T7"/>
                    </a:cxn>
                    <a:cxn ang="0">
                      <a:pos x="T8" y="T9"/>
                    </a:cxn>
                  </a:cxnLst>
                  <a:rect l="0" t="0" r="r" b="b"/>
                  <a:pathLst>
                    <a:path w="17" h="23">
                      <a:moveTo>
                        <a:pt x="10" y="23"/>
                      </a:moveTo>
                      <a:lnTo>
                        <a:pt x="0" y="4"/>
                      </a:lnTo>
                      <a:lnTo>
                        <a:pt x="8" y="0"/>
                      </a:lnTo>
                      <a:lnTo>
                        <a:pt x="17" y="21"/>
                      </a:lnTo>
                      <a:lnTo>
                        <a:pt x="10" y="23"/>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1" name="Freeform 476"/>
                <p:cNvSpPr>
                  <a:spLocks/>
                </p:cNvSpPr>
                <p:nvPr/>
              </p:nvSpPr>
              <p:spPr bwMode="auto">
                <a:xfrm>
                  <a:off x="2473" y="634"/>
                  <a:ext cx="22" cy="9"/>
                </a:xfrm>
                <a:custGeom>
                  <a:avLst/>
                  <a:gdLst>
                    <a:gd name="T0" fmla="*/ 0 w 9"/>
                    <a:gd name="T1" fmla="*/ 3 h 4"/>
                    <a:gd name="T2" fmla="*/ 1 w 9"/>
                    <a:gd name="T3" fmla="*/ 4 h 4"/>
                    <a:gd name="T4" fmla="*/ 8 w 9"/>
                    <a:gd name="T5" fmla="*/ 1 h 4"/>
                    <a:gd name="T6" fmla="*/ 8 w 9"/>
                    <a:gd name="T7" fmla="*/ 1 h 4"/>
                    <a:gd name="T8" fmla="*/ 9 w 9"/>
                    <a:gd name="T9" fmla="*/ 0 h 4"/>
                    <a:gd name="T10" fmla="*/ 0 w 9"/>
                    <a:gd name="T11" fmla="*/ 3 h 4"/>
                  </a:gdLst>
                  <a:ahLst/>
                  <a:cxnLst>
                    <a:cxn ang="0">
                      <a:pos x="T0" y="T1"/>
                    </a:cxn>
                    <a:cxn ang="0">
                      <a:pos x="T2" y="T3"/>
                    </a:cxn>
                    <a:cxn ang="0">
                      <a:pos x="T4" y="T5"/>
                    </a:cxn>
                    <a:cxn ang="0">
                      <a:pos x="T6" y="T7"/>
                    </a:cxn>
                    <a:cxn ang="0">
                      <a:pos x="T8" y="T9"/>
                    </a:cxn>
                    <a:cxn ang="0">
                      <a:pos x="T10" y="T11"/>
                    </a:cxn>
                  </a:cxnLst>
                  <a:rect l="0" t="0" r="r" b="b"/>
                  <a:pathLst>
                    <a:path w="9" h="4">
                      <a:moveTo>
                        <a:pt x="0" y="3"/>
                      </a:moveTo>
                      <a:cubicBezTo>
                        <a:pt x="1" y="4"/>
                        <a:pt x="1" y="4"/>
                        <a:pt x="1" y="4"/>
                      </a:cubicBezTo>
                      <a:cubicBezTo>
                        <a:pt x="8" y="1"/>
                        <a:pt x="8" y="1"/>
                        <a:pt x="8" y="1"/>
                      </a:cubicBezTo>
                      <a:cubicBezTo>
                        <a:pt x="8" y="1"/>
                        <a:pt x="8" y="1"/>
                        <a:pt x="8" y="1"/>
                      </a:cubicBezTo>
                      <a:cubicBezTo>
                        <a:pt x="9" y="1"/>
                        <a:pt x="9" y="0"/>
                        <a:pt x="9" y="0"/>
                      </a:cubicBezTo>
                      <a:lnTo>
                        <a:pt x="0" y="3"/>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2" name="Freeform 477"/>
                <p:cNvSpPr>
                  <a:spLocks/>
                </p:cNvSpPr>
                <p:nvPr/>
              </p:nvSpPr>
              <p:spPr bwMode="auto">
                <a:xfrm>
                  <a:off x="2483" y="655"/>
                  <a:ext cx="21" cy="9"/>
                </a:xfrm>
                <a:custGeom>
                  <a:avLst/>
                  <a:gdLst>
                    <a:gd name="T0" fmla="*/ 1 w 9"/>
                    <a:gd name="T1" fmla="*/ 4 h 4"/>
                    <a:gd name="T2" fmla="*/ 0 w 9"/>
                    <a:gd name="T3" fmla="*/ 3 h 4"/>
                    <a:gd name="T4" fmla="*/ 7 w 9"/>
                    <a:gd name="T5" fmla="*/ 0 h 4"/>
                    <a:gd name="T6" fmla="*/ 8 w 9"/>
                    <a:gd name="T7" fmla="*/ 0 h 4"/>
                    <a:gd name="T8" fmla="*/ 9 w 9"/>
                    <a:gd name="T9" fmla="*/ 1 h 4"/>
                    <a:gd name="T10" fmla="*/ 1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1" y="4"/>
                      </a:moveTo>
                      <a:cubicBezTo>
                        <a:pt x="0" y="3"/>
                        <a:pt x="0" y="3"/>
                        <a:pt x="0" y="3"/>
                      </a:cubicBezTo>
                      <a:cubicBezTo>
                        <a:pt x="7" y="0"/>
                        <a:pt x="7" y="0"/>
                        <a:pt x="7" y="0"/>
                      </a:cubicBezTo>
                      <a:cubicBezTo>
                        <a:pt x="8" y="0"/>
                        <a:pt x="8" y="0"/>
                        <a:pt x="8" y="0"/>
                      </a:cubicBezTo>
                      <a:cubicBezTo>
                        <a:pt x="9" y="0"/>
                        <a:pt x="9" y="0"/>
                        <a:pt x="9" y="1"/>
                      </a:cubicBezTo>
                      <a:lnTo>
                        <a:pt x="1" y="4"/>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3" name="Freeform 478"/>
                <p:cNvSpPr>
                  <a:spLocks/>
                </p:cNvSpPr>
                <p:nvPr/>
              </p:nvSpPr>
              <p:spPr bwMode="auto">
                <a:xfrm>
                  <a:off x="2461" y="596"/>
                  <a:ext cx="19" cy="21"/>
                </a:xfrm>
                <a:custGeom>
                  <a:avLst/>
                  <a:gdLst>
                    <a:gd name="T0" fmla="*/ 5 w 19"/>
                    <a:gd name="T1" fmla="*/ 21 h 21"/>
                    <a:gd name="T2" fmla="*/ 0 w 19"/>
                    <a:gd name="T3" fmla="*/ 2 h 21"/>
                    <a:gd name="T4" fmla="*/ 15 w 19"/>
                    <a:gd name="T5" fmla="*/ 0 h 21"/>
                    <a:gd name="T6" fmla="*/ 19 w 19"/>
                    <a:gd name="T7" fmla="*/ 19 h 21"/>
                    <a:gd name="T8" fmla="*/ 5 w 19"/>
                    <a:gd name="T9" fmla="*/ 21 h 21"/>
                  </a:gdLst>
                  <a:ahLst/>
                  <a:cxnLst>
                    <a:cxn ang="0">
                      <a:pos x="T0" y="T1"/>
                    </a:cxn>
                    <a:cxn ang="0">
                      <a:pos x="T2" y="T3"/>
                    </a:cxn>
                    <a:cxn ang="0">
                      <a:pos x="T4" y="T5"/>
                    </a:cxn>
                    <a:cxn ang="0">
                      <a:pos x="T6" y="T7"/>
                    </a:cxn>
                    <a:cxn ang="0">
                      <a:pos x="T8" y="T9"/>
                    </a:cxn>
                  </a:cxnLst>
                  <a:rect l="0" t="0" r="r" b="b"/>
                  <a:pathLst>
                    <a:path w="19" h="21">
                      <a:moveTo>
                        <a:pt x="5" y="21"/>
                      </a:moveTo>
                      <a:lnTo>
                        <a:pt x="0" y="2"/>
                      </a:lnTo>
                      <a:lnTo>
                        <a:pt x="15" y="0"/>
                      </a:lnTo>
                      <a:lnTo>
                        <a:pt x="19" y="19"/>
                      </a:lnTo>
                      <a:lnTo>
                        <a:pt x="5" y="21"/>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4" name="Freeform 479"/>
                <p:cNvSpPr>
                  <a:spLocks/>
                </p:cNvSpPr>
                <p:nvPr/>
              </p:nvSpPr>
              <p:spPr bwMode="auto">
                <a:xfrm>
                  <a:off x="2476" y="591"/>
                  <a:ext cx="14" cy="24"/>
                </a:xfrm>
                <a:custGeom>
                  <a:avLst/>
                  <a:gdLst>
                    <a:gd name="T0" fmla="*/ 4 w 14"/>
                    <a:gd name="T1" fmla="*/ 24 h 24"/>
                    <a:gd name="T2" fmla="*/ 0 w 14"/>
                    <a:gd name="T3" fmla="*/ 5 h 24"/>
                    <a:gd name="T4" fmla="*/ 7 w 14"/>
                    <a:gd name="T5" fmla="*/ 0 h 24"/>
                    <a:gd name="T6" fmla="*/ 14 w 14"/>
                    <a:gd name="T7" fmla="*/ 24 h 24"/>
                    <a:gd name="T8" fmla="*/ 4 w 14"/>
                    <a:gd name="T9" fmla="*/ 24 h 24"/>
                  </a:gdLst>
                  <a:ahLst/>
                  <a:cxnLst>
                    <a:cxn ang="0">
                      <a:pos x="T0" y="T1"/>
                    </a:cxn>
                    <a:cxn ang="0">
                      <a:pos x="T2" y="T3"/>
                    </a:cxn>
                    <a:cxn ang="0">
                      <a:pos x="T4" y="T5"/>
                    </a:cxn>
                    <a:cxn ang="0">
                      <a:pos x="T6" y="T7"/>
                    </a:cxn>
                    <a:cxn ang="0">
                      <a:pos x="T8" y="T9"/>
                    </a:cxn>
                  </a:cxnLst>
                  <a:rect l="0" t="0" r="r" b="b"/>
                  <a:pathLst>
                    <a:path w="14" h="24">
                      <a:moveTo>
                        <a:pt x="4" y="24"/>
                      </a:moveTo>
                      <a:lnTo>
                        <a:pt x="0" y="5"/>
                      </a:lnTo>
                      <a:lnTo>
                        <a:pt x="7" y="0"/>
                      </a:lnTo>
                      <a:lnTo>
                        <a:pt x="14" y="24"/>
                      </a:lnTo>
                      <a:lnTo>
                        <a:pt x="4" y="24"/>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5" name="Freeform 480"/>
                <p:cNvSpPr>
                  <a:spLocks/>
                </p:cNvSpPr>
                <p:nvPr/>
              </p:nvSpPr>
              <p:spPr bwMode="auto">
                <a:xfrm>
                  <a:off x="2461" y="591"/>
                  <a:ext cx="22" cy="7"/>
                </a:xfrm>
                <a:custGeom>
                  <a:avLst/>
                  <a:gdLst>
                    <a:gd name="T0" fmla="*/ 0 w 9"/>
                    <a:gd name="T1" fmla="*/ 2 h 3"/>
                    <a:gd name="T2" fmla="*/ 0 w 9"/>
                    <a:gd name="T3" fmla="*/ 3 h 3"/>
                    <a:gd name="T4" fmla="*/ 7 w 9"/>
                    <a:gd name="T5" fmla="*/ 1 h 3"/>
                    <a:gd name="T6" fmla="*/ 8 w 9"/>
                    <a:gd name="T7" fmla="*/ 1 h 3"/>
                    <a:gd name="T8" fmla="*/ 9 w 9"/>
                    <a:gd name="T9" fmla="*/ 0 h 3"/>
                    <a:gd name="T10" fmla="*/ 0 w 9"/>
                    <a:gd name="T11" fmla="*/ 2 h 3"/>
                  </a:gdLst>
                  <a:ahLst/>
                  <a:cxnLst>
                    <a:cxn ang="0">
                      <a:pos x="T0" y="T1"/>
                    </a:cxn>
                    <a:cxn ang="0">
                      <a:pos x="T2" y="T3"/>
                    </a:cxn>
                    <a:cxn ang="0">
                      <a:pos x="T4" y="T5"/>
                    </a:cxn>
                    <a:cxn ang="0">
                      <a:pos x="T6" y="T7"/>
                    </a:cxn>
                    <a:cxn ang="0">
                      <a:pos x="T8" y="T9"/>
                    </a:cxn>
                    <a:cxn ang="0">
                      <a:pos x="T10" y="T11"/>
                    </a:cxn>
                  </a:cxnLst>
                  <a:rect l="0" t="0" r="r" b="b"/>
                  <a:pathLst>
                    <a:path w="9" h="3">
                      <a:moveTo>
                        <a:pt x="0" y="2"/>
                      </a:moveTo>
                      <a:cubicBezTo>
                        <a:pt x="0" y="3"/>
                        <a:pt x="0" y="3"/>
                        <a:pt x="0" y="3"/>
                      </a:cubicBezTo>
                      <a:cubicBezTo>
                        <a:pt x="7" y="1"/>
                        <a:pt x="7" y="1"/>
                        <a:pt x="7" y="1"/>
                      </a:cubicBezTo>
                      <a:cubicBezTo>
                        <a:pt x="8" y="1"/>
                        <a:pt x="8" y="1"/>
                        <a:pt x="8" y="1"/>
                      </a:cubicBezTo>
                      <a:cubicBezTo>
                        <a:pt x="9" y="1"/>
                        <a:pt x="9" y="0"/>
                        <a:pt x="9" y="0"/>
                      </a:cubicBezTo>
                      <a:lnTo>
                        <a:pt x="0" y="2"/>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6" name="Freeform 481"/>
                <p:cNvSpPr>
                  <a:spLocks/>
                </p:cNvSpPr>
                <p:nvPr/>
              </p:nvSpPr>
              <p:spPr bwMode="auto">
                <a:xfrm>
                  <a:off x="2466" y="612"/>
                  <a:ext cx="21" cy="7"/>
                </a:xfrm>
                <a:custGeom>
                  <a:avLst/>
                  <a:gdLst>
                    <a:gd name="T0" fmla="*/ 0 w 9"/>
                    <a:gd name="T1" fmla="*/ 3 h 3"/>
                    <a:gd name="T2" fmla="*/ 0 w 9"/>
                    <a:gd name="T3" fmla="*/ 2 h 3"/>
                    <a:gd name="T4" fmla="*/ 8 w 9"/>
                    <a:gd name="T5" fmla="*/ 1 h 3"/>
                    <a:gd name="T6" fmla="*/ 8 w 9"/>
                    <a:gd name="T7" fmla="*/ 1 h 3"/>
                    <a:gd name="T8" fmla="*/ 9 w 9"/>
                    <a:gd name="T9" fmla="*/ 1 h 3"/>
                    <a:gd name="T10" fmla="*/ 0 w 9"/>
                    <a:gd name="T11" fmla="*/ 3 h 3"/>
                  </a:gdLst>
                  <a:ahLst/>
                  <a:cxnLst>
                    <a:cxn ang="0">
                      <a:pos x="T0" y="T1"/>
                    </a:cxn>
                    <a:cxn ang="0">
                      <a:pos x="T2" y="T3"/>
                    </a:cxn>
                    <a:cxn ang="0">
                      <a:pos x="T4" y="T5"/>
                    </a:cxn>
                    <a:cxn ang="0">
                      <a:pos x="T6" y="T7"/>
                    </a:cxn>
                    <a:cxn ang="0">
                      <a:pos x="T8" y="T9"/>
                    </a:cxn>
                    <a:cxn ang="0">
                      <a:pos x="T10" y="T11"/>
                    </a:cxn>
                  </a:cxnLst>
                  <a:rect l="0" t="0" r="r" b="b"/>
                  <a:pathLst>
                    <a:path w="9" h="3">
                      <a:moveTo>
                        <a:pt x="0" y="3"/>
                      </a:moveTo>
                      <a:cubicBezTo>
                        <a:pt x="0" y="2"/>
                        <a:pt x="0" y="2"/>
                        <a:pt x="0" y="2"/>
                      </a:cubicBezTo>
                      <a:cubicBezTo>
                        <a:pt x="8" y="1"/>
                        <a:pt x="8" y="1"/>
                        <a:pt x="8" y="1"/>
                      </a:cubicBezTo>
                      <a:cubicBezTo>
                        <a:pt x="8" y="1"/>
                        <a:pt x="8" y="1"/>
                        <a:pt x="8" y="1"/>
                      </a:cubicBezTo>
                      <a:cubicBezTo>
                        <a:pt x="9" y="0"/>
                        <a:pt x="9" y="1"/>
                        <a:pt x="9" y="1"/>
                      </a:cubicBezTo>
                      <a:lnTo>
                        <a:pt x="0" y="3"/>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7" name="Freeform 482"/>
                <p:cNvSpPr>
                  <a:spLocks/>
                </p:cNvSpPr>
                <p:nvPr/>
              </p:nvSpPr>
              <p:spPr bwMode="auto">
                <a:xfrm>
                  <a:off x="2464" y="456"/>
                  <a:ext cx="19" cy="24"/>
                </a:xfrm>
                <a:custGeom>
                  <a:avLst/>
                  <a:gdLst>
                    <a:gd name="T0" fmla="*/ 0 w 19"/>
                    <a:gd name="T1" fmla="*/ 19 h 24"/>
                    <a:gd name="T2" fmla="*/ 4 w 19"/>
                    <a:gd name="T3" fmla="*/ 0 h 24"/>
                    <a:gd name="T4" fmla="*/ 19 w 19"/>
                    <a:gd name="T5" fmla="*/ 5 h 24"/>
                    <a:gd name="T6" fmla="*/ 14 w 19"/>
                    <a:gd name="T7" fmla="*/ 24 h 24"/>
                    <a:gd name="T8" fmla="*/ 0 w 19"/>
                    <a:gd name="T9" fmla="*/ 19 h 24"/>
                  </a:gdLst>
                  <a:ahLst/>
                  <a:cxnLst>
                    <a:cxn ang="0">
                      <a:pos x="T0" y="T1"/>
                    </a:cxn>
                    <a:cxn ang="0">
                      <a:pos x="T2" y="T3"/>
                    </a:cxn>
                    <a:cxn ang="0">
                      <a:pos x="T4" y="T5"/>
                    </a:cxn>
                    <a:cxn ang="0">
                      <a:pos x="T6" y="T7"/>
                    </a:cxn>
                    <a:cxn ang="0">
                      <a:pos x="T8" y="T9"/>
                    </a:cxn>
                  </a:cxnLst>
                  <a:rect l="0" t="0" r="r" b="b"/>
                  <a:pathLst>
                    <a:path w="19" h="24">
                      <a:moveTo>
                        <a:pt x="0" y="19"/>
                      </a:moveTo>
                      <a:lnTo>
                        <a:pt x="4" y="0"/>
                      </a:lnTo>
                      <a:lnTo>
                        <a:pt x="19" y="5"/>
                      </a:lnTo>
                      <a:lnTo>
                        <a:pt x="14" y="24"/>
                      </a:lnTo>
                      <a:lnTo>
                        <a:pt x="0" y="19"/>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8" name="Freeform 483"/>
                <p:cNvSpPr>
                  <a:spLocks/>
                </p:cNvSpPr>
                <p:nvPr/>
              </p:nvSpPr>
              <p:spPr bwMode="auto">
                <a:xfrm>
                  <a:off x="2478" y="461"/>
                  <a:ext cx="14" cy="24"/>
                </a:xfrm>
                <a:custGeom>
                  <a:avLst/>
                  <a:gdLst>
                    <a:gd name="T0" fmla="*/ 0 w 14"/>
                    <a:gd name="T1" fmla="*/ 19 h 24"/>
                    <a:gd name="T2" fmla="*/ 5 w 14"/>
                    <a:gd name="T3" fmla="*/ 0 h 24"/>
                    <a:gd name="T4" fmla="*/ 14 w 14"/>
                    <a:gd name="T5" fmla="*/ 0 h 24"/>
                    <a:gd name="T6" fmla="*/ 7 w 14"/>
                    <a:gd name="T7" fmla="*/ 24 h 24"/>
                    <a:gd name="T8" fmla="*/ 0 w 14"/>
                    <a:gd name="T9" fmla="*/ 19 h 24"/>
                  </a:gdLst>
                  <a:ahLst/>
                  <a:cxnLst>
                    <a:cxn ang="0">
                      <a:pos x="T0" y="T1"/>
                    </a:cxn>
                    <a:cxn ang="0">
                      <a:pos x="T2" y="T3"/>
                    </a:cxn>
                    <a:cxn ang="0">
                      <a:pos x="T4" y="T5"/>
                    </a:cxn>
                    <a:cxn ang="0">
                      <a:pos x="T6" y="T7"/>
                    </a:cxn>
                    <a:cxn ang="0">
                      <a:pos x="T8" y="T9"/>
                    </a:cxn>
                  </a:cxnLst>
                  <a:rect l="0" t="0" r="r" b="b"/>
                  <a:pathLst>
                    <a:path w="14" h="24">
                      <a:moveTo>
                        <a:pt x="0" y="19"/>
                      </a:moveTo>
                      <a:lnTo>
                        <a:pt x="5" y="0"/>
                      </a:lnTo>
                      <a:lnTo>
                        <a:pt x="14" y="0"/>
                      </a:lnTo>
                      <a:lnTo>
                        <a:pt x="7" y="24"/>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09" name="Freeform 484"/>
                <p:cNvSpPr>
                  <a:spLocks/>
                </p:cNvSpPr>
                <p:nvPr/>
              </p:nvSpPr>
              <p:spPr bwMode="auto">
                <a:xfrm>
                  <a:off x="2468" y="454"/>
                  <a:ext cx="24" cy="9"/>
                </a:xfrm>
                <a:custGeom>
                  <a:avLst/>
                  <a:gdLst>
                    <a:gd name="T0" fmla="*/ 1 w 10"/>
                    <a:gd name="T1" fmla="*/ 0 h 4"/>
                    <a:gd name="T2" fmla="*/ 0 w 10"/>
                    <a:gd name="T3" fmla="*/ 1 h 4"/>
                    <a:gd name="T4" fmla="*/ 8 w 10"/>
                    <a:gd name="T5" fmla="*/ 4 h 4"/>
                    <a:gd name="T6" fmla="*/ 8 w 10"/>
                    <a:gd name="T7" fmla="*/ 4 h 4"/>
                    <a:gd name="T8" fmla="*/ 10 w 10"/>
                    <a:gd name="T9" fmla="*/ 3 h 4"/>
                    <a:gd name="T10" fmla="*/ 1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1" y="0"/>
                      </a:moveTo>
                      <a:cubicBezTo>
                        <a:pt x="0" y="1"/>
                        <a:pt x="0" y="1"/>
                        <a:pt x="0" y="1"/>
                      </a:cubicBezTo>
                      <a:cubicBezTo>
                        <a:pt x="8" y="4"/>
                        <a:pt x="8" y="4"/>
                        <a:pt x="8" y="4"/>
                      </a:cubicBezTo>
                      <a:cubicBezTo>
                        <a:pt x="8" y="4"/>
                        <a:pt x="8" y="4"/>
                        <a:pt x="8" y="4"/>
                      </a:cubicBezTo>
                      <a:cubicBezTo>
                        <a:pt x="9" y="4"/>
                        <a:pt x="9" y="4"/>
                        <a:pt x="10" y="3"/>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0" name="Freeform 485"/>
                <p:cNvSpPr>
                  <a:spLocks/>
                </p:cNvSpPr>
                <p:nvPr/>
              </p:nvSpPr>
              <p:spPr bwMode="auto">
                <a:xfrm>
                  <a:off x="2464" y="475"/>
                  <a:ext cx="21" cy="10"/>
                </a:xfrm>
                <a:custGeom>
                  <a:avLst/>
                  <a:gdLst>
                    <a:gd name="T0" fmla="*/ 0 w 9"/>
                    <a:gd name="T1" fmla="*/ 2 h 4"/>
                    <a:gd name="T2" fmla="*/ 0 w 9"/>
                    <a:gd name="T3" fmla="*/ 0 h 4"/>
                    <a:gd name="T4" fmla="*/ 7 w 9"/>
                    <a:gd name="T5" fmla="*/ 3 h 4"/>
                    <a:gd name="T6" fmla="*/ 8 w 9"/>
                    <a:gd name="T7" fmla="*/ 3 h 4"/>
                    <a:gd name="T8" fmla="*/ 9 w 9"/>
                    <a:gd name="T9" fmla="*/ 4 h 4"/>
                    <a:gd name="T10" fmla="*/ 0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0" y="2"/>
                      </a:moveTo>
                      <a:cubicBezTo>
                        <a:pt x="0" y="0"/>
                        <a:pt x="0" y="0"/>
                        <a:pt x="0" y="0"/>
                      </a:cubicBezTo>
                      <a:cubicBezTo>
                        <a:pt x="7" y="3"/>
                        <a:pt x="7" y="3"/>
                        <a:pt x="7" y="3"/>
                      </a:cubicBezTo>
                      <a:cubicBezTo>
                        <a:pt x="8" y="3"/>
                        <a:pt x="8" y="3"/>
                        <a:pt x="8" y="3"/>
                      </a:cubicBezTo>
                      <a:cubicBezTo>
                        <a:pt x="9" y="3"/>
                        <a:pt x="9" y="4"/>
                        <a:pt x="9" y="4"/>
                      </a:cubicBezTo>
                      <a:lnTo>
                        <a:pt x="0" y="2"/>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1" name="Freeform 486"/>
                <p:cNvSpPr>
                  <a:spLocks/>
                </p:cNvSpPr>
                <p:nvPr/>
              </p:nvSpPr>
              <p:spPr bwMode="auto">
                <a:xfrm>
                  <a:off x="2480" y="414"/>
                  <a:ext cx="22" cy="23"/>
                </a:xfrm>
                <a:custGeom>
                  <a:avLst/>
                  <a:gdLst>
                    <a:gd name="T0" fmla="*/ 0 w 22"/>
                    <a:gd name="T1" fmla="*/ 16 h 23"/>
                    <a:gd name="T2" fmla="*/ 7 w 22"/>
                    <a:gd name="T3" fmla="*/ 0 h 23"/>
                    <a:gd name="T4" fmla="*/ 22 w 22"/>
                    <a:gd name="T5" fmla="*/ 4 h 23"/>
                    <a:gd name="T6" fmla="*/ 12 w 22"/>
                    <a:gd name="T7" fmla="*/ 23 h 23"/>
                    <a:gd name="T8" fmla="*/ 0 w 22"/>
                    <a:gd name="T9" fmla="*/ 16 h 23"/>
                  </a:gdLst>
                  <a:ahLst/>
                  <a:cxnLst>
                    <a:cxn ang="0">
                      <a:pos x="T0" y="T1"/>
                    </a:cxn>
                    <a:cxn ang="0">
                      <a:pos x="T2" y="T3"/>
                    </a:cxn>
                    <a:cxn ang="0">
                      <a:pos x="T4" y="T5"/>
                    </a:cxn>
                    <a:cxn ang="0">
                      <a:pos x="T6" y="T7"/>
                    </a:cxn>
                    <a:cxn ang="0">
                      <a:pos x="T8" y="T9"/>
                    </a:cxn>
                  </a:cxnLst>
                  <a:rect l="0" t="0" r="r" b="b"/>
                  <a:pathLst>
                    <a:path w="22" h="23">
                      <a:moveTo>
                        <a:pt x="0" y="16"/>
                      </a:moveTo>
                      <a:lnTo>
                        <a:pt x="7" y="0"/>
                      </a:lnTo>
                      <a:lnTo>
                        <a:pt x="22" y="4"/>
                      </a:lnTo>
                      <a:lnTo>
                        <a:pt x="12" y="23"/>
                      </a:lnTo>
                      <a:lnTo>
                        <a:pt x="0" y="16"/>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2" name="Freeform 487"/>
                <p:cNvSpPr>
                  <a:spLocks/>
                </p:cNvSpPr>
                <p:nvPr/>
              </p:nvSpPr>
              <p:spPr bwMode="auto">
                <a:xfrm>
                  <a:off x="2492" y="418"/>
                  <a:ext cx="17" cy="26"/>
                </a:xfrm>
                <a:custGeom>
                  <a:avLst/>
                  <a:gdLst>
                    <a:gd name="T0" fmla="*/ 0 w 17"/>
                    <a:gd name="T1" fmla="*/ 19 h 26"/>
                    <a:gd name="T2" fmla="*/ 10 w 17"/>
                    <a:gd name="T3" fmla="*/ 0 h 26"/>
                    <a:gd name="T4" fmla="*/ 17 w 17"/>
                    <a:gd name="T5" fmla="*/ 3 h 26"/>
                    <a:gd name="T6" fmla="*/ 7 w 17"/>
                    <a:gd name="T7" fmla="*/ 26 h 26"/>
                    <a:gd name="T8" fmla="*/ 0 w 17"/>
                    <a:gd name="T9" fmla="*/ 19 h 26"/>
                  </a:gdLst>
                  <a:ahLst/>
                  <a:cxnLst>
                    <a:cxn ang="0">
                      <a:pos x="T0" y="T1"/>
                    </a:cxn>
                    <a:cxn ang="0">
                      <a:pos x="T2" y="T3"/>
                    </a:cxn>
                    <a:cxn ang="0">
                      <a:pos x="T4" y="T5"/>
                    </a:cxn>
                    <a:cxn ang="0">
                      <a:pos x="T6" y="T7"/>
                    </a:cxn>
                    <a:cxn ang="0">
                      <a:pos x="T8" y="T9"/>
                    </a:cxn>
                  </a:cxnLst>
                  <a:rect l="0" t="0" r="r" b="b"/>
                  <a:pathLst>
                    <a:path w="17" h="26">
                      <a:moveTo>
                        <a:pt x="0" y="19"/>
                      </a:moveTo>
                      <a:lnTo>
                        <a:pt x="10" y="0"/>
                      </a:lnTo>
                      <a:lnTo>
                        <a:pt x="17" y="3"/>
                      </a:lnTo>
                      <a:lnTo>
                        <a:pt x="7" y="26"/>
                      </a:lnTo>
                      <a:lnTo>
                        <a:pt x="0" y="19"/>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3" name="Freeform 488"/>
                <p:cNvSpPr>
                  <a:spLocks/>
                </p:cNvSpPr>
                <p:nvPr/>
              </p:nvSpPr>
              <p:spPr bwMode="auto">
                <a:xfrm>
                  <a:off x="2487" y="411"/>
                  <a:ext cx="22" cy="12"/>
                </a:xfrm>
                <a:custGeom>
                  <a:avLst/>
                  <a:gdLst>
                    <a:gd name="T0" fmla="*/ 1 w 9"/>
                    <a:gd name="T1" fmla="*/ 0 h 5"/>
                    <a:gd name="T2" fmla="*/ 0 w 9"/>
                    <a:gd name="T3" fmla="*/ 1 h 5"/>
                    <a:gd name="T4" fmla="*/ 7 w 9"/>
                    <a:gd name="T5" fmla="*/ 4 h 5"/>
                    <a:gd name="T6" fmla="*/ 8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0" y="1"/>
                        <a:pt x="0" y="1"/>
                        <a:pt x="0" y="1"/>
                      </a:cubicBezTo>
                      <a:cubicBezTo>
                        <a:pt x="7" y="4"/>
                        <a:pt x="7" y="4"/>
                        <a:pt x="7" y="4"/>
                      </a:cubicBezTo>
                      <a:cubicBezTo>
                        <a:pt x="8" y="5"/>
                        <a:pt x="8" y="5"/>
                        <a:pt x="8" y="5"/>
                      </a:cubicBezTo>
                      <a:cubicBezTo>
                        <a:pt x="8" y="5"/>
                        <a:pt x="9" y="5"/>
                        <a:pt x="9" y="4"/>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4" name="Freeform 489"/>
                <p:cNvSpPr>
                  <a:spLocks/>
                </p:cNvSpPr>
                <p:nvPr/>
              </p:nvSpPr>
              <p:spPr bwMode="auto">
                <a:xfrm>
                  <a:off x="2478" y="430"/>
                  <a:ext cx="21" cy="14"/>
                </a:xfrm>
                <a:custGeom>
                  <a:avLst/>
                  <a:gdLst>
                    <a:gd name="T0" fmla="*/ 0 w 9"/>
                    <a:gd name="T1" fmla="*/ 1 h 6"/>
                    <a:gd name="T2" fmla="*/ 1 w 9"/>
                    <a:gd name="T3" fmla="*/ 0 h 6"/>
                    <a:gd name="T4" fmla="*/ 7 w 9"/>
                    <a:gd name="T5" fmla="*/ 4 h 6"/>
                    <a:gd name="T6" fmla="*/ 8 w 9"/>
                    <a:gd name="T7" fmla="*/ 4 h 6"/>
                    <a:gd name="T8" fmla="*/ 8 w 9"/>
                    <a:gd name="T9" fmla="*/ 6 h 6"/>
                    <a:gd name="T10" fmla="*/ 0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0" y="1"/>
                      </a:moveTo>
                      <a:cubicBezTo>
                        <a:pt x="1" y="0"/>
                        <a:pt x="1" y="0"/>
                        <a:pt x="1" y="0"/>
                      </a:cubicBezTo>
                      <a:cubicBezTo>
                        <a:pt x="7" y="4"/>
                        <a:pt x="7" y="4"/>
                        <a:pt x="7" y="4"/>
                      </a:cubicBezTo>
                      <a:cubicBezTo>
                        <a:pt x="8" y="4"/>
                        <a:pt x="8" y="4"/>
                        <a:pt x="8" y="4"/>
                      </a:cubicBezTo>
                      <a:cubicBezTo>
                        <a:pt x="9" y="5"/>
                        <a:pt x="9" y="5"/>
                        <a:pt x="8"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5" name="Freeform 490"/>
                <p:cNvSpPr>
                  <a:spLocks/>
                </p:cNvSpPr>
                <p:nvPr/>
              </p:nvSpPr>
              <p:spPr bwMode="auto">
                <a:xfrm>
                  <a:off x="2502" y="373"/>
                  <a:ext cx="23" cy="24"/>
                </a:xfrm>
                <a:custGeom>
                  <a:avLst/>
                  <a:gdLst>
                    <a:gd name="T0" fmla="*/ 0 w 23"/>
                    <a:gd name="T1" fmla="*/ 17 h 24"/>
                    <a:gd name="T2" fmla="*/ 12 w 23"/>
                    <a:gd name="T3" fmla="*/ 0 h 24"/>
                    <a:gd name="T4" fmla="*/ 23 w 23"/>
                    <a:gd name="T5" fmla="*/ 7 h 24"/>
                    <a:gd name="T6" fmla="*/ 12 w 23"/>
                    <a:gd name="T7" fmla="*/ 24 h 24"/>
                    <a:gd name="T8" fmla="*/ 0 w 23"/>
                    <a:gd name="T9" fmla="*/ 17 h 24"/>
                  </a:gdLst>
                  <a:ahLst/>
                  <a:cxnLst>
                    <a:cxn ang="0">
                      <a:pos x="T0" y="T1"/>
                    </a:cxn>
                    <a:cxn ang="0">
                      <a:pos x="T2" y="T3"/>
                    </a:cxn>
                    <a:cxn ang="0">
                      <a:pos x="T4" y="T5"/>
                    </a:cxn>
                    <a:cxn ang="0">
                      <a:pos x="T6" y="T7"/>
                    </a:cxn>
                    <a:cxn ang="0">
                      <a:pos x="T8" y="T9"/>
                    </a:cxn>
                  </a:cxnLst>
                  <a:rect l="0" t="0" r="r" b="b"/>
                  <a:pathLst>
                    <a:path w="23" h="24">
                      <a:moveTo>
                        <a:pt x="0" y="17"/>
                      </a:moveTo>
                      <a:lnTo>
                        <a:pt x="12" y="0"/>
                      </a:lnTo>
                      <a:lnTo>
                        <a:pt x="23" y="7"/>
                      </a:lnTo>
                      <a:lnTo>
                        <a:pt x="12" y="24"/>
                      </a:lnTo>
                      <a:lnTo>
                        <a:pt x="0" y="17"/>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6" name="Freeform 491"/>
                <p:cNvSpPr>
                  <a:spLocks/>
                </p:cNvSpPr>
                <p:nvPr/>
              </p:nvSpPr>
              <p:spPr bwMode="auto">
                <a:xfrm>
                  <a:off x="2514" y="380"/>
                  <a:ext cx="21" cy="24"/>
                </a:xfrm>
                <a:custGeom>
                  <a:avLst/>
                  <a:gdLst>
                    <a:gd name="T0" fmla="*/ 0 w 21"/>
                    <a:gd name="T1" fmla="*/ 17 h 24"/>
                    <a:gd name="T2" fmla="*/ 11 w 21"/>
                    <a:gd name="T3" fmla="*/ 0 h 24"/>
                    <a:gd name="T4" fmla="*/ 21 w 21"/>
                    <a:gd name="T5" fmla="*/ 5 h 24"/>
                    <a:gd name="T6" fmla="*/ 4 w 21"/>
                    <a:gd name="T7" fmla="*/ 24 h 24"/>
                    <a:gd name="T8" fmla="*/ 0 w 21"/>
                    <a:gd name="T9" fmla="*/ 17 h 24"/>
                  </a:gdLst>
                  <a:ahLst/>
                  <a:cxnLst>
                    <a:cxn ang="0">
                      <a:pos x="T0" y="T1"/>
                    </a:cxn>
                    <a:cxn ang="0">
                      <a:pos x="T2" y="T3"/>
                    </a:cxn>
                    <a:cxn ang="0">
                      <a:pos x="T4" y="T5"/>
                    </a:cxn>
                    <a:cxn ang="0">
                      <a:pos x="T6" y="T7"/>
                    </a:cxn>
                    <a:cxn ang="0">
                      <a:pos x="T8" y="T9"/>
                    </a:cxn>
                  </a:cxnLst>
                  <a:rect l="0" t="0" r="r" b="b"/>
                  <a:pathLst>
                    <a:path w="21" h="24">
                      <a:moveTo>
                        <a:pt x="0" y="17"/>
                      </a:moveTo>
                      <a:lnTo>
                        <a:pt x="11" y="0"/>
                      </a:lnTo>
                      <a:lnTo>
                        <a:pt x="21" y="5"/>
                      </a:lnTo>
                      <a:lnTo>
                        <a:pt x="4" y="24"/>
                      </a:lnTo>
                      <a:lnTo>
                        <a:pt x="0" y="1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7" name="Freeform 492"/>
                <p:cNvSpPr>
                  <a:spLocks/>
                </p:cNvSpPr>
                <p:nvPr/>
              </p:nvSpPr>
              <p:spPr bwMode="auto">
                <a:xfrm>
                  <a:off x="2514" y="371"/>
                  <a:ext cx="21" cy="14"/>
                </a:xfrm>
                <a:custGeom>
                  <a:avLst/>
                  <a:gdLst>
                    <a:gd name="T0" fmla="*/ 1 w 9"/>
                    <a:gd name="T1" fmla="*/ 0 h 6"/>
                    <a:gd name="T2" fmla="*/ 0 w 9"/>
                    <a:gd name="T3" fmla="*/ 1 h 6"/>
                    <a:gd name="T4" fmla="*/ 7 w 9"/>
                    <a:gd name="T5" fmla="*/ 6 h 6"/>
                    <a:gd name="T6" fmla="*/ 7 w 9"/>
                    <a:gd name="T7" fmla="*/ 6 h 6"/>
                    <a:gd name="T8" fmla="*/ 9 w 9"/>
                    <a:gd name="T9" fmla="*/ 6 h 6"/>
                    <a:gd name="T10" fmla="*/ 1 w 9"/>
                    <a:gd name="T11" fmla="*/ 0 h 6"/>
                  </a:gdLst>
                  <a:ahLst/>
                  <a:cxnLst>
                    <a:cxn ang="0">
                      <a:pos x="T0" y="T1"/>
                    </a:cxn>
                    <a:cxn ang="0">
                      <a:pos x="T2" y="T3"/>
                    </a:cxn>
                    <a:cxn ang="0">
                      <a:pos x="T4" y="T5"/>
                    </a:cxn>
                    <a:cxn ang="0">
                      <a:pos x="T6" y="T7"/>
                    </a:cxn>
                    <a:cxn ang="0">
                      <a:pos x="T8" y="T9"/>
                    </a:cxn>
                    <a:cxn ang="0">
                      <a:pos x="T10" y="T11"/>
                    </a:cxn>
                  </a:cxnLst>
                  <a:rect l="0" t="0" r="r" b="b"/>
                  <a:pathLst>
                    <a:path w="9" h="6">
                      <a:moveTo>
                        <a:pt x="1" y="0"/>
                      </a:moveTo>
                      <a:cubicBezTo>
                        <a:pt x="0" y="1"/>
                        <a:pt x="0" y="1"/>
                        <a:pt x="0" y="1"/>
                      </a:cubicBezTo>
                      <a:cubicBezTo>
                        <a:pt x="7" y="6"/>
                        <a:pt x="7" y="6"/>
                        <a:pt x="7" y="6"/>
                      </a:cubicBezTo>
                      <a:cubicBezTo>
                        <a:pt x="7" y="6"/>
                        <a:pt x="7" y="6"/>
                        <a:pt x="7" y="6"/>
                      </a:cubicBezTo>
                      <a:cubicBezTo>
                        <a:pt x="8" y="6"/>
                        <a:pt x="8" y="6"/>
                        <a:pt x="9" y="6"/>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8" name="Freeform 493"/>
                <p:cNvSpPr>
                  <a:spLocks/>
                </p:cNvSpPr>
                <p:nvPr/>
              </p:nvSpPr>
              <p:spPr bwMode="auto">
                <a:xfrm>
                  <a:off x="2502" y="390"/>
                  <a:ext cx="19" cy="14"/>
                </a:xfrm>
                <a:custGeom>
                  <a:avLst/>
                  <a:gdLst>
                    <a:gd name="T0" fmla="*/ 0 w 8"/>
                    <a:gd name="T1" fmla="*/ 1 h 6"/>
                    <a:gd name="T2" fmla="*/ 0 w 8"/>
                    <a:gd name="T3" fmla="*/ 0 h 6"/>
                    <a:gd name="T4" fmla="*/ 7 w 8"/>
                    <a:gd name="T5" fmla="*/ 4 h 6"/>
                    <a:gd name="T6" fmla="*/ 7 w 8"/>
                    <a:gd name="T7" fmla="*/ 5 h 6"/>
                    <a:gd name="T8" fmla="*/ 7 w 8"/>
                    <a:gd name="T9" fmla="*/ 6 h 6"/>
                    <a:gd name="T10" fmla="*/ 0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0" y="1"/>
                      </a:moveTo>
                      <a:cubicBezTo>
                        <a:pt x="0" y="0"/>
                        <a:pt x="0" y="0"/>
                        <a:pt x="0" y="0"/>
                      </a:cubicBezTo>
                      <a:cubicBezTo>
                        <a:pt x="7" y="4"/>
                        <a:pt x="7" y="4"/>
                        <a:pt x="7" y="4"/>
                      </a:cubicBezTo>
                      <a:cubicBezTo>
                        <a:pt x="7" y="5"/>
                        <a:pt x="7" y="5"/>
                        <a:pt x="7" y="5"/>
                      </a:cubicBezTo>
                      <a:cubicBezTo>
                        <a:pt x="7" y="5"/>
                        <a:pt x="8" y="6"/>
                        <a:pt x="7" y="6"/>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19" name="Freeform 494"/>
                <p:cNvSpPr>
                  <a:spLocks/>
                </p:cNvSpPr>
                <p:nvPr/>
              </p:nvSpPr>
              <p:spPr bwMode="auto">
                <a:xfrm>
                  <a:off x="2533" y="338"/>
                  <a:ext cx="23" cy="23"/>
                </a:xfrm>
                <a:custGeom>
                  <a:avLst/>
                  <a:gdLst>
                    <a:gd name="T0" fmla="*/ 0 w 23"/>
                    <a:gd name="T1" fmla="*/ 14 h 23"/>
                    <a:gd name="T2" fmla="*/ 14 w 23"/>
                    <a:gd name="T3" fmla="*/ 0 h 23"/>
                    <a:gd name="T4" fmla="*/ 23 w 23"/>
                    <a:gd name="T5" fmla="*/ 12 h 23"/>
                    <a:gd name="T6" fmla="*/ 9 w 23"/>
                    <a:gd name="T7" fmla="*/ 23 h 23"/>
                    <a:gd name="T8" fmla="*/ 0 w 23"/>
                    <a:gd name="T9" fmla="*/ 14 h 23"/>
                  </a:gdLst>
                  <a:ahLst/>
                  <a:cxnLst>
                    <a:cxn ang="0">
                      <a:pos x="T0" y="T1"/>
                    </a:cxn>
                    <a:cxn ang="0">
                      <a:pos x="T2" y="T3"/>
                    </a:cxn>
                    <a:cxn ang="0">
                      <a:pos x="T4" y="T5"/>
                    </a:cxn>
                    <a:cxn ang="0">
                      <a:pos x="T6" y="T7"/>
                    </a:cxn>
                    <a:cxn ang="0">
                      <a:pos x="T8" y="T9"/>
                    </a:cxn>
                  </a:cxnLst>
                  <a:rect l="0" t="0" r="r" b="b"/>
                  <a:pathLst>
                    <a:path w="23" h="23">
                      <a:moveTo>
                        <a:pt x="0" y="14"/>
                      </a:moveTo>
                      <a:lnTo>
                        <a:pt x="14" y="0"/>
                      </a:lnTo>
                      <a:lnTo>
                        <a:pt x="23" y="12"/>
                      </a:lnTo>
                      <a:lnTo>
                        <a:pt x="9" y="23"/>
                      </a:lnTo>
                      <a:lnTo>
                        <a:pt x="0" y="14"/>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0" name="Freeform 495"/>
                <p:cNvSpPr>
                  <a:spLocks/>
                </p:cNvSpPr>
                <p:nvPr/>
              </p:nvSpPr>
              <p:spPr bwMode="auto">
                <a:xfrm>
                  <a:off x="2542" y="350"/>
                  <a:ext cx="21" cy="21"/>
                </a:xfrm>
                <a:custGeom>
                  <a:avLst/>
                  <a:gdLst>
                    <a:gd name="T0" fmla="*/ 0 w 21"/>
                    <a:gd name="T1" fmla="*/ 11 h 21"/>
                    <a:gd name="T2" fmla="*/ 14 w 21"/>
                    <a:gd name="T3" fmla="*/ 0 h 21"/>
                    <a:gd name="T4" fmla="*/ 21 w 21"/>
                    <a:gd name="T5" fmla="*/ 2 h 21"/>
                    <a:gd name="T6" fmla="*/ 5 w 21"/>
                    <a:gd name="T7" fmla="*/ 21 h 21"/>
                    <a:gd name="T8" fmla="*/ 0 w 21"/>
                    <a:gd name="T9" fmla="*/ 11 h 21"/>
                  </a:gdLst>
                  <a:ahLst/>
                  <a:cxnLst>
                    <a:cxn ang="0">
                      <a:pos x="T0" y="T1"/>
                    </a:cxn>
                    <a:cxn ang="0">
                      <a:pos x="T2" y="T3"/>
                    </a:cxn>
                    <a:cxn ang="0">
                      <a:pos x="T4" y="T5"/>
                    </a:cxn>
                    <a:cxn ang="0">
                      <a:pos x="T6" y="T7"/>
                    </a:cxn>
                    <a:cxn ang="0">
                      <a:pos x="T8" y="T9"/>
                    </a:cxn>
                  </a:cxnLst>
                  <a:rect l="0" t="0" r="r" b="b"/>
                  <a:pathLst>
                    <a:path w="21" h="21">
                      <a:moveTo>
                        <a:pt x="0" y="11"/>
                      </a:moveTo>
                      <a:lnTo>
                        <a:pt x="14" y="0"/>
                      </a:lnTo>
                      <a:lnTo>
                        <a:pt x="21" y="2"/>
                      </a:lnTo>
                      <a:lnTo>
                        <a:pt x="5" y="21"/>
                      </a:lnTo>
                      <a:lnTo>
                        <a:pt x="0" y="11"/>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1" name="Freeform 496"/>
                <p:cNvSpPr>
                  <a:spLocks/>
                </p:cNvSpPr>
                <p:nvPr/>
              </p:nvSpPr>
              <p:spPr bwMode="auto">
                <a:xfrm>
                  <a:off x="2547" y="335"/>
                  <a:ext cx="16" cy="19"/>
                </a:xfrm>
                <a:custGeom>
                  <a:avLst/>
                  <a:gdLst>
                    <a:gd name="T0" fmla="*/ 1 w 7"/>
                    <a:gd name="T1" fmla="*/ 0 h 8"/>
                    <a:gd name="T2" fmla="*/ 0 w 7"/>
                    <a:gd name="T3" fmla="*/ 1 h 8"/>
                    <a:gd name="T4" fmla="*/ 5 w 7"/>
                    <a:gd name="T5" fmla="*/ 7 h 8"/>
                    <a:gd name="T6" fmla="*/ 6 w 7"/>
                    <a:gd name="T7" fmla="*/ 7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1"/>
                        <a:pt x="0" y="1"/>
                        <a:pt x="0" y="1"/>
                      </a:cubicBezTo>
                      <a:cubicBezTo>
                        <a:pt x="5" y="7"/>
                        <a:pt x="5" y="7"/>
                        <a:pt x="5" y="7"/>
                      </a:cubicBezTo>
                      <a:cubicBezTo>
                        <a:pt x="6" y="7"/>
                        <a:pt x="6" y="7"/>
                        <a:pt x="6" y="7"/>
                      </a:cubicBezTo>
                      <a:cubicBezTo>
                        <a:pt x="6" y="8"/>
                        <a:pt x="7" y="8"/>
                        <a:pt x="7"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2" name="Freeform 497"/>
                <p:cNvSpPr>
                  <a:spLocks/>
                </p:cNvSpPr>
                <p:nvPr/>
              </p:nvSpPr>
              <p:spPr bwMode="auto">
                <a:xfrm>
                  <a:off x="2530" y="352"/>
                  <a:ext cx="17" cy="19"/>
                </a:xfrm>
                <a:custGeom>
                  <a:avLst/>
                  <a:gdLst>
                    <a:gd name="T0" fmla="*/ 0 w 7"/>
                    <a:gd name="T1" fmla="*/ 1 h 8"/>
                    <a:gd name="T2" fmla="*/ 1 w 7"/>
                    <a:gd name="T3" fmla="*/ 0 h 8"/>
                    <a:gd name="T4" fmla="*/ 6 w 7"/>
                    <a:gd name="T5" fmla="*/ 6 h 8"/>
                    <a:gd name="T6" fmla="*/ 7 w 7"/>
                    <a:gd name="T7" fmla="*/ 6 h 8"/>
                    <a:gd name="T8" fmla="*/ 7 w 7"/>
                    <a:gd name="T9" fmla="*/ 8 h 8"/>
                    <a:gd name="T10" fmla="*/ 0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0" y="1"/>
                      </a:moveTo>
                      <a:cubicBezTo>
                        <a:pt x="1" y="0"/>
                        <a:pt x="1" y="0"/>
                        <a:pt x="1" y="0"/>
                      </a:cubicBezTo>
                      <a:cubicBezTo>
                        <a:pt x="6" y="6"/>
                        <a:pt x="6" y="6"/>
                        <a:pt x="6" y="6"/>
                      </a:cubicBezTo>
                      <a:cubicBezTo>
                        <a:pt x="7" y="6"/>
                        <a:pt x="7" y="6"/>
                        <a:pt x="7" y="6"/>
                      </a:cubicBezTo>
                      <a:cubicBezTo>
                        <a:pt x="7" y="7"/>
                        <a:pt x="7" y="7"/>
                        <a:pt x="7"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3" name="Freeform 498"/>
                <p:cNvSpPr>
                  <a:spLocks/>
                </p:cNvSpPr>
                <p:nvPr/>
              </p:nvSpPr>
              <p:spPr bwMode="auto">
                <a:xfrm>
                  <a:off x="2568" y="309"/>
                  <a:ext cx="26" cy="24"/>
                </a:xfrm>
                <a:custGeom>
                  <a:avLst/>
                  <a:gdLst>
                    <a:gd name="T0" fmla="*/ 0 w 26"/>
                    <a:gd name="T1" fmla="*/ 12 h 24"/>
                    <a:gd name="T2" fmla="*/ 17 w 26"/>
                    <a:gd name="T3" fmla="*/ 0 h 24"/>
                    <a:gd name="T4" fmla="*/ 26 w 26"/>
                    <a:gd name="T5" fmla="*/ 12 h 24"/>
                    <a:gd name="T6" fmla="*/ 10 w 26"/>
                    <a:gd name="T7" fmla="*/ 24 h 24"/>
                    <a:gd name="T8" fmla="*/ 0 w 26"/>
                    <a:gd name="T9" fmla="*/ 12 h 24"/>
                  </a:gdLst>
                  <a:ahLst/>
                  <a:cxnLst>
                    <a:cxn ang="0">
                      <a:pos x="T0" y="T1"/>
                    </a:cxn>
                    <a:cxn ang="0">
                      <a:pos x="T2" y="T3"/>
                    </a:cxn>
                    <a:cxn ang="0">
                      <a:pos x="T4" y="T5"/>
                    </a:cxn>
                    <a:cxn ang="0">
                      <a:pos x="T6" y="T7"/>
                    </a:cxn>
                    <a:cxn ang="0">
                      <a:pos x="T8" y="T9"/>
                    </a:cxn>
                  </a:cxnLst>
                  <a:rect l="0" t="0" r="r" b="b"/>
                  <a:pathLst>
                    <a:path w="26" h="24">
                      <a:moveTo>
                        <a:pt x="0" y="12"/>
                      </a:moveTo>
                      <a:lnTo>
                        <a:pt x="17" y="0"/>
                      </a:lnTo>
                      <a:lnTo>
                        <a:pt x="26" y="12"/>
                      </a:lnTo>
                      <a:lnTo>
                        <a:pt x="10" y="24"/>
                      </a:lnTo>
                      <a:lnTo>
                        <a:pt x="0" y="12"/>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4" name="Freeform 499"/>
                <p:cNvSpPr>
                  <a:spLocks/>
                </p:cNvSpPr>
                <p:nvPr/>
              </p:nvSpPr>
              <p:spPr bwMode="auto">
                <a:xfrm>
                  <a:off x="2578" y="321"/>
                  <a:ext cx="21" cy="19"/>
                </a:xfrm>
                <a:custGeom>
                  <a:avLst/>
                  <a:gdLst>
                    <a:gd name="T0" fmla="*/ 0 w 21"/>
                    <a:gd name="T1" fmla="*/ 12 h 19"/>
                    <a:gd name="T2" fmla="*/ 16 w 21"/>
                    <a:gd name="T3" fmla="*/ 0 h 19"/>
                    <a:gd name="T4" fmla="*/ 21 w 21"/>
                    <a:gd name="T5" fmla="*/ 5 h 19"/>
                    <a:gd name="T6" fmla="*/ 2 w 21"/>
                    <a:gd name="T7" fmla="*/ 19 h 19"/>
                    <a:gd name="T8" fmla="*/ 0 w 21"/>
                    <a:gd name="T9" fmla="*/ 12 h 19"/>
                  </a:gdLst>
                  <a:ahLst/>
                  <a:cxnLst>
                    <a:cxn ang="0">
                      <a:pos x="T0" y="T1"/>
                    </a:cxn>
                    <a:cxn ang="0">
                      <a:pos x="T2" y="T3"/>
                    </a:cxn>
                    <a:cxn ang="0">
                      <a:pos x="T4" y="T5"/>
                    </a:cxn>
                    <a:cxn ang="0">
                      <a:pos x="T6" y="T7"/>
                    </a:cxn>
                    <a:cxn ang="0">
                      <a:pos x="T8" y="T9"/>
                    </a:cxn>
                  </a:cxnLst>
                  <a:rect l="0" t="0" r="r" b="b"/>
                  <a:pathLst>
                    <a:path w="21" h="19">
                      <a:moveTo>
                        <a:pt x="0" y="12"/>
                      </a:moveTo>
                      <a:lnTo>
                        <a:pt x="16" y="0"/>
                      </a:lnTo>
                      <a:lnTo>
                        <a:pt x="21" y="5"/>
                      </a:lnTo>
                      <a:lnTo>
                        <a:pt x="2" y="19"/>
                      </a:lnTo>
                      <a:lnTo>
                        <a:pt x="0" y="12"/>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5" name="Freeform 500"/>
                <p:cNvSpPr>
                  <a:spLocks/>
                </p:cNvSpPr>
                <p:nvPr/>
              </p:nvSpPr>
              <p:spPr bwMode="auto">
                <a:xfrm>
                  <a:off x="2585" y="309"/>
                  <a:ext cx="14" cy="19"/>
                </a:xfrm>
                <a:custGeom>
                  <a:avLst/>
                  <a:gdLst>
                    <a:gd name="T0" fmla="*/ 1 w 6"/>
                    <a:gd name="T1" fmla="*/ 0 h 8"/>
                    <a:gd name="T2" fmla="*/ 0 w 6"/>
                    <a:gd name="T3" fmla="*/ 0 h 8"/>
                    <a:gd name="T4" fmla="*/ 5 w 6"/>
                    <a:gd name="T5" fmla="*/ 7 h 8"/>
                    <a:gd name="T6" fmla="*/ 5 w 6"/>
                    <a:gd name="T7" fmla="*/ 7 h 8"/>
                    <a:gd name="T8" fmla="*/ 6 w 6"/>
                    <a:gd name="T9" fmla="*/ 7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0" y="0"/>
                        <a:pt x="0" y="0"/>
                        <a:pt x="0" y="0"/>
                      </a:cubicBezTo>
                      <a:cubicBezTo>
                        <a:pt x="5" y="7"/>
                        <a:pt x="5" y="7"/>
                        <a:pt x="5" y="7"/>
                      </a:cubicBezTo>
                      <a:cubicBezTo>
                        <a:pt x="5" y="7"/>
                        <a:pt x="5" y="7"/>
                        <a:pt x="5" y="7"/>
                      </a:cubicBezTo>
                      <a:cubicBezTo>
                        <a:pt x="5" y="8"/>
                        <a:pt x="6" y="8"/>
                        <a:pt x="6" y="7"/>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6" name="Freeform 501"/>
                <p:cNvSpPr>
                  <a:spLocks/>
                </p:cNvSpPr>
                <p:nvPr/>
              </p:nvSpPr>
              <p:spPr bwMode="auto">
                <a:xfrm>
                  <a:off x="2566" y="321"/>
                  <a:ext cx="14" cy="19"/>
                </a:xfrm>
                <a:custGeom>
                  <a:avLst/>
                  <a:gdLst>
                    <a:gd name="T0" fmla="*/ 0 w 6"/>
                    <a:gd name="T1" fmla="*/ 1 h 8"/>
                    <a:gd name="T2" fmla="*/ 1 w 6"/>
                    <a:gd name="T3" fmla="*/ 0 h 8"/>
                    <a:gd name="T4" fmla="*/ 6 w 6"/>
                    <a:gd name="T5" fmla="*/ 6 h 8"/>
                    <a:gd name="T6" fmla="*/ 6 w 6"/>
                    <a:gd name="T7" fmla="*/ 7 h 8"/>
                    <a:gd name="T8" fmla="*/ 6 w 6"/>
                    <a:gd name="T9" fmla="*/ 8 h 8"/>
                    <a:gd name="T10" fmla="*/ 0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0" y="1"/>
                      </a:moveTo>
                      <a:cubicBezTo>
                        <a:pt x="1" y="0"/>
                        <a:pt x="1" y="0"/>
                        <a:pt x="1" y="0"/>
                      </a:cubicBezTo>
                      <a:cubicBezTo>
                        <a:pt x="6" y="6"/>
                        <a:pt x="6" y="6"/>
                        <a:pt x="6" y="6"/>
                      </a:cubicBezTo>
                      <a:cubicBezTo>
                        <a:pt x="6" y="7"/>
                        <a:pt x="6" y="7"/>
                        <a:pt x="6" y="7"/>
                      </a:cubicBezTo>
                      <a:cubicBezTo>
                        <a:pt x="6" y="8"/>
                        <a:pt x="6" y="8"/>
                        <a:pt x="6" y="8"/>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7" name="Freeform 502"/>
                <p:cNvSpPr>
                  <a:spLocks/>
                </p:cNvSpPr>
                <p:nvPr/>
              </p:nvSpPr>
              <p:spPr bwMode="auto">
                <a:xfrm>
                  <a:off x="2611" y="288"/>
                  <a:ext cx="24" cy="21"/>
                </a:xfrm>
                <a:custGeom>
                  <a:avLst/>
                  <a:gdLst>
                    <a:gd name="T0" fmla="*/ 0 w 24"/>
                    <a:gd name="T1" fmla="*/ 10 h 21"/>
                    <a:gd name="T2" fmla="*/ 17 w 24"/>
                    <a:gd name="T3" fmla="*/ 0 h 21"/>
                    <a:gd name="T4" fmla="*/ 24 w 24"/>
                    <a:gd name="T5" fmla="*/ 14 h 21"/>
                    <a:gd name="T6" fmla="*/ 5 w 24"/>
                    <a:gd name="T7" fmla="*/ 21 h 21"/>
                    <a:gd name="T8" fmla="*/ 0 w 24"/>
                    <a:gd name="T9" fmla="*/ 10 h 21"/>
                  </a:gdLst>
                  <a:ahLst/>
                  <a:cxnLst>
                    <a:cxn ang="0">
                      <a:pos x="T0" y="T1"/>
                    </a:cxn>
                    <a:cxn ang="0">
                      <a:pos x="T2" y="T3"/>
                    </a:cxn>
                    <a:cxn ang="0">
                      <a:pos x="T4" y="T5"/>
                    </a:cxn>
                    <a:cxn ang="0">
                      <a:pos x="T6" y="T7"/>
                    </a:cxn>
                    <a:cxn ang="0">
                      <a:pos x="T8" y="T9"/>
                    </a:cxn>
                  </a:cxnLst>
                  <a:rect l="0" t="0" r="r" b="b"/>
                  <a:pathLst>
                    <a:path w="24" h="21">
                      <a:moveTo>
                        <a:pt x="0" y="10"/>
                      </a:moveTo>
                      <a:lnTo>
                        <a:pt x="17" y="0"/>
                      </a:lnTo>
                      <a:lnTo>
                        <a:pt x="24" y="14"/>
                      </a:lnTo>
                      <a:lnTo>
                        <a:pt x="5" y="21"/>
                      </a:lnTo>
                      <a:lnTo>
                        <a:pt x="0" y="10"/>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8" name="Freeform 503"/>
                <p:cNvSpPr>
                  <a:spLocks/>
                </p:cNvSpPr>
                <p:nvPr/>
              </p:nvSpPr>
              <p:spPr bwMode="auto">
                <a:xfrm>
                  <a:off x="2616" y="302"/>
                  <a:ext cx="23" cy="17"/>
                </a:xfrm>
                <a:custGeom>
                  <a:avLst/>
                  <a:gdLst>
                    <a:gd name="T0" fmla="*/ 0 w 23"/>
                    <a:gd name="T1" fmla="*/ 7 h 17"/>
                    <a:gd name="T2" fmla="*/ 19 w 23"/>
                    <a:gd name="T3" fmla="*/ 0 h 17"/>
                    <a:gd name="T4" fmla="*/ 23 w 23"/>
                    <a:gd name="T5" fmla="*/ 5 h 17"/>
                    <a:gd name="T6" fmla="*/ 2 w 23"/>
                    <a:gd name="T7" fmla="*/ 17 h 17"/>
                    <a:gd name="T8" fmla="*/ 0 w 23"/>
                    <a:gd name="T9" fmla="*/ 7 h 17"/>
                  </a:gdLst>
                  <a:ahLst/>
                  <a:cxnLst>
                    <a:cxn ang="0">
                      <a:pos x="T0" y="T1"/>
                    </a:cxn>
                    <a:cxn ang="0">
                      <a:pos x="T2" y="T3"/>
                    </a:cxn>
                    <a:cxn ang="0">
                      <a:pos x="T4" y="T5"/>
                    </a:cxn>
                    <a:cxn ang="0">
                      <a:pos x="T6" y="T7"/>
                    </a:cxn>
                    <a:cxn ang="0">
                      <a:pos x="T8" y="T9"/>
                    </a:cxn>
                  </a:cxnLst>
                  <a:rect l="0" t="0" r="r" b="b"/>
                  <a:pathLst>
                    <a:path w="23" h="17">
                      <a:moveTo>
                        <a:pt x="0" y="7"/>
                      </a:moveTo>
                      <a:lnTo>
                        <a:pt x="19" y="0"/>
                      </a:lnTo>
                      <a:lnTo>
                        <a:pt x="23" y="5"/>
                      </a:lnTo>
                      <a:lnTo>
                        <a:pt x="2" y="17"/>
                      </a:lnTo>
                      <a:lnTo>
                        <a:pt x="0" y="7"/>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29" name="Freeform 504"/>
                <p:cNvSpPr>
                  <a:spLocks/>
                </p:cNvSpPr>
                <p:nvPr/>
              </p:nvSpPr>
              <p:spPr bwMode="auto">
                <a:xfrm>
                  <a:off x="2628" y="288"/>
                  <a:ext cx="11" cy="21"/>
                </a:xfrm>
                <a:custGeom>
                  <a:avLst/>
                  <a:gdLst>
                    <a:gd name="T0" fmla="*/ 1 w 5"/>
                    <a:gd name="T1" fmla="*/ 0 h 9"/>
                    <a:gd name="T2" fmla="*/ 0 w 5"/>
                    <a:gd name="T3" fmla="*/ 0 h 9"/>
                    <a:gd name="T4" fmla="*/ 3 w 5"/>
                    <a:gd name="T5" fmla="*/ 7 h 9"/>
                    <a:gd name="T6" fmla="*/ 4 w 5"/>
                    <a:gd name="T7" fmla="*/ 8 h 9"/>
                    <a:gd name="T8" fmla="*/ 5 w 5"/>
                    <a:gd name="T9" fmla="*/ 8 h 9"/>
                    <a:gd name="T10" fmla="*/ 1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1" y="0"/>
                      </a:moveTo>
                      <a:cubicBezTo>
                        <a:pt x="0" y="0"/>
                        <a:pt x="0" y="0"/>
                        <a:pt x="0" y="0"/>
                      </a:cubicBezTo>
                      <a:cubicBezTo>
                        <a:pt x="3" y="7"/>
                        <a:pt x="3" y="7"/>
                        <a:pt x="3" y="7"/>
                      </a:cubicBezTo>
                      <a:cubicBezTo>
                        <a:pt x="4" y="8"/>
                        <a:pt x="4" y="8"/>
                        <a:pt x="4" y="8"/>
                      </a:cubicBezTo>
                      <a:cubicBezTo>
                        <a:pt x="4" y="8"/>
                        <a:pt x="5" y="9"/>
                        <a:pt x="5" y="8"/>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30" name="Freeform 505"/>
                <p:cNvSpPr>
                  <a:spLocks/>
                </p:cNvSpPr>
                <p:nvPr/>
              </p:nvSpPr>
              <p:spPr bwMode="auto">
                <a:xfrm>
                  <a:off x="2609" y="298"/>
                  <a:ext cx="9" cy="21"/>
                </a:xfrm>
                <a:custGeom>
                  <a:avLst/>
                  <a:gdLst>
                    <a:gd name="T0" fmla="*/ 0 w 4"/>
                    <a:gd name="T1" fmla="*/ 0 h 9"/>
                    <a:gd name="T2" fmla="*/ 1 w 4"/>
                    <a:gd name="T3" fmla="*/ 0 h 9"/>
                    <a:gd name="T4" fmla="*/ 4 w 4"/>
                    <a:gd name="T5" fmla="*/ 7 h 9"/>
                    <a:gd name="T6" fmla="*/ 4 w 4"/>
                    <a:gd name="T7" fmla="*/ 7 h 9"/>
                    <a:gd name="T8" fmla="*/ 3 w 4"/>
                    <a:gd name="T9" fmla="*/ 9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0"/>
                      </a:moveTo>
                      <a:cubicBezTo>
                        <a:pt x="1" y="0"/>
                        <a:pt x="1" y="0"/>
                        <a:pt x="1" y="0"/>
                      </a:cubicBezTo>
                      <a:cubicBezTo>
                        <a:pt x="4" y="7"/>
                        <a:pt x="4" y="7"/>
                        <a:pt x="4" y="7"/>
                      </a:cubicBezTo>
                      <a:cubicBezTo>
                        <a:pt x="4" y="7"/>
                        <a:pt x="4" y="7"/>
                        <a:pt x="4" y="7"/>
                      </a:cubicBezTo>
                      <a:cubicBezTo>
                        <a:pt x="4" y="8"/>
                        <a:pt x="4" y="9"/>
                        <a:pt x="3" y="9"/>
                      </a:cubicBezTo>
                      <a:lnTo>
                        <a:pt x="0"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31" name="Freeform 506"/>
                <p:cNvSpPr>
                  <a:spLocks/>
                </p:cNvSpPr>
                <p:nvPr/>
              </p:nvSpPr>
              <p:spPr bwMode="auto">
                <a:xfrm>
                  <a:off x="2656" y="274"/>
                  <a:ext cx="21" cy="19"/>
                </a:xfrm>
                <a:custGeom>
                  <a:avLst/>
                  <a:gdLst>
                    <a:gd name="T0" fmla="*/ 0 w 21"/>
                    <a:gd name="T1" fmla="*/ 5 h 19"/>
                    <a:gd name="T2" fmla="*/ 19 w 21"/>
                    <a:gd name="T3" fmla="*/ 0 h 19"/>
                    <a:gd name="T4" fmla="*/ 21 w 21"/>
                    <a:gd name="T5" fmla="*/ 14 h 19"/>
                    <a:gd name="T6" fmla="*/ 2 w 21"/>
                    <a:gd name="T7" fmla="*/ 19 h 19"/>
                    <a:gd name="T8" fmla="*/ 0 w 21"/>
                    <a:gd name="T9" fmla="*/ 5 h 19"/>
                  </a:gdLst>
                  <a:ahLst/>
                  <a:cxnLst>
                    <a:cxn ang="0">
                      <a:pos x="T0" y="T1"/>
                    </a:cxn>
                    <a:cxn ang="0">
                      <a:pos x="T2" y="T3"/>
                    </a:cxn>
                    <a:cxn ang="0">
                      <a:pos x="T4" y="T5"/>
                    </a:cxn>
                    <a:cxn ang="0">
                      <a:pos x="T6" y="T7"/>
                    </a:cxn>
                    <a:cxn ang="0">
                      <a:pos x="T8" y="T9"/>
                    </a:cxn>
                  </a:cxnLst>
                  <a:rect l="0" t="0" r="r" b="b"/>
                  <a:pathLst>
                    <a:path w="21" h="19">
                      <a:moveTo>
                        <a:pt x="0" y="5"/>
                      </a:moveTo>
                      <a:lnTo>
                        <a:pt x="19" y="0"/>
                      </a:lnTo>
                      <a:lnTo>
                        <a:pt x="21" y="14"/>
                      </a:lnTo>
                      <a:lnTo>
                        <a:pt x="2" y="19"/>
                      </a:lnTo>
                      <a:lnTo>
                        <a:pt x="0" y="5"/>
                      </a:lnTo>
                      <a:close/>
                    </a:path>
                  </a:pathLst>
                </a:custGeom>
                <a:solidFill>
                  <a:srgbClr val="A7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32" name="Freeform 507"/>
                <p:cNvSpPr>
                  <a:spLocks/>
                </p:cNvSpPr>
                <p:nvPr/>
              </p:nvSpPr>
              <p:spPr bwMode="auto">
                <a:xfrm>
                  <a:off x="2658" y="288"/>
                  <a:ext cx="24" cy="14"/>
                </a:xfrm>
                <a:custGeom>
                  <a:avLst/>
                  <a:gdLst>
                    <a:gd name="T0" fmla="*/ 0 w 24"/>
                    <a:gd name="T1" fmla="*/ 5 h 14"/>
                    <a:gd name="T2" fmla="*/ 19 w 24"/>
                    <a:gd name="T3" fmla="*/ 0 h 14"/>
                    <a:gd name="T4" fmla="*/ 24 w 24"/>
                    <a:gd name="T5" fmla="*/ 7 h 14"/>
                    <a:gd name="T6" fmla="*/ 0 w 24"/>
                    <a:gd name="T7" fmla="*/ 14 h 14"/>
                    <a:gd name="T8" fmla="*/ 0 w 24"/>
                    <a:gd name="T9" fmla="*/ 5 h 14"/>
                  </a:gdLst>
                  <a:ahLst/>
                  <a:cxnLst>
                    <a:cxn ang="0">
                      <a:pos x="T0" y="T1"/>
                    </a:cxn>
                    <a:cxn ang="0">
                      <a:pos x="T2" y="T3"/>
                    </a:cxn>
                    <a:cxn ang="0">
                      <a:pos x="T4" y="T5"/>
                    </a:cxn>
                    <a:cxn ang="0">
                      <a:pos x="T6" y="T7"/>
                    </a:cxn>
                    <a:cxn ang="0">
                      <a:pos x="T8" y="T9"/>
                    </a:cxn>
                  </a:cxnLst>
                  <a:rect l="0" t="0" r="r" b="b"/>
                  <a:pathLst>
                    <a:path w="24" h="14">
                      <a:moveTo>
                        <a:pt x="0" y="5"/>
                      </a:moveTo>
                      <a:lnTo>
                        <a:pt x="19" y="0"/>
                      </a:lnTo>
                      <a:lnTo>
                        <a:pt x="24" y="7"/>
                      </a:lnTo>
                      <a:lnTo>
                        <a:pt x="0" y="14"/>
                      </a:lnTo>
                      <a:lnTo>
                        <a:pt x="0" y="5"/>
                      </a:lnTo>
                      <a:close/>
                    </a:path>
                  </a:pathLst>
                </a:custGeom>
                <a:solidFill>
                  <a:srgbClr val="D2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33" name="Freeform 508"/>
                <p:cNvSpPr>
                  <a:spLocks/>
                </p:cNvSpPr>
                <p:nvPr/>
              </p:nvSpPr>
              <p:spPr bwMode="auto">
                <a:xfrm>
                  <a:off x="2675" y="274"/>
                  <a:ext cx="7" cy="21"/>
                </a:xfrm>
                <a:custGeom>
                  <a:avLst/>
                  <a:gdLst>
                    <a:gd name="T0" fmla="*/ 1 w 3"/>
                    <a:gd name="T1" fmla="*/ 0 h 9"/>
                    <a:gd name="T2" fmla="*/ 0 w 3"/>
                    <a:gd name="T3" fmla="*/ 0 h 9"/>
                    <a:gd name="T4" fmla="*/ 2 w 3"/>
                    <a:gd name="T5" fmla="*/ 8 h 9"/>
                    <a:gd name="T6" fmla="*/ 2 w 3"/>
                    <a:gd name="T7" fmla="*/ 9 h 9"/>
                    <a:gd name="T8" fmla="*/ 3 w 3"/>
                    <a:gd name="T9" fmla="*/ 9 h 9"/>
                    <a:gd name="T10" fmla="*/ 1 w 3"/>
                    <a:gd name="T11" fmla="*/ 0 h 9"/>
                  </a:gdLst>
                  <a:ahLst/>
                  <a:cxnLst>
                    <a:cxn ang="0">
                      <a:pos x="T0" y="T1"/>
                    </a:cxn>
                    <a:cxn ang="0">
                      <a:pos x="T2" y="T3"/>
                    </a:cxn>
                    <a:cxn ang="0">
                      <a:pos x="T4" y="T5"/>
                    </a:cxn>
                    <a:cxn ang="0">
                      <a:pos x="T6" y="T7"/>
                    </a:cxn>
                    <a:cxn ang="0">
                      <a:pos x="T8" y="T9"/>
                    </a:cxn>
                    <a:cxn ang="0">
                      <a:pos x="T10" y="T11"/>
                    </a:cxn>
                  </a:cxnLst>
                  <a:rect l="0" t="0" r="r" b="b"/>
                  <a:pathLst>
                    <a:path w="3" h="9">
                      <a:moveTo>
                        <a:pt x="1" y="0"/>
                      </a:moveTo>
                      <a:cubicBezTo>
                        <a:pt x="0" y="0"/>
                        <a:pt x="0" y="0"/>
                        <a:pt x="0" y="0"/>
                      </a:cubicBezTo>
                      <a:cubicBezTo>
                        <a:pt x="2" y="8"/>
                        <a:pt x="2" y="8"/>
                        <a:pt x="2" y="8"/>
                      </a:cubicBezTo>
                      <a:cubicBezTo>
                        <a:pt x="2" y="9"/>
                        <a:pt x="2" y="9"/>
                        <a:pt x="2" y="9"/>
                      </a:cubicBezTo>
                      <a:cubicBezTo>
                        <a:pt x="2" y="9"/>
                        <a:pt x="2" y="9"/>
                        <a:pt x="3" y="9"/>
                      </a:cubicBezTo>
                      <a:lnTo>
                        <a:pt x="1"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734" name="Freeform 509"/>
                <p:cNvSpPr>
                  <a:spLocks/>
                </p:cNvSpPr>
                <p:nvPr/>
              </p:nvSpPr>
              <p:spPr bwMode="auto">
                <a:xfrm>
                  <a:off x="2651" y="279"/>
                  <a:ext cx="7" cy="23"/>
                </a:xfrm>
                <a:custGeom>
                  <a:avLst/>
                  <a:gdLst>
                    <a:gd name="T0" fmla="*/ 0 w 3"/>
                    <a:gd name="T1" fmla="*/ 1 h 10"/>
                    <a:gd name="T2" fmla="*/ 2 w 3"/>
                    <a:gd name="T3" fmla="*/ 0 h 10"/>
                    <a:gd name="T4" fmla="*/ 3 w 3"/>
                    <a:gd name="T5" fmla="*/ 8 h 10"/>
                    <a:gd name="T6" fmla="*/ 3 w 3"/>
                    <a:gd name="T7" fmla="*/ 9 h 10"/>
                    <a:gd name="T8" fmla="*/ 3 w 3"/>
                    <a:gd name="T9" fmla="*/ 10 h 10"/>
                    <a:gd name="T10" fmla="*/ 0 w 3"/>
                    <a:gd name="T11" fmla="*/ 1 h 10"/>
                  </a:gdLst>
                  <a:ahLst/>
                  <a:cxnLst>
                    <a:cxn ang="0">
                      <a:pos x="T0" y="T1"/>
                    </a:cxn>
                    <a:cxn ang="0">
                      <a:pos x="T2" y="T3"/>
                    </a:cxn>
                    <a:cxn ang="0">
                      <a:pos x="T4" y="T5"/>
                    </a:cxn>
                    <a:cxn ang="0">
                      <a:pos x="T6" y="T7"/>
                    </a:cxn>
                    <a:cxn ang="0">
                      <a:pos x="T8" y="T9"/>
                    </a:cxn>
                    <a:cxn ang="0">
                      <a:pos x="T10" y="T11"/>
                    </a:cxn>
                  </a:cxnLst>
                  <a:rect l="0" t="0" r="r" b="b"/>
                  <a:pathLst>
                    <a:path w="3" h="10">
                      <a:moveTo>
                        <a:pt x="0" y="1"/>
                      </a:moveTo>
                      <a:cubicBezTo>
                        <a:pt x="2" y="0"/>
                        <a:pt x="2" y="0"/>
                        <a:pt x="2" y="0"/>
                      </a:cubicBezTo>
                      <a:cubicBezTo>
                        <a:pt x="3" y="8"/>
                        <a:pt x="3" y="8"/>
                        <a:pt x="3" y="8"/>
                      </a:cubicBezTo>
                      <a:cubicBezTo>
                        <a:pt x="3" y="9"/>
                        <a:pt x="3" y="9"/>
                        <a:pt x="3" y="9"/>
                      </a:cubicBezTo>
                      <a:cubicBezTo>
                        <a:pt x="3" y="9"/>
                        <a:pt x="3" y="10"/>
                        <a:pt x="3" y="10"/>
                      </a:cubicBezTo>
                      <a:lnTo>
                        <a:pt x="0" y="1"/>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735" name="Picture 51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680" y="276"/>
                  <a:ext cx="1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 name="Picture 511"/>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684" y="279"/>
                  <a:ext cx="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 name="Picture 512"/>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904"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 name="Picture 51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08" y="495"/>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3" name="Picture 51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80" y="719"/>
                <a:ext cx="10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 name="Picture 51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684" y="723"/>
                <a:ext cx="9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 name="Picture 51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59" y="492"/>
                <a:ext cx="9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 name="Picture 51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63" y="495"/>
                <a:ext cx="8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 name="Freeform 519"/>
              <p:cNvSpPr>
                <a:spLocks/>
              </p:cNvSpPr>
              <p:nvPr/>
            </p:nvSpPr>
            <p:spPr bwMode="auto">
              <a:xfrm>
                <a:off x="2568" y="622"/>
                <a:ext cx="124" cy="94"/>
              </a:xfrm>
              <a:custGeom>
                <a:avLst/>
                <a:gdLst>
                  <a:gd name="T0" fmla="*/ 44 w 52"/>
                  <a:gd name="T1" fmla="*/ 40 h 40"/>
                  <a:gd name="T2" fmla="*/ 47 w 52"/>
                  <a:gd name="T3" fmla="*/ 39 h 40"/>
                  <a:gd name="T4" fmla="*/ 47 w 52"/>
                  <a:gd name="T5" fmla="*/ 36 h 40"/>
                  <a:gd name="T6" fmla="*/ 47 w 52"/>
                  <a:gd name="T7" fmla="*/ 36 h 40"/>
                  <a:gd name="T8" fmla="*/ 51 w 52"/>
                  <a:gd name="T9" fmla="*/ 4 h 40"/>
                  <a:gd name="T10" fmla="*/ 51 w 52"/>
                  <a:gd name="T11" fmla="*/ 4 h 40"/>
                  <a:gd name="T12" fmla="*/ 52 w 52"/>
                  <a:gd name="T13" fmla="*/ 1 h 40"/>
                  <a:gd name="T14" fmla="*/ 50 w 52"/>
                  <a:gd name="T15" fmla="*/ 0 h 40"/>
                  <a:gd name="T16" fmla="*/ 50 w 52"/>
                  <a:gd name="T17" fmla="*/ 0 h 40"/>
                  <a:gd name="T18" fmla="*/ 3 w 52"/>
                  <a:gd name="T19" fmla="*/ 0 h 40"/>
                  <a:gd name="T20" fmla="*/ 3 w 52"/>
                  <a:gd name="T21" fmla="*/ 0 h 40"/>
                  <a:gd name="T22" fmla="*/ 1 w 52"/>
                  <a:gd name="T23" fmla="*/ 1 h 40"/>
                  <a:gd name="T24" fmla="*/ 1 w 52"/>
                  <a:gd name="T25" fmla="*/ 3 h 40"/>
                  <a:gd name="T26" fmla="*/ 1 w 52"/>
                  <a:gd name="T27" fmla="*/ 3 h 40"/>
                  <a:gd name="T28" fmla="*/ 44 w 52"/>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0">
                    <a:moveTo>
                      <a:pt x="44" y="40"/>
                    </a:moveTo>
                    <a:cubicBezTo>
                      <a:pt x="45" y="40"/>
                      <a:pt x="46" y="40"/>
                      <a:pt x="47" y="39"/>
                    </a:cubicBezTo>
                    <a:cubicBezTo>
                      <a:pt x="48" y="38"/>
                      <a:pt x="48" y="37"/>
                      <a:pt x="47" y="36"/>
                    </a:cubicBezTo>
                    <a:cubicBezTo>
                      <a:pt x="47" y="36"/>
                      <a:pt x="47" y="36"/>
                      <a:pt x="47" y="36"/>
                    </a:cubicBezTo>
                    <a:cubicBezTo>
                      <a:pt x="40" y="26"/>
                      <a:pt x="42" y="12"/>
                      <a:pt x="51" y="4"/>
                    </a:cubicBezTo>
                    <a:cubicBezTo>
                      <a:pt x="51" y="4"/>
                      <a:pt x="51" y="4"/>
                      <a:pt x="51" y="4"/>
                    </a:cubicBezTo>
                    <a:cubicBezTo>
                      <a:pt x="52" y="3"/>
                      <a:pt x="52" y="2"/>
                      <a:pt x="52" y="1"/>
                    </a:cubicBezTo>
                    <a:cubicBezTo>
                      <a:pt x="52" y="0"/>
                      <a:pt x="51" y="0"/>
                      <a:pt x="50" y="0"/>
                    </a:cubicBezTo>
                    <a:cubicBezTo>
                      <a:pt x="50" y="0"/>
                      <a:pt x="50" y="0"/>
                      <a:pt x="50" y="0"/>
                    </a:cubicBezTo>
                    <a:cubicBezTo>
                      <a:pt x="3" y="0"/>
                      <a:pt x="3" y="0"/>
                      <a:pt x="3" y="0"/>
                    </a:cubicBezTo>
                    <a:cubicBezTo>
                      <a:pt x="3" y="0"/>
                      <a:pt x="3" y="0"/>
                      <a:pt x="3" y="0"/>
                    </a:cubicBezTo>
                    <a:cubicBezTo>
                      <a:pt x="2" y="0"/>
                      <a:pt x="1" y="0"/>
                      <a:pt x="1" y="1"/>
                    </a:cubicBezTo>
                    <a:cubicBezTo>
                      <a:pt x="0" y="2"/>
                      <a:pt x="0" y="3"/>
                      <a:pt x="1" y="3"/>
                    </a:cubicBezTo>
                    <a:cubicBezTo>
                      <a:pt x="1" y="3"/>
                      <a:pt x="1" y="3"/>
                      <a:pt x="1" y="3"/>
                    </a:cubicBezTo>
                    <a:cubicBezTo>
                      <a:pt x="10" y="21"/>
                      <a:pt x="25" y="34"/>
                      <a:pt x="44" y="40"/>
                    </a:cubicBezTo>
                    <a:close/>
                  </a:path>
                </a:pathLst>
              </a:custGeom>
              <a:solidFill>
                <a:srgbClr val="0A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sp>
            <p:nvSpPr>
              <p:cNvPr id="508" name="Freeform 520"/>
              <p:cNvSpPr>
                <a:spLocks/>
              </p:cNvSpPr>
              <p:nvPr/>
            </p:nvSpPr>
            <p:spPr bwMode="auto">
              <a:xfrm>
                <a:off x="2592" y="631"/>
                <a:ext cx="54" cy="55"/>
              </a:xfrm>
              <a:custGeom>
                <a:avLst/>
                <a:gdLst>
                  <a:gd name="T0" fmla="*/ 0 w 23"/>
                  <a:gd name="T1" fmla="*/ 1 h 23"/>
                  <a:gd name="T2" fmla="*/ 22 w 23"/>
                  <a:gd name="T3" fmla="*/ 23 h 23"/>
                  <a:gd name="T4" fmla="*/ 22 w 23"/>
                  <a:gd name="T5" fmla="*/ 23 h 23"/>
                  <a:gd name="T6" fmla="*/ 23 w 23"/>
                  <a:gd name="T7" fmla="*/ 23 h 23"/>
                  <a:gd name="T8" fmla="*/ 23 w 23"/>
                  <a:gd name="T9" fmla="*/ 22 h 23"/>
                  <a:gd name="T10" fmla="*/ 23 w 23"/>
                  <a:gd name="T11" fmla="*/ 22 h 23"/>
                  <a:gd name="T12" fmla="*/ 17 w 23"/>
                  <a:gd name="T13" fmla="*/ 1 h 23"/>
                  <a:gd name="T14" fmla="*/ 17 w 23"/>
                  <a:gd name="T15" fmla="*/ 1 h 23"/>
                  <a:gd name="T16" fmla="*/ 16 w 23"/>
                  <a:gd name="T17" fmla="*/ 0 h 23"/>
                  <a:gd name="T18" fmla="*/ 16 w 23"/>
                  <a:gd name="T19" fmla="*/ 0 h 23"/>
                  <a:gd name="T20" fmla="*/ 0 w 23"/>
                  <a:gd name="T21" fmla="*/ 0 h 23"/>
                  <a:gd name="T22" fmla="*/ 0 w 23"/>
                  <a:gd name="T23" fmla="*/ 0 h 23"/>
                  <a:gd name="T24" fmla="*/ 0 w 23"/>
                  <a:gd name="T25" fmla="*/ 0 h 23"/>
                  <a:gd name="T26" fmla="*/ 0 w 23"/>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0" y="1"/>
                    </a:moveTo>
                    <a:cubicBezTo>
                      <a:pt x="6" y="10"/>
                      <a:pt x="13" y="17"/>
                      <a:pt x="22" y="23"/>
                    </a:cubicBezTo>
                    <a:cubicBezTo>
                      <a:pt x="22" y="23"/>
                      <a:pt x="22" y="23"/>
                      <a:pt x="22" y="23"/>
                    </a:cubicBezTo>
                    <a:cubicBezTo>
                      <a:pt x="23" y="23"/>
                      <a:pt x="23" y="23"/>
                      <a:pt x="23" y="23"/>
                    </a:cubicBezTo>
                    <a:cubicBezTo>
                      <a:pt x="23" y="22"/>
                      <a:pt x="23" y="22"/>
                      <a:pt x="23" y="22"/>
                    </a:cubicBezTo>
                    <a:cubicBezTo>
                      <a:pt x="23" y="22"/>
                      <a:pt x="23" y="22"/>
                      <a:pt x="23" y="22"/>
                    </a:cubicBezTo>
                    <a:cubicBezTo>
                      <a:pt x="19" y="15"/>
                      <a:pt x="17" y="8"/>
                      <a:pt x="17" y="1"/>
                    </a:cubicBezTo>
                    <a:cubicBezTo>
                      <a:pt x="17" y="1"/>
                      <a:pt x="17" y="1"/>
                      <a:pt x="17" y="1"/>
                    </a:cubicBezTo>
                    <a:cubicBezTo>
                      <a:pt x="16" y="0"/>
                      <a:pt x="16" y="0"/>
                      <a:pt x="16" y="0"/>
                    </a:cubicBezTo>
                    <a:cubicBezTo>
                      <a:pt x="16" y="0"/>
                      <a:pt x="16" y="0"/>
                      <a:pt x="16" y="0"/>
                    </a:cubicBezTo>
                    <a:cubicBezTo>
                      <a:pt x="0" y="0"/>
                      <a:pt x="0" y="0"/>
                      <a:pt x="0" y="0"/>
                    </a:cubicBezTo>
                    <a:cubicBezTo>
                      <a:pt x="0" y="0"/>
                      <a:pt x="0" y="0"/>
                      <a:pt x="0" y="0"/>
                    </a:cubicBezTo>
                    <a:cubicBezTo>
                      <a:pt x="0" y="0"/>
                      <a:pt x="0" y="0"/>
                      <a:pt x="0" y="0"/>
                    </a:cubicBezTo>
                    <a:cubicBezTo>
                      <a:pt x="0" y="1"/>
                      <a:pt x="0" y="1"/>
                      <a:pt x="0"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a:p>
            </p:txBody>
          </p:sp>
          <p:pic>
            <p:nvPicPr>
              <p:cNvPr id="509" name="Picture 521"/>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699" y="251"/>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 name="Picture 52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22" y="326"/>
                <a:ext cx="9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523"/>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299" y="376"/>
                <a:ext cx="1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524"/>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922"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52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01" y="806"/>
                <a:ext cx="64"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526"/>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922"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527"/>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901" y="806"/>
                <a:ext cx="43"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528"/>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895" y="7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529"/>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926" y="825"/>
                <a:ext cx="43"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 name="Picture 530"/>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898" y="825"/>
                <a:ext cx="42"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 name="Picture 531"/>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898" y="825"/>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 name="Picture 532"/>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261" y="747"/>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 name="Picture 533"/>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232" y="747"/>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 name="Picture 534"/>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32" y="746"/>
                <a:ext cx="7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 name="Picture 535"/>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232" y="308"/>
                <a:ext cx="43"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 name="Picture 536"/>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261" y="308"/>
                <a:ext cx="42"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537"/>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232" y="320"/>
                <a:ext cx="7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 name="Picture 538"/>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705"/>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 name="Picture 539"/>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2422" y="678"/>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 name="Picture 540"/>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2424" y="684"/>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 name="Picture 54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422" y="364"/>
                <a:ext cx="22"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542"/>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422" y="338"/>
                <a:ext cx="2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Picture 543"/>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2424" y="343"/>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544"/>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3324" y="890"/>
                <a:ext cx="23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Picture 545"/>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3221" y="321"/>
                <a:ext cx="9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Picture 546"/>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2699" y="810"/>
                <a:ext cx="7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547"/>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3309" y="357"/>
                <a:ext cx="24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 name="Picture 548"/>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386" y="371"/>
                <a:ext cx="12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Picture 549"/>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3313" y="362"/>
                <a:ext cx="41"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 name="Picture 550"/>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3317" y="365"/>
                <a:ext cx="8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0" name="Picture 499"/>
            <p:cNvPicPr>
              <a:picLocks noChangeAspect="1"/>
            </p:cNvPicPr>
            <p:nvPr/>
          </p:nvPicPr>
          <p:blipFill>
            <a:blip r:embed="rId108"/>
            <a:stretch>
              <a:fillRect/>
            </a:stretch>
          </p:blipFill>
          <p:spPr>
            <a:xfrm>
              <a:off x="8183744" y="3341964"/>
              <a:ext cx="230667" cy="353954"/>
            </a:xfrm>
            <a:prstGeom prst="rect">
              <a:avLst/>
            </a:prstGeom>
          </p:spPr>
        </p:pic>
      </p:grpSp>
      <p:sp>
        <p:nvSpPr>
          <p:cNvPr id="739" name="TextBox 738"/>
          <p:cNvSpPr txBox="1"/>
          <p:nvPr/>
        </p:nvSpPr>
        <p:spPr bwMode="gray">
          <a:xfrm>
            <a:off x="2888112" y="5732681"/>
            <a:ext cx="1404481" cy="289491"/>
          </a:xfrm>
          <a:prstGeom prst="rect">
            <a:avLst/>
          </a:prstGeom>
          <a:noFill/>
        </p:spPr>
        <p:txBody>
          <a:bodyPr wrap="square" lIns="71991" tIns="71991" rIns="71991" bIns="71991" rtlCol="0">
            <a:noAutofit/>
          </a:bodyPr>
          <a:lstStyle/>
          <a:p>
            <a:r>
              <a:rPr lang="en-US" sz="1000" dirty="0">
                <a:cs typeface="Arial" pitchFamily="34" charset="0"/>
              </a:rPr>
              <a:t>Compression fitting</a:t>
            </a:r>
            <a:endParaRPr lang="en-US" sz="1000" dirty="0"/>
          </a:p>
        </p:txBody>
      </p:sp>
      <p:sp>
        <p:nvSpPr>
          <p:cNvPr id="740" name="TextBox 739"/>
          <p:cNvSpPr txBox="1"/>
          <p:nvPr/>
        </p:nvSpPr>
        <p:spPr bwMode="gray">
          <a:xfrm>
            <a:off x="4399754" y="5732681"/>
            <a:ext cx="1588429" cy="289491"/>
          </a:xfrm>
          <a:prstGeom prst="rect">
            <a:avLst/>
          </a:prstGeom>
          <a:noFill/>
        </p:spPr>
        <p:txBody>
          <a:bodyPr wrap="square" lIns="71991" tIns="71991" rIns="71991" bIns="71991" rtlCol="0">
            <a:noAutofit/>
          </a:bodyPr>
          <a:lstStyle/>
          <a:p>
            <a:r>
              <a:rPr lang="en-US" sz="1000" dirty="0"/>
              <a:t>Level and Interface float </a:t>
            </a:r>
          </a:p>
        </p:txBody>
      </p:sp>
      <p:sp>
        <p:nvSpPr>
          <p:cNvPr id="741" name="TextBox 740"/>
          <p:cNvSpPr txBox="1"/>
          <p:nvPr/>
        </p:nvSpPr>
        <p:spPr bwMode="gray">
          <a:xfrm>
            <a:off x="405662" y="5732681"/>
            <a:ext cx="2375288" cy="289491"/>
          </a:xfrm>
          <a:prstGeom prst="rect">
            <a:avLst/>
          </a:prstGeom>
          <a:noFill/>
        </p:spPr>
        <p:txBody>
          <a:bodyPr wrap="square" lIns="71991" tIns="71991" rIns="71991" bIns="71991" rtlCol="0">
            <a:noAutofit/>
          </a:bodyPr>
          <a:lstStyle/>
          <a:p>
            <a:pPr fontAlgn="base">
              <a:spcBef>
                <a:spcPts val="1100"/>
              </a:spcBef>
              <a:spcAft>
                <a:spcPct val="0"/>
              </a:spcAft>
              <a:buClr>
                <a:schemeClr val="tx2"/>
              </a:buClr>
              <a:buSzPct val="70000"/>
            </a:pPr>
            <a:r>
              <a:rPr lang="en-US" sz="1000" dirty="0">
                <a:cs typeface="Arial" pitchFamily="34" charset="0"/>
              </a:rPr>
              <a:t>Flanged process connection</a:t>
            </a:r>
          </a:p>
        </p:txBody>
      </p:sp>
      <p:sp>
        <p:nvSpPr>
          <p:cNvPr id="742" name="Subtitle 2"/>
          <p:cNvSpPr>
            <a:spLocks noGrp="1"/>
          </p:cNvSpPr>
          <p:nvPr>
            <p:ph type="subTitle" idx="13"/>
          </p:nvPr>
        </p:nvSpPr>
        <p:spPr>
          <a:xfrm>
            <a:off x="257846" y="1121229"/>
            <a:ext cx="11648388" cy="503934"/>
          </a:xfrm>
        </p:spPr>
        <p:txBody>
          <a:bodyPr/>
          <a:lstStyle/>
          <a:p>
            <a:r>
              <a:rPr lang="en-US" dirty="0"/>
              <a:t>Configurations</a:t>
            </a:r>
          </a:p>
        </p:txBody>
      </p:sp>
      <p:sp>
        <p:nvSpPr>
          <p:cNvPr id="743" name="Title 3"/>
          <p:cNvSpPr>
            <a:spLocks noGrp="1"/>
          </p:cNvSpPr>
          <p:nvPr>
            <p:ph type="title"/>
          </p:nvPr>
        </p:nvSpPr>
        <p:spPr>
          <a:xfrm>
            <a:off x="258606" y="640256"/>
            <a:ext cx="11646872" cy="410845"/>
          </a:xfrm>
        </p:spPr>
        <p:txBody>
          <a:bodyPr/>
          <a:lstStyle/>
          <a:p>
            <a:r>
              <a:rPr lang="en-US" dirty="0"/>
              <a:t>LMT Series magnetostrictive transmitters</a:t>
            </a:r>
          </a:p>
        </p:txBody>
      </p:sp>
      <p:pic>
        <p:nvPicPr>
          <p:cNvPr id="11" name="Picture 10"/>
          <p:cNvPicPr>
            <a:picLocks noChangeAspect="1"/>
          </p:cNvPicPr>
          <p:nvPr/>
        </p:nvPicPr>
        <p:blipFill>
          <a:blip r:embed="rId109"/>
          <a:stretch>
            <a:fillRect/>
          </a:stretch>
        </p:blipFill>
        <p:spPr>
          <a:xfrm>
            <a:off x="6319662" y="2966544"/>
            <a:ext cx="1777640" cy="2742843"/>
          </a:xfrm>
          <a:prstGeom prst="rect">
            <a:avLst/>
          </a:prstGeom>
        </p:spPr>
      </p:pic>
      <p:pic>
        <p:nvPicPr>
          <p:cNvPr id="12" name="Picture 11"/>
          <p:cNvPicPr>
            <a:picLocks noChangeAspect="1"/>
          </p:cNvPicPr>
          <p:nvPr/>
        </p:nvPicPr>
        <p:blipFill>
          <a:blip r:embed="rId110"/>
          <a:stretch>
            <a:fillRect/>
          </a:stretch>
        </p:blipFill>
        <p:spPr>
          <a:xfrm>
            <a:off x="8583455" y="2966544"/>
            <a:ext cx="2587321" cy="2742843"/>
          </a:xfrm>
          <a:prstGeom prst="rect">
            <a:avLst/>
          </a:prstGeom>
        </p:spPr>
      </p:pic>
      <p:sp>
        <p:nvSpPr>
          <p:cNvPr id="993" name="TextBox 992"/>
          <p:cNvSpPr txBox="1"/>
          <p:nvPr/>
        </p:nvSpPr>
        <p:spPr bwMode="gray">
          <a:xfrm>
            <a:off x="7451030" y="5732681"/>
            <a:ext cx="3719747" cy="289491"/>
          </a:xfrm>
          <a:prstGeom prst="rect">
            <a:avLst/>
          </a:prstGeom>
          <a:noFill/>
        </p:spPr>
        <p:txBody>
          <a:bodyPr wrap="square" lIns="71991" tIns="71991" rIns="71991" bIns="71991" rtlCol="0">
            <a:noAutofit/>
          </a:bodyPr>
          <a:lstStyle/>
          <a:p>
            <a:pPr fontAlgn="base">
              <a:spcBef>
                <a:spcPts val="1100"/>
              </a:spcBef>
              <a:spcAft>
                <a:spcPct val="0"/>
              </a:spcAft>
              <a:buClr>
                <a:schemeClr val="tx2"/>
              </a:buClr>
              <a:buSzPct val="70000"/>
            </a:pPr>
            <a:r>
              <a:rPr lang="en-US" sz="1000" dirty="0">
                <a:cs typeface="Arial" pitchFamily="34" charset="0"/>
              </a:rPr>
              <a:t>Flanged and compression fitting process connection</a:t>
            </a:r>
          </a:p>
        </p:txBody>
      </p:sp>
    </p:spTree>
    <p:extLst>
      <p:ext uri="{BB962C8B-B14F-4D97-AF65-F5344CB8AC3E}">
        <p14:creationId xmlns:p14="http://schemas.microsoft.com/office/powerpoint/2010/main" val="18798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27</a:t>
            </a:fld>
            <a:endParaRPr lang="en-US" dirty="0"/>
          </a:p>
        </p:txBody>
      </p:sp>
      <p:cxnSp>
        <p:nvCxnSpPr>
          <p:cNvPr id="44" name="Straight Connector 43"/>
          <p:cNvCxnSpPr/>
          <p:nvPr/>
        </p:nvCxnSpPr>
        <p:spPr bwMode="gray">
          <a:xfrm>
            <a:off x="604920" y="2149455"/>
            <a:ext cx="52418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5" name="Straight Connector 44"/>
          <p:cNvCxnSpPr/>
          <p:nvPr/>
        </p:nvCxnSpPr>
        <p:spPr bwMode="gray">
          <a:xfrm>
            <a:off x="6318856" y="2128398"/>
            <a:ext cx="51826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ext Placeholder 7"/>
          <p:cNvSpPr txBox="1">
            <a:spLocks/>
          </p:cNvSpPr>
          <p:nvPr/>
        </p:nvSpPr>
        <p:spPr bwMode="gray">
          <a:xfrm>
            <a:off x="580148"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LMT100 flexible sensor</a:t>
            </a:r>
          </a:p>
        </p:txBody>
      </p:sp>
      <p:sp>
        <p:nvSpPr>
          <p:cNvPr id="22" name="Text Placeholder 7"/>
          <p:cNvSpPr txBox="1">
            <a:spLocks/>
          </p:cNvSpPr>
          <p:nvPr/>
        </p:nvSpPr>
        <p:spPr bwMode="gray">
          <a:xfrm>
            <a:off x="6266032"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LMT100 with jacketed sensor</a:t>
            </a:r>
          </a:p>
        </p:txBody>
      </p:sp>
      <p:cxnSp>
        <p:nvCxnSpPr>
          <p:cNvPr id="47" name="Straight Connector 46"/>
          <p:cNvCxnSpPr/>
          <p:nvPr/>
        </p:nvCxnSpPr>
        <p:spPr bwMode="gray">
          <a:xfrm>
            <a:off x="6082041" y="2214437"/>
            <a:ext cx="0" cy="366298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Text Placeholder 5"/>
          <p:cNvSpPr txBox="1">
            <a:spLocks/>
          </p:cNvSpPr>
          <p:nvPr/>
        </p:nvSpPr>
        <p:spPr bwMode="gray">
          <a:xfrm>
            <a:off x="545660" y="2231807"/>
            <a:ext cx="4534022" cy="119873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dirty="0"/>
              <a:t>Flexible sensor options – W3 and W7</a:t>
            </a:r>
          </a:p>
        </p:txBody>
      </p:sp>
      <p:sp>
        <p:nvSpPr>
          <p:cNvPr id="25" name="Text Placeholder 5"/>
          <p:cNvSpPr txBox="1">
            <a:spLocks/>
          </p:cNvSpPr>
          <p:nvPr/>
        </p:nvSpPr>
        <p:spPr bwMode="gray">
          <a:xfrm>
            <a:off x="6261348" y="2231807"/>
            <a:ext cx="4481430" cy="3081199"/>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dirty="0"/>
              <a:t>PFA Jacketed Sensor Options – J1, J2, J4, J5</a:t>
            </a:r>
          </a:p>
        </p:txBody>
      </p:sp>
      <p:sp>
        <p:nvSpPr>
          <p:cNvPr id="740" name="TextBox 739"/>
          <p:cNvSpPr txBox="1"/>
          <p:nvPr/>
        </p:nvSpPr>
        <p:spPr bwMode="gray">
          <a:xfrm>
            <a:off x="3783308" y="5649563"/>
            <a:ext cx="2221855" cy="289491"/>
          </a:xfrm>
          <a:prstGeom prst="rect">
            <a:avLst/>
          </a:prstGeom>
          <a:noFill/>
        </p:spPr>
        <p:txBody>
          <a:bodyPr wrap="square" lIns="71991" tIns="71991" rIns="71991" bIns="71991" rtlCol="0">
            <a:noAutofit/>
          </a:bodyPr>
          <a:lstStyle>
            <a:defPPr>
              <a:defRPr lang="en-US"/>
            </a:defPPr>
            <a:lvl1pPr>
              <a:defRPr sz="1000"/>
            </a:lvl1pPr>
          </a:lstStyle>
          <a:p>
            <a:r>
              <a:rPr lang="en-US" dirty="0"/>
              <a:t>W7 – Segmented metal sensor well with flexible PFA sensor</a:t>
            </a:r>
          </a:p>
        </p:txBody>
      </p:sp>
      <p:sp>
        <p:nvSpPr>
          <p:cNvPr id="741" name="TextBox 740"/>
          <p:cNvSpPr txBox="1"/>
          <p:nvPr/>
        </p:nvSpPr>
        <p:spPr bwMode="gray">
          <a:xfrm>
            <a:off x="467389" y="5649563"/>
            <a:ext cx="2337793" cy="289491"/>
          </a:xfrm>
          <a:prstGeom prst="rect">
            <a:avLst/>
          </a:prstGeom>
          <a:noFill/>
        </p:spPr>
        <p:txBody>
          <a:bodyPr wrap="square" lIns="71991" tIns="71991" rIns="71991" bIns="71991" rtlCol="0">
            <a:noAutofit/>
          </a:bodyPr>
          <a:lstStyle>
            <a:defPPr>
              <a:defRPr lang="en-US"/>
            </a:defPPr>
            <a:lvl1pPr>
              <a:defRPr sz="1000"/>
            </a:lvl1pPr>
          </a:lstStyle>
          <a:p>
            <a:r>
              <a:rPr lang="en-US" dirty="0"/>
              <a:t>W3 - Metal sensor well with flexible braided SS sensor</a:t>
            </a:r>
          </a:p>
        </p:txBody>
      </p:sp>
      <p:sp>
        <p:nvSpPr>
          <p:cNvPr id="993" name="TextBox 992"/>
          <p:cNvSpPr txBox="1"/>
          <p:nvPr/>
        </p:nvSpPr>
        <p:spPr bwMode="gray">
          <a:xfrm>
            <a:off x="8230246" y="5649563"/>
            <a:ext cx="2387880" cy="289491"/>
          </a:xfrm>
          <a:prstGeom prst="rect">
            <a:avLst/>
          </a:prstGeom>
          <a:noFill/>
        </p:spPr>
        <p:txBody>
          <a:bodyPr wrap="square" lIns="71991" tIns="71991" rIns="71991" bIns="71991" rtlCol="0">
            <a:noAutofit/>
          </a:bodyPr>
          <a:lstStyle/>
          <a:p>
            <a:pPr fontAlgn="base">
              <a:spcBef>
                <a:spcPts val="1100"/>
              </a:spcBef>
              <a:spcAft>
                <a:spcPct val="0"/>
              </a:spcAft>
              <a:buClr>
                <a:schemeClr val="tx2"/>
              </a:buClr>
              <a:buSzPct val="70000"/>
            </a:pPr>
            <a:r>
              <a:rPr lang="en-US" sz="1000" dirty="0">
                <a:cs typeface="Arial" pitchFamily="34" charset="0"/>
              </a:rPr>
              <a:t>PFA jacked sensor and sensor well</a:t>
            </a:r>
          </a:p>
        </p:txBody>
      </p:sp>
      <p:pic>
        <p:nvPicPr>
          <p:cNvPr id="744" name="Picture 743"/>
          <p:cNvPicPr>
            <a:picLocks noChangeAspect="1"/>
          </p:cNvPicPr>
          <p:nvPr/>
        </p:nvPicPr>
        <p:blipFill>
          <a:blip r:embed="rId2"/>
          <a:stretch>
            <a:fillRect/>
          </a:stretch>
        </p:blipFill>
        <p:spPr>
          <a:xfrm>
            <a:off x="3758909" y="2813213"/>
            <a:ext cx="1908065" cy="2742843"/>
          </a:xfrm>
          <a:prstGeom prst="rect">
            <a:avLst/>
          </a:prstGeom>
        </p:spPr>
      </p:pic>
      <p:pic>
        <p:nvPicPr>
          <p:cNvPr id="745" name="Picture 744"/>
          <p:cNvPicPr>
            <a:picLocks noChangeAspect="1"/>
          </p:cNvPicPr>
          <p:nvPr/>
        </p:nvPicPr>
        <p:blipFill>
          <a:blip r:embed="rId3"/>
          <a:stretch>
            <a:fillRect/>
          </a:stretch>
        </p:blipFill>
        <p:spPr>
          <a:xfrm>
            <a:off x="813562" y="2813213"/>
            <a:ext cx="897111" cy="2742843"/>
          </a:xfrm>
          <a:prstGeom prst="rect">
            <a:avLst/>
          </a:prstGeom>
        </p:spPr>
      </p:pic>
      <p:pic>
        <p:nvPicPr>
          <p:cNvPr id="2050" name="Picture 2" descr="C:\Users\USMSSRE\AppData\Local\Temp\SNAGHTML4c9457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30" y="2813213"/>
            <a:ext cx="2964167" cy="2742843"/>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p:cNvSpPr>
            <a:spLocks noGrp="1"/>
          </p:cNvSpPr>
          <p:nvPr>
            <p:ph type="subTitle" idx="13"/>
          </p:nvPr>
        </p:nvSpPr>
        <p:spPr>
          <a:xfrm>
            <a:off x="257846" y="1121229"/>
            <a:ext cx="11648388" cy="503934"/>
          </a:xfrm>
        </p:spPr>
        <p:txBody>
          <a:bodyPr/>
          <a:lstStyle/>
          <a:p>
            <a:r>
              <a:rPr lang="en-US" dirty="0"/>
              <a:t>Configurations</a:t>
            </a:r>
          </a:p>
        </p:txBody>
      </p:sp>
      <p:sp>
        <p:nvSpPr>
          <p:cNvPr id="26" name="Title 3"/>
          <p:cNvSpPr>
            <a:spLocks noGrp="1"/>
          </p:cNvSpPr>
          <p:nvPr>
            <p:ph type="title"/>
          </p:nvPr>
        </p:nvSpPr>
        <p:spPr>
          <a:xfrm>
            <a:off x="258606" y="640256"/>
            <a:ext cx="11646872" cy="410845"/>
          </a:xfrm>
        </p:spPr>
        <p:txBody>
          <a:bodyPr/>
          <a:lstStyle/>
          <a:p>
            <a:r>
              <a:rPr lang="en-US" dirty="0"/>
              <a:t>LMT Series magnetostrictive transmitters</a:t>
            </a:r>
          </a:p>
        </p:txBody>
      </p:sp>
    </p:spTree>
    <p:extLst>
      <p:ext uri="{BB962C8B-B14F-4D97-AF65-F5344CB8AC3E}">
        <p14:creationId xmlns:p14="http://schemas.microsoft.com/office/powerpoint/2010/main" val="319017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March 17,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28</a:t>
            </a:fld>
            <a:endParaRPr lang="en-US" dirty="0"/>
          </a:p>
        </p:txBody>
      </p:sp>
      <p:cxnSp>
        <p:nvCxnSpPr>
          <p:cNvPr id="44" name="Straight Connector 43"/>
          <p:cNvCxnSpPr/>
          <p:nvPr/>
        </p:nvCxnSpPr>
        <p:spPr bwMode="gray">
          <a:xfrm>
            <a:off x="604920" y="2149455"/>
            <a:ext cx="52418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5" name="Straight Connector 44"/>
          <p:cNvCxnSpPr/>
          <p:nvPr/>
        </p:nvCxnSpPr>
        <p:spPr bwMode="gray">
          <a:xfrm>
            <a:off x="6318856" y="2128398"/>
            <a:ext cx="518263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ext Placeholder 7"/>
          <p:cNvSpPr txBox="1">
            <a:spLocks/>
          </p:cNvSpPr>
          <p:nvPr/>
        </p:nvSpPr>
        <p:spPr bwMode="gray">
          <a:xfrm>
            <a:off x="580148"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LMT200</a:t>
            </a:r>
          </a:p>
        </p:txBody>
      </p:sp>
      <p:sp>
        <p:nvSpPr>
          <p:cNvPr id="22" name="Text Placeholder 7"/>
          <p:cNvSpPr txBox="1">
            <a:spLocks/>
          </p:cNvSpPr>
          <p:nvPr/>
        </p:nvSpPr>
        <p:spPr bwMode="gray">
          <a:xfrm>
            <a:off x="6266032" y="1768586"/>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LMT200 with 90</a:t>
            </a:r>
            <a:r>
              <a:rPr lang="en-US" baseline="30000" dirty="0"/>
              <a:t>o</a:t>
            </a:r>
            <a:r>
              <a:rPr lang="en-US" dirty="0"/>
              <a:t> bend sensor</a:t>
            </a:r>
          </a:p>
        </p:txBody>
      </p:sp>
      <p:cxnSp>
        <p:nvCxnSpPr>
          <p:cNvPr id="47" name="Straight Connector 46"/>
          <p:cNvCxnSpPr/>
          <p:nvPr/>
        </p:nvCxnSpPr>
        <p:spPr bwMode="gray">
          <a:xfrm>
            <a:off x="6082041" y="2214437"/>
            <a:ext cx="0" cy="366298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Text Placeholder 5"/>
          <p:cNvSpPr txBox="1">
            <a:spLocks/>
          </p:cNvSpPr>
          <p:nvPr/>
        </p:nvSpPr>
        <p:spPr bwMode="gray">
          <a:xfrm>
            <a:off x="545660" y="2231807"/>
            <a:ext cx="4534022" cy="119873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dirty="0"/>
              <a:t>LMT standard mounted on MLG chamber</a:t>
            </a:r>
          </a:p>
        </p:txBody>
      </p:sp>
      <p:sp>
        <p:nvSpPr>
          <p:cNvPr id="25" name="Text Placeholder 5"/>
          <p:cNvSpPr txBox="1">
            <a:spLocks/>
          </p:cNvSpPr>
          <p:nvPr/>
        </p:nvSpPr>
        <p:spPr bwMode="gray">
          <a:xfrm>
            <a:off x="6261348" y="2231807"/>
            <a:ext cx="4481430" cy="3081199"/>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n-US" dirty="0"/>
              <a:t>LMT 90</a:t>
            </a:r>
            <a:r>
              <a:rPr lang="en-US" baseline="30000" dirty="0"/>
              <a:t>o</a:t>
            </a:r>
            <a:r>
              <a:rPr lang="en-US" dirty="0"/>
              <a:t> bend on MLG chamber</a:t>
            </a:r>
          </a:p>
        </p:txBody>
      </p:sp>
      <p:sp>
        <p:nvSpPr>
          <p:cNvPr id="741" name="TextBox 740"/>
          <p:cNvSpPr txBox="1"/>
          <p:nvPr/>
        </p:nvSpPr>
        <p:spPr bwMode="gray">
          <a:xfrm>
            <a:off x="467389" y="5649563"/>
            <a:ext cx="5122192" cy="289491"/>
          </a:xfrm>
          <a:prstGeom prst="rect">
            <a:avLst/>
          </a:prstGeom>
          <a:noFill/>
        </p:spPr>
        <p:txBody>
          <a:bodyPr wrap="square" lIns="71991" tIns="71991" rIns="71991" bIns="71991" rtlCol="0">
            <a:noAutofit/>
          </a:bodyPr>
          <a:lstStyle>
            <a:defPPr>
              <a:defRPr lang="en-US"/>
            </a:defPPr>
            <a:lvl1pPr>
              <a:defRPr sz="1000"/>
            </a:lvl1pPr>
          </a:lstStyle>
          <a:p>
            <a:pPr algn="ctr"/>
            <a:r>
              <a:rPr lang="en-US" dirty="0"/>
              <a:t>Flexible configurations</a:t>
            </a:r>
          </a:p>
        </p:txBody>
      </p:sp>
      <p:sp>
        <p:nvSpPr>
          <p:cNvPr id="993" name="TextBox 992"/>
          <p:cNvSpPr txBox="1"/>
          <p:nvPr/>
        </p:nvSpPr>
        <p:spPr bwMode="gray">
          <a:xfrm>
            <a:off x="7328814" y="5649563"/>
            <a:ext cx="3289313" cy="289491"/>
          </a:xfrm>
          <a:prstGeom prst="rect">
            <a:avLst/>
          </a:prstGeom>
          <a:noFill/>
        </p:spPr>
        <p:txBody>
          <a:bodyPr wrap="square" lIns="71991" tIns="71991" rIns="71991" bIns="71991" rtlCol="0">
            <a:noAutofit/>
          </a:bodyPr>
          <a:lstStyle/>
          <a:p>
            <a:pPr fontAlgn="base">
              <a:spcBef>
                <a:spcPts val="1100"/>
              </a:spcBef>
              <a:spcAft>
                <a:spcPct val="0"/>
              </a:spcAft>
              <a:buClr>
                <a:schemeClr val="tx2"/>
              </a:buClr>
              <a:buSzPct val="70000"/>
            </a:pPr>
            <a:r>
              <a:rPr lang="en-US" sz="1000" dirty="0">
                <a:cs typeface="Arial" pitchFamily="34" charset="0"/>
              </a:rPr>
              <a:t>For cryogenic and extreme temperature applications</a:t>
            </a:r>
          </a:p>
        </p:txBody>
      </p:sp>
      <p:pic>
        <p:nvPicPr>
          <p:cNvPr id="9" name="Picture 8"/>
          <p:cNvPicPr>
            <a:picLocks noChangeAspect="1"/>
          </p:cNvPicPr>
          <p:nvPr/>
        </p:nvPicPr>
        <p:blipFill>
          <a:blip r:embed="rId2"/>
          <a:stretch>
            <a:fillRect/>
          </a:stretch>
        </p:blipFill>
        <p:spPr>
          <a:xfrm>
            <a:off x="7084400" y="2754245"/>
            <a:ext cx="1326604" cy="2742843"/>
          </a:xfrm>
          <a:prstGeom prst="rect">
            <a:avLst/>
          </a:prstGeom>
        </p:spPr>
      </p:pic>
      <p:pic>
        <p:nvPicPr>
          <p:cNvPr id="11" name="Picture 10"/>
          <p:cNvPicPr>
            <a:picLocks noChangeAspect="1"/>
          </p:cNvPicPr>
          <p:nvPr/>
        </p:nvPicPr>
        <p:blipFill>
          <a:blip r:embed="rId3"/>
          <a:stretch>
            <a:fillRect/>
          </a:stretch>
        </p:blipFill>
        <p:spPr>
          <a:xfrm>
            <a:off x="1096497" y="2754245"/>
            <a:ext cx="1213970" cy="2742843"/>
          </a:xfrm>
          <a:prstGeom prst="rect">
            <a:avLst/>
          </a:prstGeom>
        </p:spPr>
      </p:pic>
      <p:pic>
        <p:nvPicPr>
          <p:cNvPr id="4098" name="Picture 2" descr="C:\Users\USMSSRE\AppData\Local\Temp\SNAGHTML4ca5efb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149" y="2754245"/>
            <a:ext cx="1035659" cy="27428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MSSRE\AppData\Local\Temp\SNAGHTML4ca7c84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5255" y="2754245"/>
            <a:ext cx="1248466" cy="2742843"/>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p:cNvSpPr>
            <a:spLocks noGrp="1"/>
          </p:cNvSpPr>
          <p:nvPr>
            <p:ph type="subTitle" idx="13"/>
          </p:nvPr>
        </p:nvSpPr>
        <p:spPr>
          <a:xfrm>
            <a:off x="257846" y="1121229"/>
            <a:ext cx="11648388" cy="503934"/>
          </a:xfrm>
        </p:spPr>
        <p:txBody>
          <a:bodyPr/>
          <a:lstStyle/>
          <a:p>
            <a:r>
              <a:rPr lang="en-US" dirty="0"/>
              <a:t>Configurations</a:t>
            </a:r>
          </a:p>
        </p:txBody>
      </p:sp>
      <p:sp>
        <p:nvSpPr>
          <p:cNvPr id="26" name="Title 3"/>
          <p:cNvSpPr>
            <a:spLocks noGrp="1"/>
          </p:cNvSpPr>
          <p:nvPr>
            <p:ph type="title"/>
          </p:nvPr>
        </p:nvSpPr>
        <p:spPr>
          <a:xfrm>
            <a:off x="258606" y="640256"/>
            <a:ext cx="11646872" cy="410845"/>
          </a:xfrm>
        </p:spPr>
        <p:txBody>
          <a:bodyPr/>
          <a:lstStyle/>
          <a:p>
            <a:r>
              <a:rPr lang="en-US" dirty="0"/>
              <a:t>LMT Series magnetostrictive transmitters</a:t>
            </a:r>
          </a:p>
        </p:txBody>
      </p:sp>
    </p:spTree>
    <p:extLst>
      <p:ext uri="{BB962C8B-B14F-4D97-AF65-F5344CB8AC3E}">
        <p14:creationId xmlns:p14="http://schemas.microsoft.com/office/powerpoint/2010/main" val="9699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Key Applications</a:t>
            </a:r>
          </a:p>
        </p:txBody>
      </p:sp>
      <p:sp>
        <p:nvSpPr>
          <p:cNvPr id="3" name="Subtitle 2"/>
          <p:cNvSpPr>
            <a:spLocks noGrp="1"/>
          </p:cNvSpPr>
          <p:nvPr>
            <p:ph type="subTitle" idx="1"/>
          </p:nvPr>
        </p:nvSpPr>
        <p:spPr/>
        <p:txBody>
          <a:bodyPr/>
          <a:lstStyle/>
          <a:p>
            <a:r>
              <a:rPr lang="en-US" dirty="0"/>
              <a:t>ABB’s LMT Series magnetostrictive level transmitters</a:t>
            </a:r>
          </a:p>
        </p:txBody>
      </p:sp>
    </p:spTree>
    <p:extLst>
      <p:ext uri="{BB962C8B-B14F-4D97-AF65-F5344CB8AC3E}">
        <p14:creationId xmlns:p14="http://schemas.microsoft.com/office/powerpoint/2010/main" val="21825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Introducing ABB’s LMT Series</a:t>
            </a:r>
          </a:p>
        </p:txBody>
      </p:sp>
      <p:sp>
        <p:nvSpPr>
          <p:cNvPr id="3" name="Untertitel 2"/>
          <p:cNvSpPr>
            <a:spLocks noGrp="1"/>
          </p:cNvSpPr>
          <p:nvPr>
            <p:ph type="subTitle" idx="1"/>
          </p:nvPr>
        </p:nvSpPr>
        <p:spPr/>
        <p:txBody>
          <a:bodyPr/>
          <a:lstStyle/>
          <a:p>
            <a:r>
              <a:rPr lang="en-US" dirty="0"/>
              <a:t>Next generation magnetostrictive level transmitters</a:t>
            </a:r>
          </a:p>
        </p:txBody>
      </p:sp>
    </p:spTree>
    <p:extLst>
      <p:ext uri="{BB962C8B-B14F-4D97-AF65-F5344CB8AC3E}">
        <p14:creationId xmlns:p14="http://schemas.microsoft.com/office/powerpoint/2010/main" val="251576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p:cNvSpPr txBox="1">
            <a:spLocks/>
          </p:cNvSpPr>
          <p:nvPr/>
        </p:nvSpPr>
        <p:spPr bwMode="gray">
          <a:xfrm>
            <a:off x="280858" y="1591109"/>
            <a:ext cx="5658268"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dirty="0"/>
              <a:t>Tough process conditions – Easy to apply, powerful results</a:t>
            </a:r>
          </a:p>
        </p:txBody>
      </p:sp>
      <p:sp>
        <p:nvSpPr>
          <p:cNvPr id="2" name="Subtitle 1"/>
          <p:cNvSpPr>
            <a:spLocks noGrp="1"/>
          </p:cNvSpPr>
          <p:nvPr>
            <p:ph type="subTitle" idx="13"/>
          </p:nvPr>
        </p:nvSpPr>
        <p:spPr/>
        <p:txBody>
          <a:bodyPr vert="horz" lIns="0" tIns="0" rIns="0" bIns="0" rtlCol="0">
            <a:noAutofit/>
          </a:bodyPr>
          <a:lstStyle/>
          <a:p>
            <a:r>
              <a:rPr lang="en-US" dirty="0"/>
              <a:t>Applications</a:t>
            </a:r>
          </a:p>
        </p:txBody>
      </p:sp>
      <p:sp>
        <p:nvSpPr>
          <p:cNvPr id="3" name="Title 2"/>
          <p:cNvSpPr>
            <a:spLocks noGrp="1"/>
          </p:cNvSpPr>
          <p:nvPr>
            <p:ph type="title"/>
          </p:nvPr>
        </p:nvSpPr>
        <p:spPr/>
        <p:txBody>
          <a:bodyPr/>
          <a:lstStyle/>
          <a:p>
            <a:r>
              <a:rPr lang="en-US" dirty="0"/>
              <a:t>LMT Series magnetostrictive transmitters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30</a:t>
            </a:fld>
            <a:endParaRPr lang="en-US" dirty="0"/>
          </a:p>
        </p:txBody>
      </p:sp>
      <p:sp>
        <p:nvSpPr>
          <p:cNvPr id="7" name="Text Placeholder 5"/>
          <p:cNvSpPr txBox="1">
            <a:spLocks/>
          </p:cNvSpPr>
          <p:nvPr/>
        </p:nvSpPr>
        <p:spPr bwMode="gray">
          <a:xfrm>
            <a:off x="278252" y="1989079"/>
            <a:ext cx="5816954" cy="3296640"/>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21" indent="-285721" fontAlgn="b">
              <a:buFont typeface="Arial" panose="020B0604020202020204" pitchFamily="34" charset="0"/>
              <a:buChar char="•"/>
            </a:pPr>
            <a:r>
              <a:rPr lang="en-US" dirty="0"/>
              <a:t>Total level and Interface level</a:t>
            </a:r>
          </a:p>
          <a:p>
            <a:pPr marL="285721" indent="-285721" fontAlgn="b">
              <a:buFont typeface="Arial" panose="020B0604020202020204" pitchFamily="34" charset="0"/>
              <a:buChar char="•"/>
            </a:pPr>
            <a:r>
              <a:rPr lang="en-US" dirty="0"/>
              <a:t>Interface with heavy emulsion layer</a:t>
            </a:r>
          </a:p>
          <a:p>
            <a:pPr marL="285721" indent="-285721" fontAlgn="b">
              <a:buFont typeface="Arial" panose="020B0604020202020204" pitchFamily="34" charset="0"/>
              <a:buChar char="•"/>
            </a:pPr>
            <a:r>
              <a:rPr lang="en-US" dirty="0"/>
              <a:t>Extreme pressures and temperatures</a:t>
            </a:r>
          </a:p>
          <a:p>
            <a:pPr marL="285721" indent="-285721" fontAlgn="b">
              <a:buFont typeface="Arial" panose="020B0604020202020204" pitchFamily="34" charset="0"/>
              <a:buChar char="•"/>
            </a:pPr>
            <a:r>
              <a:rPr lang="en-US" dirty="0"/>
              <a:t>Extremely low specific gravity</a:t>
            </a:r>
          </a:p>
          <a:p>
            <a:pPr marL="285721" indent="-285721" fontAlgn="b">
              <a:buFont typeface="Arial" panose="020B0604020202020204" pitchFamily="34" charset="0"/>
              <a:buChar char="•"/>
            </a:pPr>
            <a:r>
              <a:rPr lang="en-US" dirty="0"/>
              <a:t>Extreme foaming</a:t>
            </a:r>
          </a:p>
          <a:p>
            <a:pPr marL="285721" indent="-285721" fontAlgn="b">
              <a:buFont typeface="Arial" panose="020B0604020202020204" pitchFamily="34" charset="0"/>
              <a:buChar char="•"/>
            </a:pPr>
            <a:r>
              <a:rPr lang="en-US" dirty="0"/>
              <a:t>Steam and heavy vapors</a:t>
            </a:r>
          </a:p>
          <a:p>
            <a:pPr marL="285721" indent="-285721" fontAlgn="b">
              <a:buFont typeface="Arial" panose="020B0604020202020204" pitchFamily="34" charset="0"/>
              <a:buChar char="•"/>
            </a:pPr>
            <a:r>
              <a:rPr lang="en-US" dirty="0"/>
              <a:t>Toxic vapors and fluids</a:t>
            </a:r>
          </a:p>
          <a:p>
            <a:pPr marL="285721" indent="-285721" fontAlgn="b">
              <a:buFont typeface="Arial" panose="020B0604020202020204" pitchFamily="34" charset="0"/>
              <a:buChar char="•"/>
            </a:pPr>
            <a:r>
              <a:rPr lang="en-US" dirty="0"/>
              <a:t>Condensing atmospheric conditions</a:t>
            </a:r>
          </a:p>
          <a:p>
            <a:pPr marL="285721" indent="-285721" fontAlgn="b">
              <a:buFont typeface="Arial" panose="020B0604020202020204" pitchFamily="34" charset="0"/>
              <a:buChar char="•"/>
            </a:pPr>
            <a:r>
              <a:rPr lang="en-US" dirty="0"/>
              <a:t>Hydrocarbons, acids or basic chemicals</a:t>
            </a:r>
          </a:p>
          <a:p>
            <a:pPr marL="285721" indent="-285721" fontAlgn="b">
              <a:buFont typeface="Arial" panose="020B0604020202020204" pitchFamily="34" charset="0"/>
              <a:buChar char="•"/>
            </a:pPr>
            <a:r>
              <a:rPr lang="en-US" dirty="0"/>
              <a:t>Turbulent surfaces</a:t>
            </a:r>
          </a:p>
          <a:p>
            <a:pPr marL="285721" indent="-285721" fontAlgn="b">
              <a:buFont typeface="Arial" panose="020B0604020202020204" pitchFamily="34" charset="0"/>
              <a:buChar char="•"/>
            </a:pPr>
            <a:r>
              <a:rPr lang="en-US" dirty="0"/>
              <a:t>Viscous fluids </a:t>
            </a:r>
          </a:p>
          <a:p>
            <a:pPr marL="285721" indent="-285721" fontAlgn="b">
              <a:buFont typeface="Arial" panose="020B0604020202020204" pitchFamily="34" charset="0"/>
              <a:buChar char="•"/>
            </a:pPr>
            <a:r>
              <a:rPr lang="en-US" dirty="0"/>
              <a:t>Paraffin's and buildup can be defeated</a:t>
            </a:r>
          </a:p>
          <a:p>
            <a:pPr marL="285721" indent="-285721" fontAlgn="b">
              <a:buFont typeface="Arial" panose="020B0604020202020204" pitchFamily="34" charset="0"/>
              <a:buChar char="•"/>
            </a:pPr>
            <a:r>
              <a:rPr lang="en-US" dirty="0"/>
              <a:t>Extreme accuracy requirements</a:t>
            </a:r>
          </a:p>
        </p:txBody>
      </p:sp>
      <p:cxnSp>
        <p:nvCxnSpPr>
          <p:cNvPr id="11" name="Straight Connector 10"/>
          <p:cNvCxnSpPr/>
          <p:nvPr/>
        </p:nvCxnSpPr>
        <p:spPr bwMode="gray">
          <a:xfrm>
            <a:off x="280159" y="1962187"/>
            <a:ext cx="565826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59351" y="2106880"/>
            <a:ext cx="0" cy="3806237"/>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9"/>
          <p:cNvSpPr txBox="1">
            <a:spLocks/>
          </p:cNvSpPr>
          <p:nvPr/>
        </p:nvSpPr>
        <p:spPr bwMode="gray">
          <a:xfrm>
            <a:off x="279014" y="5452376"/>
            <a:ext cx="5659411" cy="460740"/>
          </a:xfrm>
          <a:prstGeom prst="rect">
            <a:avLst/>
          </a:prstGeom>
          <a:solidFill>
            <a:schemeClr val="bg1">
              <a:lumMod val="65000"/>
            </a:schemeClr>
          </a:solidFill>
        </p:spPr>
        <p:txBody>
          <a:bodyPr vert="horz" lIns="71991" tIns="71991" rIns="71991" bIns="71991"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sz="1600" b="1" dirty="0"/>
              <a:t>LMT Series:</a:t>
            </a:r>
            <a:r>
              <a:rPr lang="en-US" sz="1600" dirty="0"/>
              <a:t> Intrusive or nonintrusive level measurement</a:t>
            </a:r>
            <a:r>
              <a:rPr lang="en-US" sz="1600" b="1" dirty="0"/>
              <a:t> </a:t>
            </a:r>
            <a:endParaRPr lang="en-US" sz="1600" dirty="0"/>
          </a:p>
        </p:txBody>
      </p:sp>
      <p:pic>
        <p:nvPicPr>
          <p:cNvPr id="14" name="Picture 13"/>
          <p:cNvPicPr>
            <a:picLocks noChangeAspect="1"/>
          </p:cNvPicPr>
          <p:nvPr/>
        </p:nvPicPr>
        <p:blipFill>
          <a:blip r:embed="rId2"/>
          <a:stretch>
            <a:fillRect/>
          </a:stretch>
        </p:blipFill>
        <p:spPr>
          <a:xfrm>
            <a:off x="6091440" y="2180305"/>
            <a:ext cx="2662733" cy="3657600"/>
          </a:xfrm>
          <a:prstGeom prst="rect">
            <a:avLst/>
          </a:prstGeom>
        </p:spPr>
      </p:pic>
      <p:pic>
        <p:nvPicPr>
          <p:cNvPr id="15" name="Picture 14"/>
          <p:cNvPicPr>
            <a:picLocks noChangeAspect="1"/>
          </p:cNvPicPr>
          <p:nvPr/>
        </p:nvPicPr>
        <p:blipFill>
          <a:blip r:embed="rId3"/>
          <a:stretch>
            <a:fillRect/>
          </a:stretch>
        </p:blipFill>
        <p:spPr>
          <a:xfrm>
            <a:off x="8837752" y="2242651"/>
            <a:ext cx="3023481" cy="3657600"/>
          </a:xfrm>
          <a:prstGeom prst="rect">
            <a:avLst/>
          </a:prstGeom>
        </p:spPr>
      </p:pic>
    </p:spTree>
    <p:extLst>
      <p:ext uri="{BB962C8B-B14F-4D97-AF65-F5344CB8AC3E}">
        <p14:creationId xmlns:p14="http://schemas.microsoft.com/office/powerpoint/2010/main" val="275434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79F5AED-CDE6-4CF9-A19E-ACD3A4FD6C29}" type="datetime4">
              <a:rPr lang="en-US" smtClean="0"/>
              <a:t>March 17, 2019</a:t>
            </a:fld>
            <a:endParaRPr lang="en-US" dirty="0"/>
          </a:p>
        </p:txBody>
      </p:sp>
      <p:sp>
        <p:nvSpPr>
          <p:cNvPr id="3" name="Fußzeilenplatzhalter 2"/>
          <p:cNvSpPr>
            <a:spLocks noGrp="1"/>
          </p:cNvSpPr>
          <p:nvPr>
            <p:ph type="ftr" sz="quarter" idx="15"/>
          </p:nvPr>
        </p:nvSpPr>
        <p:spPr/>
        <p:txBody>
          <a:bodyPr/>
          <a:lstStyle/>
          <a:p>
            <a:pPr lvl="8"/>
            <a:endParaRPr lang="en-US" dirty="0"/>
          </a:p>
        </p:txBody>
      </p:sp>
      <p:sp>
        <p:nvSpPr>
          <p:cNvPr id="5" name="Foliennummernplatzhalter 4"/>
          <p:cNvSpPr>
            <a:spLocks noGrp="1"/>
          </p:cNvSpPr>
          <p:nvPr>
            <p:ph type="sldNum" sz="quarter" idx="16"/>
          </p:nvPr>
        </p:nvSpPr>
        <p:spPr/>
        <p:txBody>
          <a:bodyPr/>
          <a:lstStyle/>
          <a:p>
            <a:r>
              <a:rPr lang="en-US" dirty="0"/>
              <a:t>Slide </a:t>
            </a:r>
            <a:fld id="{619F89D8-7AE3-494A-97F3-03D680869632}" type="slidenum">
              <a:rPr lang="en-US" smtClean="0"/>
              <a:pPr/>
              <a:t>31</a:t>
            </a:fld>
            <a:endParaRPr lang="en-US" dirty="0"/>
          </a:p>
        </p:txBody>
      </p:sp>
      <p:sp>
        <p:nvSpPr>
          <p:cNvPr id="18" name="Inhaltsplatzhalter 6"/>
          <p:cNvSpPr txBox="1">
            <a:spLocks/>
          </p:cNvSpPr>
          <p:nvPr/>
        </p:nvSpPr>
        <p:spPr>
          <a:xfrm>
            <a:off x="9692001" y="2317783"/>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dirty="0">
              <a:solidFill>
                <a:srgbClr val="FF0000"/>
              </a:solidFill>
            </a:endParaRPr>
          </a:p>
        </p:txBody>
      </p:sp>
      <p:sp>
        <p:nvSpPr>
          <p:cNvPr id="19" name="Inhaltsplatzhalter 6"/>
          <p:cNvSpPr txBox="1">
            <a:spLocks/>
          </p:cNvSpPr>
          <p:nvPr/>
        </p:nvSpPr>
        <p:spPr>
          <a:xfrm>
            <a:off x="7352306" y="2317783"/>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20" name="Inhaltsplatzhalter 6"/>
          <p:cNvSpPr txBox="1">
            <a:spLocks/>
          </p:cNvSpPr>
          <p:nvPr/>
        </p:nvSpPr>
        <p:spPr>
          <a:xfrm>
            <a:off x="5012611" y="2317783"/>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22" name="Textplatzhalter 5"/>
          <p:cNvSpPr txBox="1">
            <a:spLocks/>
          </p:cNvSpPr>
          <p:nvPr/>
        </p:nvSpPr>
        <p:spPr bwMode="gray">
          <a:xfrm>
            <a:off x="333220" y="1931388"/>
            <a:ext cx="2159719" cy="251967"/>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algn="ctr"/>
            <a:r>
              <a:rPr lang="en-US" sz="1600" b="1" dirty="0">
                <a:solidFill>
                  <a:schemeClr val="tx2"/>
                </a:solidFill>
              </a:rPr>
              <a:t>Power</a:t>
            </a:r>
          </a:p>
        </p:txBody>
      </p:sp>
      <p:sp>
        <p:nvSpPr>
          <p:cNvPr id="23" name="Textplatzhalter 5"/>
          <p:cNvSpPr txBox="1">
            <a:spLocks/>
          </p:cNvSpPr>
          <p:nvPr/>
        </p:nvSpPr>
        <p:spPr bwMode="gray">
          <a:xfrm>
            <a:off x="2672916" y="1931388"/>
            <a:ext cx="2159719" cy="251967"/>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algn="ctr"/>
            <a:r>
              <a:rPr lang="en-US" sz="1600" b="1" dirty="0">
                <a:solidFill>
                  <a:schemeClr val="tx2"/>
                </a:solidFill>
              </a:rPr>
              <a:t>Chemicals</a:t>
            </a:r>
          </a:p>
        </p:txBody>
      </p:sp>
      <p:sp>
        <p:nvSpPr>
          <p:cNvPr id="24" name="Textplatzhalter 5"/>
          <p:cNvSpPr txBox="1">
            <a:spLocks/>
          </p:cNvSpPr>
          <p:nvPr/>
        </p:nvSpPr>
        <p:spPr bwMode="gray">
          <a:xfrm>
            <a:off x="5012611" y="1931388"/>
            <a:ext cx="2159719" cy="251967"/>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algn="ctr"/>
            <a:r>
              <a:rPr lang="en-US" sz="1600" b="1" dirty="0">
                <a:solidFill>
                  <a:schemeClr val="tx2"/>
                </a:solidFill>
              </a:rPr>
              <a:t>Oil &amp; gas</a:t>
            </a:r>
          </a:p>
        </p:txBody>
      </p:sp>
      <p:sp>
        <p:nvSpPr>
          <p:cNvPr id="25" name="Textplatzhalter 5"/>
          <p:cNvSpPr txBox="1">
            <a:spLocks/>
          </p:cNvSpPr>
          <p:nvPr/>
        </p:nvSpPr>
        <p:spPr bwMode="gray">
          <a:xfrm>
            <a:off x="7352306" y="1927770"/>
            <a:ext cx="2159719" cy="251967"/>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algn="ctr"/>
            <a:r>
              <a:rPr lang="en-US" sz="1600" b="1" dirty="0">
                <a:solidFill>
                  <a:schemeClr val="tx2"/>
                </a:solidFill>
              </a:rPr>
              <a:t>Pulp &amp; paper</a:t>
            </a:r>
          </a:p>
        </p:txBody>
      </p:sp>
      <p:sp>
        <p:nvSpPr>
          <p:cNvPr id="26" name="Textplatzhalter 5"/>
          <p:cNvSpPr txBox="1">
            <a:spLocks/>
          </p:cNvSpPr>
          <p:nvPr/>
        </p:nvSpPr>
        <p:spPr bwMode="gray">
          <a:xfrm>
            <a:off x="9692001" y="1931388"/>
            <a:ext cx="2159719" cy="251967"/>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algn="ctr"/>
            <a:r>
              <a:rPr lang="en-US" sz="1600" b="1" dirty="0">
                <a:solidFill>
                  <a:schemeClr val="tx2"/>
                </a:solidFill>
              </a:rPr>
              <a:t>Water &amp; wastewater</a:t>
            </a:r>
          </a:p>
        </p:txBody>
      </p:sp>
      <p:sp>
        <p:nvSpPr>
          <p:cNvPr id="27" name="Inhaltsplatzhalter 6"/>
          <p:cNvSpPr txBox="1">
            <a:spLocks/>
          </p:cNvSpPr>
          <p:nvPr/>
        </p:nvSpPr>
        <p:spPr>
          <a:xfrm>
            <a:off x="333220" y="4212444"/>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285721" indent="-285721">
              <a:buFont typeface="Symbol" panose="05050102010706020507" pitchFamily="18" charset="2"/>
              <a:buChar char="-"/>
            </a:pPr>
            <a:r>
              <a:rPr lang="en-US" dirty="0"/>
              <a:t>Boiler level</a:t>
            </a:r>
          </a:p>
          <a:p>
            <a:pPr marL="285721" indent="-285721">
              <a:buFont typeface="Symbol" panose="05050102010706020507" pitchFamily="18" charset="2"/>
              <a:buChar char="-"/>
            </a:pPr>
            <a:r>
              <a:rPr lang="en-US" dirty="0"/>
              <a:t>Feedwater heater level</a:t>
            </a:r>
          </a:p>
          <a:p>
            <a:pPr marL="285721" indent="-285721">
              <a:buFont typeface="Symbol" panose="05050102010706020507" pitchFamily="18" charset="2"/>
              <a:buChar char="-"/>
            </a:pPr>
            <a:r>
              <a:rPr lang="en-US" dirty="0"/>
              <a:t>Ammonia Vaporizer Control</a:t>
            </a:r>
          </a:p>
          <a:p>
            <a:pPr marL="285721" indent="-285721">
              <a:buFont typeface="Symbol" panose="05050102010706020507" pitchFamily="18" charset="2"/>
              <a:buChar char="-"/>
            </a:pPr>
            <a:r>
              <a:rPr lang="en-US" dirty="0"/>
              <a:t>Condensate tanks</a:t>
            </a:r>
          </a:p>
          <a:p>
            <a:endParaRPr lang="en-US" dirty="0"/>
          </a:p>
          <a:p>
            <a:endParaRPr lang="en-US" dirty="0"/>
          </a:p>
        </p:txBody>
      </p:sp>
      <p:sp>
        <p:nvSpPr>
          <p:cNvPr id="28" name="Inhaltsplatzhalter 6"/>
          <p:cNvSpPr txBox="1">
            <a:spLocks/>
          </p:cNvSpPr>
          <p:nvPr/>
        </p:nvSpPr>
        <p:spPr>
          <a:xfrm>
            <a:off x="9691105" y="4212444"/>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1"/>
            <a:r>
              <a:rPr lang="en-US" dirty="0"/>
              <a:t>Sump level</a:t>
            </a:r>
          </a:p>
          <a:p>
            <a:pPr lvl="1"/>
            <a:r>
              <a:rPr lang="en-US" dirty="0"/>
              <a:t>Purified Water Level</a:t>
            </a:r>
          </a:p>
          <a:p>
            <a:pPr lvl="1"/>
            <a:r>
              <a:rPr lang="en-US" dirty="0"/>
              <a:t>Chemical storage tanks</a:t>
            </a:r>
          </a:p>
        </p:txBody>
      </p:sp>
      <p:sp>
        <p:nvSpPr>
          <p:cNvPr id="29" name="Inhaltsplatzhalter 6"/>
          <p:cNvSpPr txBox="1">
            <a:spLocks/>
          </p:cNvSpPr>
          <p:nvPr/>
        </p:nvSpPr>
        <p:spPr>
          <a:xfrm>
            <a:off x="7351409" y="4212444"/>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1"/>
            <a:r>
              <a:rPr lang="en-US" dirty="0"/>
              <a:t>Floatation Cell Level</a:t>
            </a:r>
          </a:p>
          <a:p>
            <a:pPr lvl="1"/>
            <a:r>
              <a:rPr lang="en-US" dirty="0"/>
              <a:t>Purified Water Level</a:t>
            </a:r>
          </a:p>
          <a:p>
            <a:pPr lvl="1"/>
            <a:r>
              <a:rPr lang="en-US" dirty="0"/>
              <a:t>Chemical storage tanks</a:t>
            </a:r>
          </a:p>
          <a:p>
            <a:pPr lvl="1"/>
            <a:endParaRPr lang="en-US" dirty="0"/>
          </a:p>
          <a:p>
            <a:pPr marL="0" lvl="1" indent="0">
              <a:buNone/>
            </a:pPr>
            <a:endParaRPr lang="en-US" dirty="0"/>
          </a:p>
        </p:txBody>
      </p:sp>
      <p:sp>
        <p:nvSpPr>
          <p:cNvPr id="30" name="Inhaltsplatzhalter 6"/>
          <p:cNvSpPr txBox="1">
            <a:spLocks/>
          </p:cNvSpPr>
          <p:nvPr/>
        </p:nvSpPr>
        <p:spPr>
          <a:xfrm>
            <a:off x="5012611" y="4212444"/>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1"/>
            <a:r>
              <a:rPr lang="en-US" dirty="0"/>
              <a:t>Hydrocarbon Storage Level</a:t>
            </a:r>
          </a:p>
          <a:p>
            <a:pPr lvl="1"/>
            <a:r>
              <a:rPr lang="en-US" dirty="0"/>
              <a:t>Separator HT/LT</a:t>
            </a:r>
          </a:p>
          <a:p>
            <a:pPr lvl="1"/>
            <a:r>
              <a:rPr lang="en-US" dirty="0"/>
              <a:t>Distillation Column</a:t>
            </a:r>
          </a:p>
          <a:p>
            <a:pPr lvl="1"/>
            <a:r>
              <a:rPr lang="en-US" dirty="0"/>
              <a:t>Propane storage</a:t>
            </a:r>
          </a:p>
          <a:p>
            <a:pPr lvl="1"/>
            <a:r>
              <a:rPr lang="en-US" dirty="0"/>
              <a:t>Glycol</a:t>
            </a:r>
          </a:p>
        </p:txBody>
      </p:sp>
      <p:sp>
        <p:nvSpPr>
          <p:cNvPr id="31" name="Inhaltsplatzhalter 6"/>
          <p:cNvSpPr txBox="1">
            <a:spLocks/>
          </p:cNvSpPr>
          <p:nvPr/>
        </p:nvSpPr>
        <p:spPr>
          <a:xfrm>
            <a:off x="2672916" y="4212444"/>
            <a:ext cx="2159719" cy="1721875"/>
          </a:xfrm>
          <a:prstGeom prst="rect">
            <a:avLst/>
          </a:prstGeom>
          <a:noFill/>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1"/>
            <a:r>
              <a:rPr lang="en-US" dirty="0"/>
              <a:t>Acid storage tanks</a:t>
            </a:r>
          </a:p>
          <a:p>
            <a:pPr lvl="1"/>
            <a:r>
              <a:rPr lang="en-US" dirty="0"/>
              <a:t>Cryogenic </a:t>
            </a:r>
          </a:p>
          <a:p>
            <a:pPr lvl="1"/>
            <a:r>
              <a:rPr lang="en-US" dirty="0"/>
              <a:t>Oleum Acid Tower</a:t>
            </a:r>
          </a:p>
          <a:p>
            <a:pPr lvl="1"/>
            <a:r>
              <a:rPr lang="en-US" dirty="0"/>
              <a:t>HCL storage tanks</a:t>
            </a:r>
          </a:p>
          <a:p>
            <a:pPr lvl="1"/>
            <a:r>
              <a:rPr lang="en-US" dirty="0"/>
              <a:t>Ion exchange tanks</a:t>
            </a:r>
          </a:p>
        </p:txBody>
      </p:sp>
      <p:pic>
        <p:nvPicPr>
          <p:cNvPr id="8" name="Picture 7"/>
          <p:cNvPicPr>
            <a:picLocks noChangeAspect="1"/>
          </p:cNvPicPr>
          <p:nvPr/>
        </p:nvPicPr>
        <p:blipFill>
          <a:blip r:embed="rId2"/>
          <a:stretch>
            <a:fillRect/>
          </a:stretch>
        </p:blipFill>
        <p:spPr>
          <a:xfrm>
            <a:off x="402799" y="2329997"/>
            <a:ext cx="2020561" cy="1513115"/>
          </a:xfrm>
          <a:prstGeom prst="rect">
            <a:avLst/>
          </a:prstGeom>
        </p:spPr>
      </p:pic>
      <p:pic>
        <p:nvPicPr>
          <p:cNvPr id="10" name="Picture 9"/>
          <p:cNvPicPr>
            <a:picLocks noChangeAspect="1"/>
          </p:cNvPicPr>
          <p:nvPr/>
        </p:nvPicPr>
        <p:blipFill>
          <a:blip r:embed="rId3"/>
          <a:stretch>
            <a:fillRect/>
          </a:stretch>
        </p:blipFill>
        <p:spPr>
          <a:xfrm>
            <a:off x="2729192" y="2329997"/>
            <a:ext cx="1980694" cy="1514089"/>
          </a:xfrm>
          <a:prstGeom prst="rect">
            <a:avLst/>
          </a:prstGeom>
        </p:spPr>
      </p:pic>
      <p:pic>
        <p:nvPicPr>
          <p:cNvPr id="14" name="Picture 13"/>
          <p:cNvPicPr>
            <a:picLocks noChangeAspect="1"/>
          </p:cNvPicPr>
          <p:nvPr/>
        </p:nvPicPr>
        <p:blipFill>
          <a:blip r:embed="rId4"/>
          <a:stretch>
            <a:fillRect/>
          </a:stretch>
        </p:blipFill>
        <p:spPr>
          <a:xfrm>
            <a:off x="5015719" y="2329997"/>
            <a:ext cx="2047352" cy="1514089"/>
          </a:xfrm>
          <a:prstGeom prst="rect">
            <a:avLst/>
          </a:prstGeom>
        </p:spPr>
      </p:pic>
      <p:pic>
        <p:nvPicPr>
          <p:cNvPr id="36" name="Picture 35"/>
          <p:cNvPicPr>
            <a:picLocks noChangeAspect="1"/>
          </p:cNvPicPr>
          <p:nvPr/>
        </p:nvPicPr>
        <p:blipFill>
          <a:blip r:embed="rId5"/>
          <a:stretch>
            <a:fillRect/>
          </a:stretch>
        </p:blipFill>
        <p:spPr>
          <a:xfrm>
            <a:off x="7368904" y="2329997"/>
            <a:ext cx="2086845" cy="1517706"/>
          </a:xfrm>
          <a:prstGeom prst="rect">
            <a:avLst/>
          </a:prstGeom>
        </p:spPr>
      </p:pic>
      <p:pic>
        <p:nvPicPr>
          <p:cNvPr id="40" name="Picture 39"/>
          <p:cNvPicPr>
            <a:picLocks noChangeAspect="1"/>
          </p:cNvPicPr>
          <p:nvPr/>
        </p:nvPicPr>
        <p:blipFill>
          <a:blip r:embed="rId6"/>
          <a:stretch>
            <a:fillRect/>
          </a:stretch>
        </p:blipFill>
        <p:spPr>
          <a:xfrm>
            <a:off x="9761581" y="2329997"/>
            <a:ext cx="1980694" cy="1514089"/>
          </a:xfrm>
          <a:prstGeom prst="rect">
            <a:avLst/>
          </a:prstGeom>
        </p:spPr>
      </p:pic>
      <p:sp>
        <p:nvSpPr>
          <p:cNvPr id="32" name="Title 2"/>
          <p:cNvSpPr>
            <a:spLocks noGrp="1"/>
          </p:cNvSpPr>
          <p:nvPr>
            <p:ph type="title"/>
          </p:nvPr>
        </p:nvSpPr>
        <p:spPr>
          <a:xfrm>
            <a:off x="257845" y="637075"/>
            <a:ext cx="11648389" cy="410899"/>
          </a:xfrm>
        </p:spPr>
        <p:txBody>
          <a:bodyPr/>
          <a:lstStyle/>
          <a:p>
            <a:r>
              <a:rPr lang="en-US" dirty="0"/>
              <a:t>LMT Series magnetostrictive transmitters</a:t>
            </a:r>
          </a:p>
        </p:txBody>
      </p:sp>
      <p:sp>
        <p:nvSpPr>
          <p:cNvPr id="33" name="Subtitle 1"/>
          <p:cNvSpPr>
            <a:spLocks noGrp="1"/>
          </p:cNvSpPr>
          <p:nvPr>
            <p:ph type="subTitle" idx="13"/>
          </p:nvPr>
        </p:nvSpPr>
        <p:spPr>
          <a:xfrm>
            <a:off x="257845" y="1120928"/>
            <a:ext cx="11648389" cy="504000"/>
          </a:xfrm>
        </p:spPr>
        <p:txBody>
          <a:bodyPr vert="horz" lIns="0" tIns="0" rIns="0" bIns="0" rtlCol="0">
            <a:noAutofit/>
          </a:bodyPr>
          <a:lstStyle/>
          <a:p>
            <a:r>
              <a:rPr lang="en-US" dirty="0"/>
              <a:t>Applications</a:t>
            </a:r>
          </a:p>
        </p:txBody>
      </p:sp>
    </p:spTree>
    <p:extLst>
      <p:ext uri="{BB962C8B-B14F-4D97-AF65-F5344CB8AC3E}">
        <p14:creationId xmlns:p14="http://schemas.microsoft.com/office/powerpoint/2010/main" val="31137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de-DE" dirty="0"/>
              <a:t>Portfolio</a:t>
            </a:r>
          </a:p>
        </p:txBody>
      </p:sp>
      <p:sp>
        <p:nvSpPr>
          <p:cNvPr id="4" name="Subtitle 2"/>
          <p:cNvSpPr>
            <a:spLocks noGrp="1"/>
          </p:cNvSpPr>
          <p:nvPr>
            <p:ph type="subTitle" idx="1"/>
          </p:nvPr>
        </p:nvSpPr>
        <p:spPr>
          <a:xfrm>
            <a:off x="335714" y="1264008"/>
            <a:ext cx="11519781" cy="360865"/>
          </a:xfrm>
        </p:spPr>
        <p:txBody>
          <a:bodyPr/>
          <a:lstStyle/>
          <a:p>
            <a:r>
              <a:rPr lang="en-US" dirty="0"/>
              <a:t>ABB’s LMT Series magnetostrictive level transmitters</a:t>
            </a:r>
          </a:p>
        </p:txBody>
      </p:sp>
    </p:spTree>
    <p:extLst>
      <p:ext uri="{BB962C8B-B14F-4D97-AF65-F5344CB8AC3E}">
        <p14:creationId xmlns:p14="http://schemas.microsoft.com/office/powerpoint/2010/main" val="347283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dirty="0"/>
              <a:t>Portfolio transition</a:t>
            </a:r>
          </a:p>
        </p:txBody>
      </p:sp>
      <p:sp>
        <p:nvSpPr>
          <p:cNvPr id="4" name="Title 3"/>
          <p:cNvSpPr>
            <a:spLocks noGrp="1"/>
          </p:cNvSpPr>
          <p:nvPr>
            <p:ph type="title"/>
          </p:nvPr>
        </p:nvSpPr>
        <p:spPr>
          <a:xfrm>
            <a:off x="258606" y="640256"/>
            <a:ext cx="11646872" cy="410845"/>
          </a:xfrm>
        </p:spPr>
        <p:txBody>
          <a:bodyPr/>
          <a:lstStyle/>
          <a:p>
            <a:r>
              <a:rPr lang="en-US" dirty="0"/>
              <a:t>LMT Series magnetostrictive transmitters</a:t>
            </a:r>
          </a:p>
        </p:txBody>
      </p:sp>
      <p:sp>
        <p:nvSpPr>
          <p:cNvPr id="5" name="Date Placeholder 4"/>
          <p:cNvSpPr>
            <a:spLocks noGrp="1"/>
          </p:cNvSpPr>
          <p:nvPr>
            <p:ph type="dt" sz="half" idx="14"/>
          </p:nvPr>
        </p:nvSpPr>
        <p:spPr/>
        <p:txBody>
          <a:bodyPr/>
          <a:lstStyle/>
          <a:p>
            <a:fld id="{F0F7C878-2F48-47C1-A60E-F6C764D931DE}" type="datetime4">
              <a:rPr lang="en-US" smtClean="0"/>
              <a:t>March 17, 2019</a:t>
            </a:fld>
            <a:endParaRPr lang="en-US" dirty="0"/>
          </a:p>
        </p:txBody>
      </p:sp>
      <p:sp>
        <p:nvSpPr>
          <p:cNvPr id="6" name="Footer Placeholder 5"/>
          <p:cNvSpPr>
            <a:spLocks noGrp="1"/>
          </p:cNvSpPr>
          <p:nvPr>
            <p:ph type="ftr" sz="quarter" idx="15"/>
          </p:nvPr>
        </p:nvSpPr>
        <p:spPr/>
        <p:txBody>
          <a:bodyPr/>
          <a:lstStyle/>
          <a:p>
            <a:endParaRPr lang="en-US" dirty="0"/>
          </a:p>
        </p:txBody>
      </p:sp>
      <p:sp>
        <p:nvSpPr>
          <p:cNvPr id="7" name="Slide Number Placeholder 6"/>
          <p:cNvSpPr>
            <a:spLocks noGrp="1"/>
          </p:cNvSpPr>
          <p:nvPr>
            <p:ph type="sldNum" sz="quarter" idx="16"/>
          </p:nvPr>
        </p:nvSpPr>
        <p:spPr/>
        <p:txBody>
          <a:bodyPr/>
          <a:lstStyle/>
          <a:p>
            <a:r>
              <a:rPr lang="en-US"/>
              <a:t>Slide </a:t>
            </a:r>
            <a:fld id="{619F89D8-7AE3-494A-97F3-03D680869632}" type="slidenum">
              <a:rPr lang="en-US" smtClean="0"/>
              <a:pPr/>
              <a:t>33</a:t>
            </a:fld>
            <a:endParaRPr lang="en-US" dirty="0"/>
          </a:p>
        </p:txBody>
      </p:sp>
      <p:graphicFrame>
        <p:nvGraphicFramePr>
          <p:cNvPr id="8" name="Table 7"/>
          <p:cNvGraphicFramePr>
            <a:graphicFrameLocks noGrp="1"/>
          </p:cNvGraphicFramePr>
          <p:nvPr>
            <p:extLst/>
          </p:nvPr>
        </p:nvGraphicFramePr>
        <p:xfrm>
          <a:off x="269381" y="1800290"/>
          <a:ext cx="11625322" cy="3932390"/>
        </p:xfrm>
        <a:graphic>
          <a:graphicData uri="http://schemas.openxmlformats.org/drawingml/2006/table">
            <a:tbl>
              <a:tblPr firstRow="1" bandRow="1">
                <a:tableStyleId>{773F8A54-F971-430D-9108-034FE38666EA}</a:tableStyleId>
              </a:tblPr>
              <a:tblGrid>
                <a:gridCol w="2906330">
                  <a:extLst>
                    <a:ext uri="{9D8B030D-6E8A-4147-A177-3AD203B41FA5}">
                      <a16:colId xmlns:a16="http://schemas.microsoft.com/office/drawing/2014/main" val="20000"/>
                    </a:ext>
                  </a:extLst>
                </a:gridCol>
                <a:gridCol w="2552038">
                  <a:extLst>
                    <a:ext uri="{9D8B030D-6E8A-4147-A177-3AD203B41FA5}">
                      <a16:colId xmlns:a16="http://schemas.microsoft.com/office/drawing/2014/main" val="20001"/>
                    </a:ext>
                  </a:extLst>
                </a:gridCol>
                <a:gridCol w="5879950">
                  <a:extLst>
                    <a:ext uri="{9D8B030D-6E8A-4147-A177-3AD203B41FA5}">
                      <a16:colId xmlns:a16="http://schemas.microsoft.com/office/drawing/2014/main" val="20002"/>
                    </a:ext>
                  </a:extLst>
                </a:gridCol>
                <a:gridCol w="287004">
                  <a:extLst>
                    <a:ext uri="{9D8B030D-6E8A-4147-A177-3AD203B41FA5}">
                      <a16:colId xmlns:a16="http://schemas.microsoft.com/office/drawing/2014/main" val="20003"/>
                    </a:ext>
                  </a:extLst>
                </a:gridCol>
              </a:tblGrid>
              <a:tr h="527012">
                <a:tc>
                  <a:txBody>
                    <a:bodyPr/>
                    <a:lstStyle/>
                    <a:p>
                      <a:r>
                        <a:rPr lang="en-US" sz="2600" dirty="0">
                          <a:solidFill>
                            <a:schemeClr val="tx1"/>
                          </a:solidFill>
                        </a:rPr>
                        <a:t>AT Series</a:t>
                      </a:r>
                    </a:p>
                  </a:txBody>
                  <a:tcPr marL="130802" marR="130802" marT="65400" marB="65400" anchor="ctr"/>
                </a:tc>
                <a:tc>
                  <a:txBody>
                    <a:bodyPr/>
                    <a:lstStyle/>
                    <a:p>
                      <a:endParaRPr lang="en-US" sz="2600" dirty="0"/>
                    </a:p>
                  </a:txBody>
                  <a:tcPr marL="130802" marR="130802" marT="65400" marB="65400" anchor="ctr"/>
                </a:tc>
                <a:tc>
                  <a:txBody>
                    <a:bodyPr/>
                    <a:lstStyle/>
                    <a:p>
                      <a:r>
                        <a:rPr lang="de-DE" sz="2600" dirty="0"/>
                        <a:t> LMT Series</a:t>
                      </a:r>
                      <a:endParaRPr lang="en-US" sz="2600" dirty="0"/>
                    </a:p>
                  </a:txBody>
                  <a:tcPr marL="0" marR="0" marT="0" marB="0" anchor="ctr"/>
                </a:tc>
                <a:tc>
                  <a:txBody>
                    <a:bodyPr/>
                    <a:lstStyle/>
                    <a:p>
                      <a:endParaRPr lang="en-US" sz="1800" dirty="0"/>
                    </a:p>
                  </a:txBody>
                  <a:tcPr marL="130802" marR="130802" marT="65400" marB="65400" anchor="ctr"/>
                </a:tc>
                <a:extLst>
                  <a:ext uri="{0D108BD9-81ED-4DB2-BD59-A6C34878D82A}">
                    <a16:rowId xmlns:a16="http://schemas.microsoft.com/office/drawing/2014/main" val="10000"/>
                  </a:ext>
                </a:extLst>
              </a:tr>
              <a:tr h="741165">
                <a:tc>
                  <a:txBody>
                    <a:bodyPr/>
                    <a:lstStyle/>
                    <a:p>
                      <a:r>
                        <a:rPr lang="de-DE" sz="1800" b="1" kern="1200" dirty="0">
                          <a:solidFill>
                            <a:schemeClr val="dk1"/>
                          </a:solidFill>
                          <a:latin typeface="+mn-lt"/>
                          <a:ea typeface="+mn-ea"/>
                          <a:cs typeface="+mn-cs"/>
                        </a:rPr>
                        <a:t>AT100</a:t>
                      </a:r>
                      <a:endParaRPr lang="en-US" sz="1800" b="1" kern="1200" dirty="0">
                        <a:solidFill>
                          <a:schemeClr val="dk1"/>
                        </a:solidFill>
                        <a:latin typeface="+mn-lt"/>
                        <a:ea typeface="+mn-ea"/>
                        <a:cs typeface="+mn-cs"/>
                      </a:endParaRPr>
                    </a:p>
                  </a:txBody>
                  <a:tcPr marL="130802" marR="130802" marT="65400" marB="65400" anchor="ctr"/>
                </a:tc>
                <a:tc>
                  <a:txBody>
                    <a:bodyPr/>
                    <a:lstStyle/>
                    <a:p>
                      <a:endParaRPr lang="en-US" sz="2600" kern="1200" dirty="0">
                        <a:solidFill>
                          <a:schemeClr val="dk1"/>
                        </a:solidFill>
                        <a:latin typeface="+mn-lt"/>
                        <a:ea typeface="+mn-ea"/>
                        <a:cs typeface="+mn-cs"/>
                      </a:endParaRPr>
                    </a:p>
                  </a:txBody>
                  <a:tcPr marL="130802" marR="130802" marT="65400" marB="65400" anchor="ctr"/>
                </a:tc>
                <a:tc>
                  <a:txBody>
                    <a:bodyPr/>
                    <a:lstStyle/>
                    <a:p>
                      <a:r>
                        <a:rPr lang="de-DE" sz="2600" kern="1200" dirty="0">
                          <a:solidFill>
                            <a:schemeClr val="dk1"/>
                          </a:solidFill>
                          <a:latin typeface="+mn-lt"/>
                          <a:ea typeface="+mn-ea"/>
                          <a:cs typeface="+mn-cs"/>
                        </a:rPr>
                        <a:t>LMT100 </a:t>
                      </a:r>
                      <a:r>
                        <a:rPr lang="de-DE" sz="1800" b="0" kern="1200" dirty="0">
                          <a:solidFill>
                            <a:schemeClr val="dk1"/>
                          </a:solidFill>
                          <a:latin typeface="+mn-lt"/>
                          <a:ea typeface="+mn-ea"/>
                          <a:cs typeface="+mn-cs"/>
                        </a:rPr>
                        <a:t>Direct insertion</a:t>
                      </a:r>
                      <a:endParaRPr lang="en-US" sz="1800" b="0" kern="1200" dirty="0">
                        <a:solidFill>
                          <a:schemeClr val="dk1"/>
                        </a:solidFill>
                        <a:latin typeface="+mn-lt"/>
                        <a:ea typeface="+mn-ea"/>
                        <a:cs typeface="+mn-cs"/>
                      </a:endParaRPr>
                    </a:p>
                  </a:txBody>
                  <a:tcPr marL="130802" marR="130802" marT="65400" marB="65400" anchor="ctr"/>
                </a:tc>
                <a:tc>
                  <a:txBody>
                    <a:bodyPr/>
                    <a:lstStyle/>
                    <a:p>
                      <a:endParaRPr lang="en-US" sz="1800"/>
                    </a:p>
                  </a:txBody>
                  <a:tcPr marL="130802" marR="130802" marT="65400" marB="65400" anchor="ctr"/>
                </a:tc>
                <a:extLst>
                  <a:ext uri="{0D108BD9-81ED-4DB2-BD59-A6C34878D82A}">
                    <a16:rowId xmlns:a16="http://schemas.microsoft.com/office/drawing/2014/main" val="10001"/>
                  </a:ext>
                </a:extLst>
              </a:tr>
              <a:tr h="693000">
                <a:tc>
                  <a:txBody>
                    <a:bodyPr/>
                    <a:lstStyle/>
                    <a:p>
                      <a:r>
                        <a:rPr lang="de-DE" sz="1800" b="1" kern="1200" dirty="0">
                          <a:solidFill>
                            <a:schemeClr val="dk1"/>
                          </a:solidFill>
                          <a:latin typeface="+mn-lt"/>
                          <a:ea typeface="+mn-ea"/>
                          <a:cs typeface="+mn-cs"/>
                        </a:rPr>
                        <a:t>AT200</a:t>
                      </a:r>
                      <a:endParaRPr lang="en-US" sz="1800" b="1" kern="1200" dirty="0">
                        <a:solidFill>
                          <a:schemeClr val="dk1"/>
                        </a:solidFill>
                        <a:latin typeface="+mn-lt"/>
                        <a:ea typeface="+mn-ea"/>
                        <a:cs typeface="+mn-cs"/>
                      </a:endParaRPr>
                    </a:p>
                  </a:txBody>
                  <a:tcPr marL="130802" marR="130802" marT="65400" marB="65400" anchor="ctr"/>
                </a:tc>
                <a:tc>
                  <a:txBody>
                    <a:bodyPr/>
                    <a:lstStyle/>
                    <a:p>
                      <a:endParaRPr lang="en-US" sz="2600" dirty="0"/>
                    </a:p>
                  </a:txBody>
                  <a:tcPr marL="130802" marR="130802" marT="65400" marB="65400" anchor="ctr"/>
                </a:tc>
                <a:tc>
                  <a:txBody>
                    <a:bodyPr/>
                    <a:lstStyle/>
                    <a:p>
                      <a:r>
                        <a:rPr lang="de-DE" sz="2600" kern="1200" dirty="0">
                          <a:solidFill>
                            <a:schemeClr val="dk1"/>
                          </a:solidFill>
                          <a:latin typeface="+mn-lt"/>
                          <a:ea typeface="+mn-ea"/>
                          <a:cs typeface="+mn-cs"/>
                        </a:rPr>
                        <a:t>LMT200 </a:t>
                      </a:r>
                      <a:r>
                        <a:rPr lang="de-DE" sz="1800" b="0" kern="1200" dirty="0">
                          <a:solidFill>
                            <a:schemeClr val="dk1"/>
                          </a:solidFill>
                          <a:latin typeface="+mn-lt"/>
                          <a:ea typeface="+mn-ea"/>
                          <a:cs typeface="+mn-cs"/>
                        </a:rPr>
                        <a:t>Gauge mounted</a:t>
                      </a:r>
                      <a:endParaRPr lang="en-US" sz="1800" b="0" kern="1200" dirty="0">
                        <a:solidFill>
                          <a:schemeClr val="dk1"/>
                        </a:solidFill>
                        <a:latin typeface="+mn-lt"/>
                        <a:ea typeface="+mn-ea"/>
                        <a:cs typeface="+mn-cs"/>
                      </a:endParaRPr>
                    </a:p>
                  </a:txBody>
                  <a:tcPr marL="130802" marR="130802" marT="65400" marB="65400" anchor="ctr"/>
                </a:tc>
                <a:tc>
                  <a:txBody>
                    <a:bodyPr/>
                    <a:lstStyle/>
                    <a:p>
                      <a:endParaRPr lang="en-US" sz="1800"/>
                    </a:p>
                  </a:txBody>
                  <a:tcPr marL="130802" marR="130802" marT="65400" marB="65400" anchor="ctr"/>
                </a:tc>
                <a:extLst>
                  <a:ext uri="{0D108BD9-81ED-4DB2-BD59-A6C34878D82A}">
                    <a16:rowId xmlns:a16="http://schemas.microsoft.com/office/drawing/2014/main" val="10002"/>
                  </a:ext>
                </a:extLst>
              </a:tr>
              <a:tr h="741165">
                <a:tc>
                  <a:txBody>
                    <a:bodyPr/>
                    <a:lstStyle/>
                    <a:p>
                      <a:pPr marL="0" algn="l" defTabSz="914491" rtl="0" eaLnBrk="1" latinLnBrk="0" hangingPunct="1"/>
                      <a:r>
                        <a:rPr lang="de-DE" sz="1800" b="1" kern="1200" dirty="0">
                          <a:solidFill>
                            <a:schemeClr val="dk1"/>
                          </a:solidFill>
                          <a:latin typeface="+mn-lt"/>
                          <a:ea typeface="+mn-ea"/>
                          <a:cs typeface="+mn-cs"/>
                        </a:rPr>
                        <a:t>AT500</a:t>
                      </a:r>
                      <a:endParaRPr lang="en-US" sz="1800" b="1" kern="1200" dirty="0">
                        <a:solidFill>
                          <a:schemeClr val="dk1"/>
                        </a:solidFill>
                        <a:latin typeface="+mn-lt"/>
                        <a:ea typeface="+mn-ea"/>
                        <a:cs typeface="+mn-cs"/>
                      </a:endParaRPr>
                    </a:p>
                  </a:txBody>
                  <a:tcPr marL="130802" marR="130802" marT="65400" marB="65400" anchor="ctr"/>
                </a:tc>
                <a:tc>
                  <a:txBody>
                    <a:bodyPr/>
                    <a:lstStyle/>
                    <a:p>
                      <a:endParaRPr lang="en-US" sz="2600" dirty="0"/>
                    </a:p>
                  </a:txBody>
                  <a:tcPr marL="130802" marR="130802" marT="65400" marB="65400" anchor="ctr"/>
                </a:tc>
                <a:tc gridSpan="2">
                  <a:txBody>
                    <a:bodyPr/>
                    <a:lstStyle/>
                    <a:p>
                      <a:r>
                        <a:rPr lang="de-DE" sz="2600" kern="1200" dirty="0">
                          <a:solidFill>
                            <a:schemeClr val="dk1"/>
                          </a:solidFill>
                          <a:latin typeface="+mn-lt"/>
                          <a:ea typeface="+mn-ea"/>
                          <a:cs typeface="+mn-cs"/>
                        </a:rPr>
                        <a:t>LMT100</a:t>
                      </a:r>
                      <a:r>
                        <a:rPr lang="de-DE" sz="1800" b="1" dirty="0"/>
                        <a:t> </a:t>
                      </a:r>
                      <a:r>
                        <a:rPr lang="de-DE" sz="1800" b="0" dirty="0"/>
                        <a:t>Blank cover without</a:t>
                      </a:r>
                      <a:r>
                        <a:rPr lang="de-DE" sz="1800" b="0" baseline="0" dirty="0"/>
                        <a:t> Display </a:t>
                      </a:r>
                      <a:endParaRPr lang="en-US" sz="1800" b="0" dirty="0"/>
                    </a:p>
                  </a:txBody>
                  <a:tcPr marL="130802" marR="130802" marT="65400" marB="65400" anchor="ctr"/>
                </a:tc>
                <a:tc hMerge="1">
                  <a:txBody>
                    <a:bodyPr/>
                    <a:lstStyle/>
                    <a:p>
                      <a:endParaRPr lang="en-US"/>
                    </a:p>
                  </a:txBody>
                  <a:tcPr/>
                </a:tc>
                <a:extLst>
                  <a:ext uri="{0D108BD9-81ED-4DB2-BD59-A6C34878D82A}">
                    <a16:rowId xmlns:a16="http://schemas.microsoft.com/office/drawing/2014/main" val="10003"/>
                  </a:ext>
                </a:extLst>
              </a:tr>
              <a:tr h="702980">
                <a:tc>
                  <a:txBody>
                    <a:bodyPr/>
                    <a:lstStyle/>
                    <a:p>
                      <a:pPr marL="0" algn="l" defTabSz="914491" rtl="0" eaLnBrk="1" latinLnBrk="0" hangingPunct="1"/>
                      <a:r>
                        <a:rPr lang="de-DE" sz="1800" b="1" kern="1200" dirty="0">
                          <a:solidFill>
                            <a:schemeClr val="dk1"/>
                          </a:solidFill>
                          <a:latin typeface="+mn-lt"/>
                          <a:ea typeface="+mn-ea"/>
                          <a:cs typeface="+mn-cs"/>
                        </a:rPr>
                        <a:t>AT600</a:t>
                      </a:r>
                      <a:endParaRPr lang="en-US" sz="1800" b="1" kern="1200" dirty="0">
                        <a:solidFill>
                          <a:schemeClr val="dk1"/>
                        </a:solidFill>
                        <a:latin typeface="+mn-lt"/>
                        <a:ea typeface="+mn-ea"/>
                        <a:cs typeface="+mn-cs"/>
                      </a:endParaRPr>
                    </a:p>
                  </a:txBody>
                  <a:tcPr marL="130802" marR="130802" marT="65400" marB="65400" anchor="ctr"/>
                </a:tc>
                <a:tc>
                  <a:txBody>
                    <a:bodyPr/>
                    <a:lstStyle/>
                    <a:p>
                      <a:endParaRPr lang="en-US" sz="2600" dirty="0"/>
                    </a:p>
                  </a:txBody>
                  <a:tcPr marL="130802" marR="130802" marT="65400" marB="65400" anchor="ctr"/>
                </a:tc>
                <a:tc>
                  <a:txBody>
                    <a:bodyPr/>
                    <a:lstStyle/>
                    <a:p>
                      <a:r>
                        <a:rPr lang="de-DE" sz="2600" kern="1200" dirty="0">
                          <a:solidFill>
                            <a:schemeClr val="dk1"/>
                          </a:solidFill>
                          <a:latin typeface="+mn-lt"/>
                          <a:ea typeface="+mn-ea"/>
                          <a:cs typeface="+mn-cs"/>
                        </a:rPr>
                        <a:t>LMT200</a:t>
                      </a:r>
                      <a:r>
                        <a:rPr lang="de-DE" sz="1800" b="1" dirty="0"/>
                        <a:t> </a:t>
                      </a:r>
                      <a:r>
                        <a:rPr lang="de-DE" sz="1800" b="0" dirty="0"/>
                        <a:t>Blank cover without</a:t>
                      </a:r>
                      <a:r>
                        <a:rPr lang="de-DE" sz="1800" b="0" baseline="0" dirty="0"/>
                        <a:t> Display </a:t>
                      </a:r>
                      <a:endParaRPr lang="de-DE" sz="1800" b="1" dirty="0"/>
                    </a:p>
                  </a:txBody>
                  <a:tcPr marL="130802" marR="130802" marT="65400" marB="65400" anchor="ctr"/>
                </a:tc>
                <a:tc>
                  <a:txBody>
                    <a:bodyPr/>
                    <a:lstStyle/>
                    <a:p>
                      <a:endParaRPr lang="en-US" sz="1800" dirty="0"/>
                    </a:p>
                  </a:txBody>
                  <a:tcPr marL="130802" marR="130802" marT="65400" marB="65400" anchor="ctr"/>
                </a:tc>
                <a:extLst>
                  <a:ext uri="{0D108BD9-81ED-4DB2-BD59-A6C34878D82A}">
                    <a16:rowId xmlns:a16="http://schemas.microsoft.com/office/drawing/2014/main" val="10004"/>
                  </a:ext>
                </a:extLst>
              </a:tr>
              <a:tr h="527012">
                <a:tc>
                  <a:txBody>
                    <a:bodyPr/>
                    <a:lstStyle/>
                    <a:p>
                      <a:pPr marL="0" algn="l" defTabSz="914491" rtl="0" eaLnBrk="1" latinLnBrk="0" hangingPunct="1"/>
                      <a:endParaRPr lang="en-US" sz="1800" b="1" kern="1200" dirty="0">
                        <a:solidFill>
                          <a:schemeClr val="dk1"/>
                        </a:solidFill>
                        <a:latin typeface="+mn-lt"/>
                        <a:ea typeface="+mn-ea"/>
                        <a:cs typeface="+mn-cs"/>
                      </a:endParaRPr>
                    </a:p>
                  </a:txBody>
                  <a:tcPr marL="130802" marR="130802" marT="65400" marB="65400" anchor="ctr"/>
                </a:tc>
                <a:tc>
                  <a:txBody>
                    <a:bodyPr/>
                    <a:lstStyle/>
                    <a:p>
                      <a:endParaRPr lang="en-US" sz="2600" dirty="0"/>
                    </a:p>
                  </a:txBody>
                  <a:tcPr marL="130802" marR="130802" marT="65400" marB="65400" anchor="ctr"/>
                </a:tc>
                <a:tc>
                  <a:txBody>
                    <a:bodyPr/>
                    <a:lstStyle/>
                    <a:p>
                      <a:endParaRPr lang="de-DE" sz="1800" b="1" dirty="0"/>
                    </a:p>
                  </a:txBody>
                  <a:tcPr marL="130802" marR="130802" marT="65400" marB="65400" anchor="ctr"/>
                </a:tc>
                <a:tc>
                  <a:txBody>
                    <a:bodyPr/>
                    <a:lstStyle/>
                    <a:p>
                      <a:endParaRPr lang="en-US" sz="1800" dirty="0"/>
                    </a:p>
                  </a:txBody>
                  <a:tcPr marL="130802" marR="130802" marT="65400" marB="65400" anchor="ctr"/>
                </a:tc>
                <a:extLst>
                  <a:ext uri="{0D108BD9-81ED-4DB2-BD59-A6C34878D82A}">
                    <a16:rowId xmlns:a16="http://schemas.microsoft.com/office/drawing/2014/main" val="10005"/>
                  </a:ext>
                </a:extLst>
              </a:tr>
            </a:tbl>
          </a:graphicData>
        </a:graphic>
      </p:graphicFrame>
      <p:grpSp>
        <p:nvGrpSpPr>
          <p:cNvPr id="14" name="Group 13"/>
          <p:cNvGrpSpPr/>
          <p:nvPr/>
        </p:nvGrpSpPr>
        <p:grpSpPr>
          <a:xfrm>
            <a:off x="3649513" y="2328011"/>
            <a:ext cx="212721" cy="2886174"/>
            <a:chOff x="3650367" y="2615604"/>
            <a:chExt cx="126834" cy="2880169"/>
          </a:xfrm>
        </p:grpSpPr>
        <p:sp>
          <p:nvSpPr>
            <p:cNvPr id="9" name="Gleichschenkliges Dreieck 46"/>
            <p:cNvSpPr/>
            <p:nvPr/>
          </p:nvSpPr>
          <p:spPr bwMode="gray">
            <a:xfrm rot="5400000">
              <a:off x="3353784" y="2912187"/>
              <a:ext cx="720000" cy="1268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1" name="Gleichschenkliges Dreieck 46"/>
            <p:cNvSpPr/>
            <p:nvPr/>
          </p:nvSpPr>
          <p:spPr bwMode="gray">
            <a:xfrm rot="5400000">
              <a:off x="3353784" y="3632244"/>
              <a:ext cx="720000" cy="1268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2" name="Gleichschenkliges Dreieck 46"/>
            <p:cNvSpPr/>
            <p:nvPr/>
          </p:nvSpPr>
          <p:spPr bwMode="gray">
            <a:xfrm rot="5400000">
              <a:off x="3353784" y="5072356"/>
              <a:ext cx="720000" cy="1268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3" name="Gleichschenkliges Dreieck 46"/>
            <p:cNvSpPr/>
            <p:nvPr/>
          </p:nvSpPr>
          <p:spPr bwMode="gray">
            <a:xfrm rot="5400000">
              <a:off x="3353784" y="4352300"/>
              <a:ext cx="720000" cy="1268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grpSp>
      <p:sp>
        <p:nvSpPr>
          <p:cNvPr id="15" name="Text Placeholder 9"/>
          <p:cNvSpPr txBox="1">
            <a:spLocks/>
          </p:cNvSpPr>
          <p:nvPr/>
        </p:nvSpPr>
        <p:spPr bwMode="gray">
          <a:xfrm>
            <a:off x="279015" y="5452376"/>
            <a:ext cx="11626463" cy="460740"/>
          </a:xfrm>
          <a:prstGeom prst="rect">
            <a:avLst/>
          </a:prstGeom>
          <a:solidFill>
            <a:schemeClr val="bg1">
              <a:lumMod val="65000"/>
            </a:schemeClr>
          </a:solidFill>
        </p:spPr>
        <p:txBody>
          <a:bodyPr vert="horz" lIns="71991" tIns="71991" rIns="71991" bIns="71991"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sz="1600" b="1" dirty="0"/>
              <a:t>Top performance at an attractive price level for a competitive Market!</a:t>
            </a:r>
          </a:p>
        </p:txBody>
      </p:sp>
    </p:spTree>
    <p:extLst>
      <p:ext uri="{BB962C8B-B14F-4D97-AF65-F5344CB8AC3E}">
        <p14:creationId xmlns:p14="http://schemas.microsoft.com/office/powerpoint/2010/main" val="349794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bwMode="gray"/>
        <p:txBody>
          <a:bodyPr/>
          <a:lstStyle/>
          <a:p>
            <a:fld id="{D6903760-ECE0-4A1C-B80F-6C01FD6C990D}" type="datetime4">
              <a:rPr lang="en-US" smtClean="0">
                <a:solidFill>
                  <a:srgbClr val="A0A0A0"/>
                </a:solidFill>
              </a:rPr>
              <a:t>March 17, 2019</a:t>
            </a:fld>
            <a:endParaRPr lang="en-US" dirty="0">
              <a:solidFill>
                <a:srgbClr val="A0A0A0"/>
              </a:solidFill>
            </a:endParaRPr>
          </a:p>
        </p:txBody>
      </p:sp>
      <p:sp>
        <p:nvSpPr>
          <p:cNvPr id="5" name="Footer Placeholder 4"/>
          <p:cNvSpPr>
            <a:spLocks noGrp="1"/>
          </p:cNvSpPr>
          <p:nvPr>
            <p:ph type="ftr" sz="quarter" idx="15"/>
          </p:nvPr>
        </p:nvSpPr>
        <p:spPr bwMode="gray"/>
        <p:txBody>
          <a:bodyPr/>
          <a:lstStyle/>
          <a:p>
            <a:r>
              <a:rPr lang="en-US" b="1" dirty="0">
                <a:solidFill>
                  <a:srgbClr val="D90000"/>
                </a:solidFill>
              </a:rPr>
              <a:t>		</a:t>
            </a:r>
            <a:endParaRPr lang="en-US" dirty="0">
              <a:solidFill>
                <a:srgbClr val="D90000"/>
              </a:solidFill>
            </a:endParaRPr>
          </a:p>
        </p:txBody>
      </p:sp>
      <p:sp>
        <p:nvSpPr>
          <p:cNvPr id="6" name="Slide Number Placeholder 5"/>
          <p:cNvSpPr>
            <a:spLocks noGrp="1"/>
          </p:cNvSpPr>
          <p:nvPr>
            <p:ph type="sldNum" sz="quarter" idx="16"/>
          </p:nvPr>
        </p:nvSpPr>
        <p:spPr bwMode="gray"/>
        <p:txBody>
          <a:bodyPr/>
          <a:lstStyle/>
          <a:p>
            <a:r>
              <a:rPr lang="en-US" dirty="0">
                <a:solidFill>
                  <a:srgbClr val="A0A0A0"/>
                </a:solidFill>
              </a:rPr>
              <a:t>Slide </a:t>
            </a:r>
            <a:fld id="{619F89D8-7AE3-494A-97F3-03D680869632}" type="slidenum">
              <a:rPr lang="en-US" smtClean="0">
                <a:solidFill>
                  <a:srgbClr val="A0A0A0"/>
                </a:solidFill>
              </a:rPr>
              <a:pPr/>
              <a:t>34</a:t>
            </a:fld>
            <a:endParaRPr lang="en-US" dirty="0">
              <a:solidFill>
                <a:srgbClr val="A0A0A0"/>
              </a:solidFill>
            </a:endParaRPr>
          </a:p>
        </p:txBody>
      </p:sp>
      <p:cxnSp>
        <p:nvCxnSpPr>
          <p:cNvPr id="17" name="Straight Arrow Connector 16"/>
          <p:cNvCxnSpPr/>
          <p:nvPr/>
        </p:nvCxnSpPr>
        <p:spPr bwMode="gray">
          <a:xfrm flipV="1">
            <a:off x="736311" y="1710807"/>
            <a:ext cx="0" cy="30171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gray">
          <a:xfrm>
            <a:off x="739661" y="4728135"/>
            <a:ext cx="1097137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gray">
          <a:xfrm>
            <a:off x="739659" y="4791925"/>
            <a:ext cx="3657124" cy="3657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algn="ctr"/>
            <a:r>
              <a:rPr lang="en-US" sz="1400" dirty="0"/>
              <a:t>Base</a:t>
            </a:r>
          </a:p>
        </p:txBody>
      </p:sp>
      <p:sp>
        <p:nvSpPr>
          <p:cNvPr id="29" name="Rectangle 28"/>
          <p:cNvSpPr/>
          <p:nvPr/>
        </p:nvSpPr>
        <p:spPr bwMode="gray">
          <a:xfrm>
            <a:off x="4396783" y="4790143"/>
            <a:ext cx="3657124" cy="365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algn="ctr"/>
            <a:r>
              <a:rPr lang="en-US" sz="1400" b="1" dirty="0">
                <a:solidFill>
                  <a:srgbClr val="D90000"/>
                </a:solidFill>
              </a:rPr>
              <a:t>Standard</a:t>
            </a:r>
          </a:p>
        </p:txBody>
      </p:sp>
      <p:sp>
        <p:nvSpPr>
          <p:cNvPr id="30" name="Rectangle 29"/>
          <p:cNvSpPr/>
          <p:nvPr/>
        </p:nvSpPr>
        <p:spPr bwMode="gray">
          <a:xfrm>
            <a:off x="8043558" y="4791920"/>
            <a:ext cx="3657124" cy="3657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algn="ctr"/>
            <a:r>
              <a:rPr lang="en-US" sz="1400" dirty="0"/>
              <a:t>Premium</a:t>
            </a:r>
          </a:p>
        </p:txBody>
      </p:sp>
      <p:sp>
        <p:nvSpPr>
          <p:cNvPr id="7" name="TextBox 6"/>
          <p:cNvSpPr txBox="1"/>
          <p:nvPr/>
        </p:nvSpPr>
        <p:spPr bwMode="gray">
          <a:xfrm>
            <a:off x="8053908" y="5107521"/>
            <a:ext cx="3657124" cy="963185"/>
          </a:xfrm>
          <a:prstGeom prst="rect">
            <a:avLst/>
          </a:prstGeom>
          <a:noFill/>
        </p:spPr>
        <p:txBody>
          <a:bodyPr wrap="square" lIns="71991" tIns="71991" rIns="71991" bIns="71991" rtlCol="0">
            <a:noAutofit/>
          </a:bodyPr>
          <a:lstStyle>
            <a:defPPr>
              <a:defRPr lang="en-US"/>
            </a:defPPr>
            <a:lvl1pPr marL="285750" indent="-285750">
              <a:buFont typeface="Wingdings" panose="05000000000000000000" pitchFamily="2" charset="2"/>
              <a:buChar char="§"/>
              <a:defRPr sz="1200"/>
            </a:lvl1pPr>
            <a:lvl2pPr marL="742950" lvl="1" indent="-285750">
              <a:buFont typeface="Wingdings" panose="05000000000000000000" pitchFamily="2" charset="2"/>
              <a:buChar char="§"/>
              <a:defRPr sz="1200"/>
            </a:lvl2pPr>
          </a:lstStyle>
          <a:p>
            <a:r>
              <a:rPr lang="en-US" dirty="0"/>
              <a:t>Top</a:t>
            </a:r>
          </a:p>
          <a:p>
            <a:pPr lvl="1"/>
            <a:r>
              <a:rPr lang="en-US" dirty="0"/>
              <a:t>316SS Housing</a:t>
            </a:r>
          </a:p>
          <a:p>
            <a:pPr lvl="1"/>
            <a:r>
              <a:rPr lang="en-US" dirty="0"/>
              <a:t>TTG display and all approvals</a:t>
            </a:r>
          </a:p>
          <a:p>
            <a:pPr lvl="1"/>
            <a:r>
              <a:rPr lang="en-US" dirty="0"/>
              <a:t>Corrosive and offshore application</a:t>
            </a:r>
          </a:p>
          <a:p>
            <a:pPr lvl="1"/>
            <a:endParaRPr lang="en-US" dirty="0"/>
          </a:p>
          <a:p>
            <a:endParaRPr lang="en-US" dirty="0"/>
          </a:p>
          <a:p>
            <a:endParaRPr lang="en-US" dirty="0" err="1"/>
          </a:p>
        </p:txBody>
      </p:sp>
      <p:sp>
        <p:nvSpPr>
          <p:cNvPr id="28" name="TextBox 27"/>
          <p:cNvSpPr txBox="1"/>
          <p:nvPr/>
        </p:nvSpPr>
        <p:spPr bwMode="gray">
          <a:xfrm>
            <a:off x="4386434" y="5107523"/>
            <a:ext cx="3657124" cy="963184"/>
          </a:xfrm>
          <a:prstGeom prst="rect">
            <a:avLst/>
          </a:prstGeom>
          <a:noFill/>
        </p:spPr>
        <p:txBody>
          <a:bodyPr wrap="square" lIns="71991" tIns="71991" rIns="71991" bIns="71991" rtlCol="0">
            <a:noAutofit/>
          </a:bodyPr>
          <a:lstStyle>
            <a:defPPr>
              <a:defRPr lang="en-US"/>
            </a:defPPr>
            <a:lvl1pPr marL="285750" indent="-285750">
              <a:buFont typeface="Wingdings" panose="05000000000000000000" pitchFamily="2" charset="2"/>
              <a:buChar char="§"/>
              <a:defRPr sz="1200"/>
            </a:lvl1pPr>
            <a:lvl2pPr marL="742950" lvl="1" indent="-285750">
              <a:buFont typeface="Wingdings" panose="05000000000000000000" pitchFamily="2" charset="2"/>
              <a:buChar char="§"/>
              <a:defRPr sz="1200"/>
            </a:lvl2pPr>
          </a:lstStyle>
          <a:p>
            <a:r>
              <a:rPr lang="de-DE" dirty="0"/>
              <a:t>Standard</a:t>
            </a:r>
          </a:p>
          <a:p>
            <a:pPr lvl="1"/>
            <a:r>
              <a:rPr lang="de-DE" dirty="0"/>
              <a:t>Aluminum Housing</a:t>
            </a:r>
          </a:p>
          <a:p>
            <a:pPr lvl="1"/>
            <a:r>
              <a:rPr lang="de-DE" dirty="0"/>
              <a:t>TTG Display, all approvals</a:t>
            </a:r>
          </a:p>
          <a:p>
            <a:pPr lvl="1"/>
            <a:r>
              <a:rPr lang="de-DE" dirty="0"/>
              <a:t>Replaces AT100/200</a:t>
            </a:r>
          </a:p>
          <a:p>
            <a:endParaRPr lang="de-DE" dirty="0"/>
          </a:p>
        </p:txBody>
      </p:sp>
      <p:sp>
        <p:nvSpPr>
          <p:cNvPr id="31" name="TextBox 30"/>
          <p:cNvSpPr txBox="1"/>
          <p:nvPr/>
        </p:nvSpPr>
        <p:spPr bwMode="gray">
          <a:xfrm>
            <a:off x="739660" y="5107521"/>
            <a:ext cx="3657124" cy="959995"/>
          </a:xfrm>
          <a:prstGeom prst="rect">
            <a:avLst/>
          </a:prstGeom>
          <a:noFill/>
        </p:spPr>
        <p:txBody>
          <a:bodyPr wrap="square" lIns="71991" tIns="71991" rIns="71991" bIns="71991" rtlCol="0">
            <a:noAutofit/>
          </a:bodyPr>
          <a:lstStyle/>
          <a:p>
            <a:pPr marL="285721" indent="-285721">
              <a:buFont typeface="Wingdings" panose="05000000000000000000" pitchFamily="2" charset="2"/>
              <a:buChar char="§"/>
            </a:pPr>
            <a:r>
              <a:rPr lang="de-DE" sz="1200" dirty="0"/>
              <a:t>Economy </a:t>
            </a:r>
          </a:p>
          <a:p>
            <a:pPr marL="742876" lvl="1" indent="-285721">
              <a:buFont typeface="Wingdings" panose="05000000000000000000" pitchFamily="2" charset="2"/>
              <a:buChar char="§"/>
            </a:pPr>
            <a:r>
              <a:rPr lang="de-DE" sz="1200" dirty="0"/>
              <a:t>No Display, Blind Cover</a:t>
            </a:r>
          </a:p>
          <a:p>
            <a:pPr marL="742876" lvl="1" indent="-285721">
              <a:buFont typeface="Wingdings" panose="05000000000000000000" pitchFamily="2" charset="2"/>
              <a:buChar char="§"/>
            </a:pPr>
            <a:r>
              <a:rPr lang="de-DE" sz="1200" dirty="0"/>
              <a:t>OEM Applications</a:t>
            </a:r>
          </a:p>
          <a:p>
            <a:pPr marL="742876" lvl="1" indent="-285721">
              <a:buFont typeface="Wingdings" panose="05000000000000000000" pitchFamily="2" charset="2"/>
              <a:buChar char="§"/>
            </a:pPr>
            <a:r>
              <a:rPr lang="de-DE" sz="1200" dirty="0"/>
              <a:t>Replaces AT500/600</a:t>
            </a:r>
          </a:p>
        </p:txBody>
      </p:sp>
      <p:sp>
        <p:nvSpPr>
          <p:cNvPr id="8" name="TextBox 7"/>
          <p:cNvSpPr txBox="1"/>
          <p:nvPr/>
        </p:nvSpPr>
        <p:spPr bwMode="gray">
          <a:xfrm>
            <a:off x="447060" y="1740853"/>
            <a:ext cx="143160" cy="2987283"/>
          </a:xfrm>
          <a:prstGeom prst="rect">
            <a:avLst/>
          </a:prstGeom>
          <a:noFill/>
        </p:spPr>
        <p:txBody>
          <a:bodyPr vert="vert270" wrap="square" lIns="0" tIns="0" rIns="0" bIns="0" rtlCol="0">
            <a:noAutofit/>
          </a:bodyPr>
          <a:lstStyle/>
          <a:p>
            <a:pPr algn="ctr"/>
            <a:r>
              <a:rPr lang="en-US" sz="1400" b="1" dirty="0"/>
              <a:t>Features</a:t>
            </a:r>
          </a:p>
        </p:txBody>
      </p:sp>
      <p:sp>
        <p:nvSpPr>
          <p:cNvPr id="24" name="Titel 2"/>
          <p:cNvSpPr>
            <a:spLocks noGrp="1"/>
          </p:cNvSpPr>
          <p:nvPr>
            <p:ph type="title"/>
          </p:nvPr>
        </p:nvSpPr>
        <p:spPr>
          <a:xfrm>
            <a:off x="333220" y="682671"/>
            <a:ext cx="11518500" cy="395948"/>
          </a:xfrm>
        </p:spPr>
        <p:txBody>
          <a:bodyPr/>
          <a:lstStyle/>
          <a:p>
            <a:r>
              <a:rPr lang="en-US" dirty="0"/>
              <a:t>LMT Series magnetostrictive transmitters</a:t>
            </a:r>
            <a:endParaRPr lang="de-DE" dirty="0"/>
          </a:p>
        </p:txBody>
      </p:sp>
      <p:sp>
        <p:nvSpPr>
          <p:cNvPr id="25" name="Untertitel 6"/>
          <p:cNvSpPr>
            <a:spLocks noGrp="1"/>
          </p:cNvSpPr>
          <p:nvPr>
            <p:ph type="subTitle" idx="13"/>
          </p:nvPr>
        </p:nvSpPr>
        <p:spPr>
          <a:xfrm>
            <a:off x="333220" y="1085518"/>
            <a:ext cx="11518500" cy="503934"/>
          </a:xfrm>
        </p:spPr>
        <p:txBody>
          <a:bodyPr/>
          <a:lstStyle/>
          <a:p>
            <a:r>
              <a:rPr lang="de-DE" dirty="0"/>
              <a:t>Positioning – LMT100 and LMT200</a:t>
            </a:r>
          </a:p>
        </p:txBody>
      </p:sp>
      <p:grpSp>
        <p:nvGrpSpPr>
          <p:cNvPr id="14" name="Group 13"/>
          <p:cNvGrpSpPr>
            <a:grpSpLocks noChangeAspect="1"/>
          </p:cNvGrpSpPr>
          <p:nvPr/>
        </p:nvGrpSpPr>
        <p:grpSpPr>
          <a:xfrm>
            <a:off x="1718226" y="2632242"/>
            <a:ext cx="1013793" cy="2285702"/>
            <a:chOff x="861272" y="2556972"/>
            <a:chExt cx="1013925" cy="2286000"/>
          </a:xfrm>
        </p:grpSpPr>
        <p:grpSp>
          <p:nvGrpSpPr>
            <p:cNvPr id="11" name="Group 10"/>
            <p:cNvGrpSpPr>
              <a:grpSpLocks noChangeAspect="1"/>
            </p:cNvGrpSpPr>
            <p:nvPr/>
          </p:nvGrpSpPr>
          <p:grpSpPr>
            <a:xfrm>
              <a:off x="861272" y="2914988"/>
              <a:ext cx="742950" cy="1828800"/>
              <a:chOff x="939375" y="1288635"/>
              <a:chExt cx="1485900" cy="3657600"/>
            </a:xfrm>
          </p:grpSpPr>
          <p:pic>
            <p:nvPicPr>
              <p:cNvPr id="42" name="Picture 41"/>
              <p:cNvPicPr>
                <a:picLocks noChangeAspect="1"/>
              </p:cNvPicPr>
              <p:nvPr userDrawn="1"/>
            </p:nvPicPr>
            <p:blipFill>
              <a:blip r:embed="rId3"/>
              <a:stretch>
                <a:fillRect/>
              </a:stretch>
            </p:blipFill>
            <p:spPr>
              <a:xfrm>
                <a:off x="939375" y="1288635"/>
                <a:ext cx="1485900" cy="3657600"/>
              </a:xfrm>
              <a:prstGeom prst="rect">
                <a:avLst/>
              </a:prstGeom>
            </p:spPr>
          </p:pic>
          <p:sp>
            <p:nvSpPr>
              <p:cNvPr id="43" name="Oval 21"/>
              <p:cNvSpPr>
                <a:spLocks noChangeArrowheads="1"/>
              </p:cNvSpPr>
              <p:nvPr/>
            </p:nvSpPr>
            <p:spPr bwMode="auto">
              <a:xfrm>
                <a:off x="1216028" y="1595159"/>
                <a:ext cx="292608" cy="292608"/>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p:spPr>
            <p:txBody>
              <a:bodyPr wrap="none" lIns="0" tIns="0" rIns="0" bIns="0" anchor="ct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a:solidFill>
                      <a:srgbClr val="000000"/>
                    </a:solidFill>
                    <a:latin typeface="Arial" panose="020B0604020202020204" pitchFamily="34" charset="0"/>
                  </a:defRPr>
                </a:lvl3pPr>
                <a:lvl4pPr marL="1600200" indent="-228600" eaLnBrk="0" hangingPunct="0">
                  <a:defRPr>
                    <a:solidFill>
                      <a:srgbClr val="000000"/>
                    </a:solidFill>
                    <a:latin typeface="Arial" panose="020B0604020202020204" pitchFamily="34" charset="0"/>
                  </a:defRPr>
                </a:lvl4pPr>
                <a:lvl5pPr marL="2057400" indent="-228600" eaLnBrk="0" hangingPunct="0">
                  <a:defRPr>
                    <a:solidFill>
                      <a:srgbClr val="000000"/>
                    </a:solidFill>
                    <a:latin typeface="Arial" panose="020B0604020202020204" pitchFamily="34" charset="0"/>
                  </a:defRPr>
                </a:lvl5pPr>
                <a:lvl6pPr marL="25146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eaLnBrk="1" hangingPunct="1"/>
                <a:endParaRPr lang="en-US" altLang="en-US"/>
              </a:p>
            </p:txBody>
          </p:sp>
        </p:grpSp>
        <p:grpSp>
          <p:nvGrpSpPr>
            <p:cNvPr id="12" name="Group 11"/>
            <p:cNvGrpSpPr>
              <a:grpSpLocks noChangeAspect="1"/>
            </p:cNvGrpSpPr>
            <p:nvPr/>
          </p:nvGrpSpPr>
          <p:grpSpPr>
            <a:xfrm>
              <a:off x="1052830" y="2556972"/>
              <a:ext cx="822367" cy="2286000"/>
              <a:chOff x="5831305" y="1343033"/>
              <a:chExt cx="1315786" cy="3657600"/>
            </a:xfrm>
          </p:grpSpPr>
          <p:pic>
            <p:nvPicPr>
              <p:cNvPr id="44" name="Picture 43"/>
              <p:cNvPicPr>
                <a:picLocks noChangeAspect="1"/>
              </p:cNvPicPr>
              <p:nvPr/>
            </p:nvPicPr>
            <p:blipFill>
              <a:blip r:embed="rId4"/>
              <a:stretch>
                <a:fillRect/>
              </a:stretch>
            </p:blipFill>
            <p:spPr>
              <a:xfrm>
                <a:off x="5831305" y="1343033"/>
                <a:ext cx="1315786" cy="3657600"/>
              </a:xfrm>
              <a:prstGeom prst="rect">
                <a:avLst/>
              </a:prstGeom>
            </p:spPr>
          </p:pic>
          <p:sp>
            <p:nvSpPr>
              <p:cNvPr id="45" name="Oval 21"/>
              <p:cNvSpPr>
                <a:spLocks noChangeArrowheads="1"/>
              </p:cNvSpPr>
              <p:nvPr/>
            </p:nvSpPr>
            <p:spPr bwMode="auto">
              <a:xfrm>
                <a:off x="6104147" y="1575500"/>
                <a:ext cx="265176" cy="265176"/>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p:spPr>
            <p:txBody>
              <a:bodyPr wrap="none" lIns="0" tIns="0" rIns="0" bIns="0" anchor="ct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a:solidFill>
                      <a:srgbClr val="000000"/>
                    </a:solidFill>
                    <a:latin typeface="Arial" panose="020B0604020202020204" pitchFamily="34" charset="0"/>
                  </a:defRPr>
                </a:lvl3pPr>
                <a:lvl4pPr marL="1600200" indent="-228600" eaLnBrk="0" hangingPunct="0">
                  <a:defRPr>
                    <a:solidFill>
                      <a:srgbClr val="000000"/>
                    </a:solidFill>
                    <a:latin typeface="Arial" panose="020B0604020202020204" pitchFamily="34" charset="0"/>
                  </a:defRPr>
                </a:lvl4pPr>
                <a:lvl5pPr marL="2057400" indent="-228600" eaLnBrk="0" hangingPunct="0">
                  <a:defRPr>
                    <a:solidFill>
                      <a:srgbClr val="000000"/>
                    </a:solidFill>
                    <a:latin typeface="Arial" panose="020B0604020202020204" pitchFamily="34" charset="0"/>
                  </a:defRPr>
                </a:lvl5pPr>
                <a:lvl6pPr marL="25146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algn="ctr"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eaLnBrk="1" hangingPunct="1"/>
                <a:endParaRPr lang="en-US" altLang="en-US"/>
              </a:p>
            </p:txBody>
          </p:sp>
        </p:grpSp>
      </p:grpSp>
      <p:grpSp>
        <p:nvGrpSpPr>
          <p:cNvPr id="49" name="Group 48"/>
          <p:cNvGrpSpPr>
            <a:grpSpLocks noChangeAspect="1"/>
          </p:cNvGrpSpPr>
          <p:nvPr/>
        </p:nvGrpSpPr>
        <p:grpSpPr>
          <a:xfrm>
            <a:off x="9043223" y="1017648"/>
            <a:ext cx="1400331" cy="3657124"/>
            <a:chOff x="8961275" y="1243239"/>
            <a:chExt cx="1260461" cy="3291840"/>
          </a:xfrm>
        </p:grpSpPr>
        <p:pic>
          <p:nvPicPr>
            <p:cNvPr id="48" name="Picture 47"/>
            <p:cNvPicPr>
              <a:picLocks noChangeAspect="1"/>
            </p:cNvPicPr>
            <p:nvPr/>
          </p:nvPicPr>
          <p:blipFill>
            <a:blip r:embed="rId5"/>
            <a:stretch>
              <a:fillRect/>
            </a:stretch>
          </p:blipFill>
          <p:spPr>
            <a:xfrm>
              <a:off x="9271958" y="1243239"/>
              <a:ext cx="949778" cy="3291840"/>
            </a:xfrm>
            <a:prstGeom prst="rect">
              <a:avLst/>
            </a:prstGeom>
          </p:spPr>
        </p:pic>
        <p:pic>
          <p:nvPicPr>
            <p:cNvPr id="18" name="Picture 17"/>
            <p:cNvPicPr>
              <a:picLocks noChangeAspect="1"/>
            </p:cNvPicPr>
            <p:nvPr/>
          </p:nvPicPr>
          <p:blipFill>
            <a:blip r:embed="rId6"/>
            <a:stretch>
              <a:fillRect/>
            </a:stretch>
          </p:blipFill>
          <p:spPr>
            <a:xfrm>
              <a:off x="8961275" y="1786224"/>
              <a:ext cx="857912" cy="2743200"/>
            </a:xfrm>
            <a:prstGeom prst="rect">
              <a:avLst/>
            </a:prstGeom>
          </p:spPr>
        </p:pic>
      </p:grpSp>
      <p:pic>
        <p:nvPicPr>
          <p:cNvPr id="2" name="Picture 1"/>
          <p:cNvPicPr>
            <a:picLocks noChangeAspect="1"/>
          </p:cNvPicPr>
          <p:nvPr/>
        </p:nvPicPr>
        <p:blipFill>
          <a:blip r:embed="rId7"/>
          <a:stretch>
            <a:fillRect/>
          </a:stretch>
        </p:blipFill>
        <p:spPr>
          <a:xfrm>
            <a:off x="5665568" y="1904009"/>
            <a:ext cx="1047089" cy="2743200"/>
          </a:xfrm>
          <a:prstGeom prst="rect">
            <a:avLst/>
          </a:prstGeom>
        </p:spPr>
      </p:pic>
      <p:pic>
        <p:nvPicPr>
          <p:cNvPr id="27" name="Picture 26"/>
          <p:cNvPicPr>
            <a:picLocks noChangeAspect="1"/>
          </p:cNvPicPr>
          <p:nvPr/>
        </p:nvPicPr>
        <p:blipFill>
          <a:blip r:embed="rId8"/>
          <a:stretch>
            <a:fillRect/>
          </a:stretch>
        </p:blipFill>
        <p:spPr>
          <a:xfrm>
            <a:off x="4502615" y="2433946"/>
            <a:ext cx="884904" cy="2286000"/>
          </a:xfrm>
          <a:prstGeom prst="rect">
            <a:avLst/>
          </a:prstGeom>
        </p:spPr>
      </p:pic>
      <p:pic>
        <p:nvPicPr>
          <p:cNvPr id="32" name="Picture 2" descr="C:\Users\USMSSRE\AppData\Local\Temp\SNAGHTML1bce6e8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0706" y="2361209"/>
            <a:ext cx="90391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3" name="Subtitle 2"/>
          <p:cNvSpPr>
            <a:spLocks noGrp="1"/>
          </p:cNvSpPr>
          <p:nvPr>
            <p:ph type="subTitle" idx="1"/>
          </p:nvPr>
        </p:nvSpPr>
        <p:spPr/>
        <p:txBody>
          <a:bodyPr/>
          <a:lstStyle/>
          <a:p>
            <a:r>
              <a:rPr lang="en-US" dirty="0"/>
              <a:t>LMT Series – To help you do your level best</a:t>
            </a:r>
          </a:p>
        </p:txBody>
      </p:sp>
    </p:spTree>
    <p:extLst>
      <p:ext uri="{BB962C8B-B14F-4D97-AF65-F5344CB8AC3E}">
        <p14:creationId xmlns:p14="http://schemas.microsoft.com/office/powerpoint/2010/main" val="6343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LMT Series – benfits in a glance</a:t>
            </a:r>
            <a:endParaRPr lang="en-US" dirty="0"/>
          </a:p>
        </p:txBody>
      </p:sp>
      <p:sp>
        <p:nvSpPr>
          <p:cNvPr id="4" name="Date Placeholder 3"/>
          <p:cNvSpPr>
            <a:spLocks noGrp="1"/>
          </p:cNvSpPr>
          <p:nvPr>
            <p:ph type="dt" sz="half" idx="18"/>
          </p:nvPr>
        </p:nvSpPr>
        <p:spPr/>
        <p:txBody>
          <a:bodyPr/>
          <a:lstStyle/>
          <a:p>
            <a:fld id="{8F8FF341-9601-47A6-A4C1-F2885A66BAA5}" type="datetime4">
              <a:rPr lang="en-US" smtClean="0"/>
              <a:t>March 17, 2019</a:t>
            </a:fld>
            <a:endParaRPr lang="en-US" dirty="0"/>
          </a:p>
        </p:txBody>
      </p:sp>
      <p:sp>
        <p:nvSpPr>
          <p:cNvPr id="3" name="Footer Placeholder 2"/>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36</a:t>
            </a:fld>
            <a:endParaRPr lang="en-US" dirty="0"/>
          </a:p>
        </p:txBody>
      </p:sp>
      <p:sp>
        <p:nvSpPr>
          <p:cNvPr id="10" name="Subtitle 9"/>
          <p:cNvSpPr>
            <a:spLocks noGrp="1"/>
          </p:cNvSpPr>
          <p:nvPr>
            <p:ph type="subTitle" idx="13"/>
          </p:nvPr>
        </p:nvSpPr>
        <p:spPr/>
        <p:txBody>
          <a:bodyPr/>
          <a:lstStyle/>
          <a:p>
            <a:r>
              <a:rPr lang="en-US" dirty="0"/>
              <a:t>Easy to apply, powerful results</a:t>
            </a:r>
          </a:p>
        </p:txBody>
      </p:sp>
      <p:grpSp>
        <p:nvGrpSpPr>
          <p:cNvPr id="44" name="Group 43"/>
          <p:cNvGrpSpPr/>
          <p:nvPr/>
        </p:nvGrpSpPr>
        <p:grpSpPr>
          <a:xfrm>
            <a:off x="2871683" y="1748050"/>
            <a:ext cx="2202768" cy="508886"/>
            <a:chOff x="2988617" y="2376985"/>
            <a:chExt cx="2471345" cy="570932"/>
          </a:xfrm>
        </p:grpSpPr>
        <p:sp>
          <p:nvSpPr>
            <p:cNvPr id="69" name="Text Placeholder 2"/>
            <p:cNvSpPr txBox="1">
              <a:spLocks/>
            </p:cNvSpPr>
            <p:nvPr/>
          </p:nvSpPr>
          <p:spPr>
            <a:xfrm>
              <a:off x="2988617" y="2573740"/>
              <a:ext cx="2471345"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Easy display view at any angle</a:t>
              </a:r>
              <a:endParaRPr lang="en-US" sz="800" b="1" dirty="0">
                <a:solidFill>
                  <a:schemeClr val="tx2"/>
                </a:solidFill>
              </a:endParaRPr>
            </a:p>
          </p:txBody>
        </p:sp>
        <p:sp>
          <p:nvSpPr>
            <p:cNvPr id="70" name="Text Placeholder 2"/>
            <p:cNvSpPr txBox="1">
              <a:spLocks/>
            </p:cNvSpPr>
            <p:nvPr/>
          </p:nvSpPr>
          <p:spPr>
            <a:xfrm>
              <a:off x="2988617" y="2376985"/>
              <a:ext cx="2197530" cy="393511"/>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Vertical head rotation</a:t>
              </a:r>
              <a:endParaRPr lang="en-US" sz="900" b="1" dirty="0"/>
            </a:p>
          </p:txBody>
        </p:sp>
      </p:grpSp>
      <p:grpSp>
        <p:nvGrpSpPr>
          <p:cNvPr id="45" name="Group 44"/>
          <p:cNvGrpSpPr/>
          <p:nvPr/>
        </p:nvGrpSpPr>
        <p:grpSpPr>
          <a:xfrm>
            <a:off x="4509699" y="2370098"/>
            <a:ext cx="2202770" cy="641074"/>
            <a:chOff x="2988617" y="4050852"/>
            <a:chExt cx="2471347" cy="719238"/>
          </a:xfrm>
        </p:grpSpPr>
        <p:sp>
          <p:nvSpPr>
            <p:cNvPr id="66" name="Text Placeholder 2"/>
            <p:cNvSpPr txBox="1">
              <a:spLocks/>
            </p:cNvSpPr>
            <p:nvPr/>
          </p:nvSpPr>
          <p:spPr>
            <a:xfrm>
              <a:off x="2988618" y="4228272"/>
              <a:ext cx="247134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Easy calibration</a:t>
              </a:r>
              <a:endParaRPr lang="en-US" sz="800" b="1" dirty="0">
                <a:solidFill>
                  <a:schemeClr val="tx2"/>
                </a:solidFill>
              </a:endParaRPr>
            </a:p>
          </p:txBody>
        </p:sp>
        <p:sp>
          <p:nvSpPr>
            <p:cNvPr id="67" name="Text Placeholder 2"/>
            <p:cNvSpPr txBox="1">
              <a:spLocks/>
            </p:cNvSpPr>
            <p:nvPr/>
          </p:nvSpPr>
          <p:spPr>
            <a:xfrm>
              <a:off x="2988617" y="4050852"/>
              <a:ext cx="2197531" cy="393512"/>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Waveform Display</a:t>
              </a:r>
              <a:endParaRPr lang="en-US" sz="900" b="1" dirty="0"/>
            </a:p>
          </p:txBody>
        </p:sp>
        <p:sp>
          <p:nvSpPr>
            <p:cNvPr id="68" name="Text Placeholder 2"/>
            <p:cNvSpPr txBox="1">
              <a:spLocks/>
            </p:cNvSpPr>
            <p:nvPr/>
          </p:nvSpPr>
          <p:spPr>
            <a:xfrm>
              <a:off x="2988618" y="4395913"/>
              <a:ext cx="247134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No oscilloscope required</a:t>
              </a:r>
              <a:endParaRPr lang="en-US" sz="800" b="1" dirty="0">
                <a:solidFill>
                  <a:schemeClr val="tx2"/>
                </a:solidFill>
              </a:endParaRPr>
            </a:p>
          </p:txBody>
        </p:sp>
      </p:grpSp>
      <p:grpSp>
        <p:nvGrpSpPr>
          <p:cNvPr id="46" name="Group 45"/>
          <p:cNvGrpSpPr/>
          <p:nvPr/>
        </p:nvGrpSpPr>
        <p:grpSpPr>
          <a:xfrm>
            <a:off x="849312" y="3912588"/>
            <a:ext cx="2202768" cy="652223"/>
            <a:chOff x="2988618" y="5072020"/>
            <a:chExt cx="2471345" cy="731746"/>
          </a:xfrm>
        </p:grpSpPr>
        <p:sp>
          <p:nvSpPr>
            <p:cNvPr id="63" name="Text Placeholder 2"/>
            <p:cNvSpPr txBox="1">
              <a:spLocks/>
            </p:cNvSpPr>
            <p:nvPr/>
          </p:nvSpPr>
          <p:spPr>
            <a:xfrm>
              <a:off x="2988618" y="5268775"/>
              <a:ext cx="2471345" cy="374175"/>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Improved Diagnostics</a:t>
              </a:r>
              <a:endParaRPr lang="en-US" sz="800" b="1" dirty="0">
                <a:solidFill>
                  <a:schemeClr val="tx2"/>
                </a:solidFill>
              </a:endParaRPr>
            </a:p>
          </p:txBody>
        </p:sp>
        <p:sp>
          <p:nvSpPr>
            <p:cNvPr id="64" name="Text Placeholder 2"/>
            <p:cNvSpPr txBox="1">
              <a:spLocks/>
            </p:cNvSpPr>
            <p:nvPr/>
          </p:nvSpPr>
          <p:spPr>
            <a:xfrm>
              <a:off x="2988618" y="5072020"/>
              <a:ext cx="2197530" cy="393510"/>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NE107 Messaging</a:t>
              </a:r>
              <a:endParaRPr lang="en-US" sz="900" b="1" dirty="0"/>
            </a:p>
          </p:txBody>
        </p:sp>
        <p:sp>
          <p:nvSpPr>
            <p:cNvPr id="65" name="Text Placeholder 2"/>
            <p:cNvSpPr txBox="1">
              <a:spLocks/>
            </p:cNvSpPr>
            <p:nvPr/>
          </p:nvSpPr>
          <p:spPr>
            <a:xfrm>
              <a:off x="2988618" y="5429591"/>
              <a:ext cx="2471345" cy="374175"/>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Troubleshooting assistance</a:t>
              </a:r>
              <a:endParaRPr lang="en-US" sz="800" b="1" dirty="0">
                <a:solidFill>
                  <a:schemeClr val="tx2"/>
                </a:solidFill>
              </a:endParaRPr>
            </a:p>
          </p:txBody>
        </p:sp>
      </p:grpSp>
      <p:grpSp>
        <p:nvGrpSpPr>
          <p:cNvPr id="47" name="Group 46"/>
          <p:cNvGrpSpPr/>
          <p:nvPr/>
        </p:nvGrpSpPr>
        <p:grpSpPr>
          <a:xfrm>
            <a:off x="600197" y="2339245"/>
            <a:ext cx="2856916" cy="883998"/>
            <a:chOff x="6061579" y="1832325"/>
            <a:chExt cx="3205251" cy="991781"/>
          </a:xfrm>
        </p:grpSpPr>
        <p:sp>
          <p:nvSpPr>
            <p:cNvPr id="61" name="Text Placeholder 2"/>
            <p:cNvSpPr txBox="1">
              <a:spLocks/>
            </p:cNvSpPr>
            <p:nvPr/>
          </p:nvSpPr>
          <p:spPr>
            <a:xfrm>
              <a:off x="6061579" y="2088586"/>
              <a:ext cx="2747435" cy="735520"/>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900"/>
                </a:spcBef>
                <a:spcAft>
                  <a:spcPts val="600"/>
                </a:spcAft>
              </a:pPr>
              <a:r>
                <a:rPr lang="en-US" sz="900" b="1" dirty="0">
                  <a:solidFill>
                    <a:schemeClr val="tx2"/>
                  </a:solidFill>
                </a:rPr>
                <a:t>Reliable performance with foam, emulsion, flashing, steamy, and changing process conditions</a:t>
              </a:r>
              <a:endParaRPr lang="en-US" sz="800" b="1" dirty="0">
                <a:solidFill>
                  <a:schemeClr val="tx2"/>
                </a:solidFill>
              </a:endParaRPr>
            </a:p>
          </p:txBody>
        </p:sp>
        <p:sp>
          <p:nvSpPr>
            <p:cNvPr id="62" name="Text Placeholder 2"/>
            <p:cNvSpPr txBox="1">
              <a:spLocks/>
            </p:cNvSpPr>
            <p:nvPr/>
          </p:nvSpPr>
          <p:spPr>
            <a:xfrm>
              <a:off x="6061579" y="1832325"/>
              <a:ext cx="3205251" cy="393511"/>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Signal quality not process dependent</a:t>
              </a:r>
              <a:endParaRPr lang="en-US" sz="900" b="1" dirty="0"/>
            </a:p>
          </p:txBody>
        </p:sp>
      </p:grpSp>
      <p:grpSp>
        <p:nvGrpSpPr>
          <p:cNvPr id="48" name="Group 47"/>
          <p:cNvGrpSpPr/>
          <p:nvPr/>
        </p:nvGrpSpPr>
        <p:grpSpPr>
          <a:xfrm>
            <a:off x="4690355" y="3180953"/>
            <a:ext cx="2564969" cy="641074"/>
            <a:chOff x="6061577" y="3090326"/>
            <a:chExt cx="2877707" cy="719238"/>
          </a:xfrm>
        </p:grpSpPr>
        <p:sp>
          <p:nvSpPr>
            <p:cNvPr id="58" name="Text Placeholder 2"/>
            <p:cNvSpPr txBox="1">
              <a:spLocks/>
            </p:cNvSpPr>
            <p:nvPr/>
          </p:nvSpPr>
          <p:spPr>
            <a:xfrm>
              <a:off x="6061578" y="3267746"/>
              <a:ext cx="287770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Safe for use in critical applications</a:t>
              </a:r>
              <a:endParaRPr lang="en-US" sz="800" b="1" dirty="0">
                <a:solidFill>
                  <a:schemeClr val="tx2"/>
                </a:solidFill>
              </a:endParaRPr>
            </a:p>
          </p:txBody>
        </p:sp>
        <p:sp>
          <p:nvSpPr>
            <p:cNvPr id="59" name="Text Placeholder 2"/>
            <p:cNvSpPr txBox="1">
              <a:spLocks/>
            </p:cNvSpPr>
            <p:nvPr/>
          </p:nvSpPr>
          <p:spPr>
            <a:xfrm>
              <a:off x="6061577" y="3090326"/>
              <a:ext cx="2592225" cy="393512"/>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IEC61508 Certified SIL2/3 Capable</a:t>
              </a:r>
              <a:endParaRPr lang="en-US" sz="900" b="1" dirty="0"/>
            </a:p>
          </p:txBody>
        </p:sp>
        <p:sp>
          <p:nvSpPr>
            <p:cNvPr id="60" name="Text Placeholder 2"/>
            <p:cNvSpPr txBox="1">
              <a:spLocks/>
            </p:cNvSpPr>
            <p:nvPr/>
          </p:nvSpPr>
          <p:spPr>
            <a:xfrm>
              <a:off x="6061578" y="3435387"/>
              <a:ext cx="247134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Reliable performance</a:t>
              </a:r>
              <a:endParaRPr lang="en-US" sz="800" b="1" dirty="0">
                <a:solidFill>
                  <a:schemeClr val="tx2"/>
                </a:solidFill>
              </a:endParaRPr>
            </a:p>
          </p:txBody>
        </p:sp>
      </p:grpSp>
      <p:grpSp>
        <p:nvGrpSpPr>
          <p:cNvPr id="49" name="Group 48"/>
          <p:cNvGrpSpPr/>
          <p:nvPr/>
        </p:nvGrpSpPr>
        <p:grpSpPr>
          <a:xfrm>
            <a:off x="4425921" y="4619922"/>
            <a:ext cx="2954232" cy="1026894"/>
            <a:chOff x="6061578" y="4090356"/>
            <a:chExt cx="3314432" cy="1152100"/>
          </a:xfrm>
        </p:grpSpPr>
        <p:sp>
          <p:nvSpPr>
            <p:cNvPr id="54" name="Text Placeholder 2"/>
            <p:cNvSpPr txBox="1">
              <a:spLocks/>
            </p:cNvSpPr>
            <p:nvPr/>
          </p:nvSpPr>
          <p:spPr>
            <a:xfrm>
              <a:off x="6061578" y="4868280"/>
              <a:ext cx="3314432" cy="374176"/>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Easy modifications in the field</a:t>
              </a:r>
              <a:endParaRPr lang="en-US" sz="800" b="1" dirty="0">
                <a:solidFill>
                  <a:schemeClr val="tx2"/>
                </a:solidFill>
              </a:endParaRPr>
            </a:p>
          </p:txBody>
        </p:sp>
        <p:sp>
          <p:nvSpPr>
            <p:cNvPr id="55" name="Text Placeholder 2"/>
            <p:cNvSpPr txBox="1">
              <a:spLocks/>
            </p:cNvSpPr>
            <p:nvPr/>
          </p:nvSpPr>
          <p:spPr>
            <a:xfrm>
              <a:off x="6061579" y="4090356"/>
              <a:ext cx="2592224" cy="393511"/>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b="1" dirty="0"/>
                <a:t>Common design for all mounting orientations</a:t>
              </a:r>
              <a:endParaRPr lang="en-US" sz="900" b="1" dirty="0"/>
            </a:p>
          </p:txBody>
        </p:sp>
        <p:sp>
          <p:nvSpPr>
            <p:cNvPr id="56" name="Text Placeholder 2"/>
            <p:cNvSpPr txBox="1">
              <a:spLocks/>
            </p:cNvSpPr>
            <p:nvPr/>
          </p:nvSpPr>
          <p:spPr>
            <a:xfrm>
              <a:off x="6061579" y="4435417"/>
              <a:ext cx="2471345" cy="374176"/>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Reduced startup delays</a:t>
              </a:r>
              <a:endParaRPr lang="en-US" sz="800" b="1" dirty="0">
                <a:solidFill>
                  <a:schemeClr val="tx2"/>
                </a:solidFill>
              </a:endParaRPr>
            </a:p>
          </p:txBody>
        </p:sp>
        <p:sp>
          <p:nvSpPr>
            <p:cNvPr id="57" name="Text Placeholder 2"/>
            <p:cNvSpPr txBox="1">
              <a:spLocks/>
            </p:cNvSpPr>
            <p:nvPr/>
          </p:nvSpPr>
          <p:spPr>
            <a:xfrm>
              <a:off x="6061579" y="4666072"/>
              <a:ext cx="2592223" cy="374176"/>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Installation flexibility</a:t>
              </a:r>
              <a:endParaRPr lang="en-US" sz="800" b="1" dirty="0">
                <a:solidFill>
                  <a:schemeClr val="tx2"/>
                </a:solidFill>
              </a:endParaRPr>
            </a:p>
          </p:txBody>
        </p:sp>
      </p:grpSp>
      <p:grpSp>
        <p:nvGrpSpPr>
          <p:cNvPr id="50" name="Group 49"/>
          <p:cNvGrpSpPr/>
          <p:nvPr/>
        </p:nvGrpSpPr>
        <p:grpSpPr>
          <a:xfrm>
            <a:off x="417890" y="3222460"/>
            <a:ext cx="2823886" cy="641074"/>
            <a:chOff x="2938619" y="4260413"/>
            <a:chExt cx="3168194" cy="719238"/>
          </a:xfrm>
        </p:grpSpPr>
        <p:sp>
          <p:nvSpPr>
            <p:cNvPr id="51" name="Text Placeholder 2"/>
            <p:cNvSpPr txBox="1">
              <a:spLocks/>
            </p:cNvSpPr>
            <p:nvPr/>
          </p:nvSpPr>
          <p:spPr>
            <a:xfrm>
              <a:off x="2938620" y="4437833"/>
              <a:ext cx="247134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Faster commissioning</a:t>
              </a:r>
              <a:endParaRPr lang="en-US" sz="800" b="1" dirty="0">
                <a:solidFill>
                  <a:schemeClr val="tx2"/>
                </a:solidFill>
              </a:endParaRPr>
            </a:p>
          </p:txBody>
        </p:sp>
        <p:sp>
          <p:nvSpPr>
            <p:cNvPr id="52" name="Text Placeholder 2"/>
            <p:cNvSpPr txBox="1">
              <a:spLocks/>
            </p:cNvSpPr>
            <p:nvPr/>
          </p:nvSpPr>
          <p:spPr>
            <a:xfrm>
              <a:off x="2938619" y="4260413"/>
              <a:ext cx="3168194" cy="393512"/>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Factory calibrated to your application</a:t>
              </a:r>
              <a:endParaRPr lang="en-US" sz="900" b="1" dirty="0"/>
            </a:p>
          </p:txBody>
        </p:sp>
        <p:sp>
          <p:nvSpPr>
            <p:cNvPr id="53" name="Text Placeholder 2"/>
            <p:cNvSpPr txBox="1">
              <a:spLocks/>
            </p:cNvSpPr>
            <p:nvPr/>
          </p:nvSpPr>
          <p:spPr>
            <a:xfrm>
              <a:off x="2938620" y="4605474"/>
              <a:ext cx="2471346"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Minimal skill set required</a:t>
              </a:r>
              <a:endParaRPr lang="en-US" sz="800" b="1" dirty="0">
                <a:solidFill>
                  <a:schemeClr val="tx2"/>
                </a:solidFill>
              </a:endParaRPr>
            </a:p>
          </p:txBody>
        </p:sp>
      </p:grpSp>
      <p:pic>
        <p:nvPicPr>
          <p:cNvPr id="7" name="Picture 6"/>
          <p:cNvPicPr>
            <a:picLocks noChangeAspect="1"/>
          </p:cNvPicPr>
          <p:nvPr/>
        </p:nvPicPr>
        <p:blipFill>
          <a:blip r:embed="rId2"/>
          <a:stretch>
            <a:fillRect/>
          </a:stretch>
        </p:blipFill>
        <p:spPr>
          <a:xfrm>
            <a:off x="3111389" y="2432308"/>
            <a:ext cx="987750" cy="3199983"/>
          </a:xfrm>
          <a:prstGeom prst="rect">
            <a:avLst/>
          </a:prstGeom>
        </p:spPr>
      </p:pic>
      <p:grpSp>
        <p:nvGrpSpPr>
          <p:cNvPr id="73" name="Group 72"/>
          <p:cNvGrpSpPr/>
          <p:nvPr/>
        </p:nvGrpSpPr>
        <p:grpSpPr>
          <a:xfrm>
            <a:off x="2288599" y="5546327"/>
            <a:ext cx="3368935" cy="518937"/>
            <a:chOff x="2790171" y="2376985"/>
            <a:chExt cx="3006013" cy="582209"/>
          </a:xfrm>
        </p:grpSpPr>
        <p:sp>
          <p:nvSpPr>
            <p:cNvPr id="74" name="Text Placeholder 2"/>
            <p:cNvSpPr txBox="1">
              <a:spLocks/>
            </p:cNvSpPr>
            <p:nvPr/>
          </p:nvSpPr>
          <p:spPr>
            <a:xfrm>
              <a:off x="2790171" y="2585017"/>
              <a:ext cx="3006013" cy="374177"/>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Wide range of probe and process connection materials</a:t>
              </a:r>
              <a:endParaRPr lang="en-US" sz="800" b="1" dirty="0">
                <a:solidFill>
                  <a:schemeClr val="tx2"/>
                </a:solidFill>
              </a:endParaRPr>
            </a:p>
          </p:txBody>
        </p:sp>
        <p:sp>
          <p:nvSpPr>
            <p:cNvPr id="75" name="Text Placeholder 2"/>
            <p:cNvSpPr txBox="1">
              <a:spLocks/>
            </p:cNvSpPr>
            <p:nvPr/>
          </p:nvSpPr>
          <p:spPr>
            <a:xfrm>
              <a:off x="3019129" y="2376985"/>
              <a:ext cx="2197530" cy="393511"/>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lnSpc>
                  <a:spcPct val="150000"/>
                </a:lnSpc>
              </a:pPr>
              <a:r>
                <a:rPr lang="en-US" sz="1000" b="1" dirty="0"/>
                <a:t>For any application</a:t>
              </a:r>
              <a:endParaRPr lang="en-US" sz="900" b="1" dirty="0"/>
            </a:p>
          </p:txBody>
        </p:sp>
      </p:grpSp>
      <p:grpSp>
        <p:nvGrpSpPr>
          <p:cNvPr id="83" name="Group 82"/>
          <p:cNvGrpSpPr/>
          <p:nvPr/>
        </p:nvGrpSpPr>
        <p:grpSpPr>
          <a:xfrm>
            <a:off x="4603531" y="3933177"/>
            <a:ext cx="2383284" cy="508884"/>
            <a:chOff x="2988618" y="5072020"/>
            <a:chExt cx="2471345" cy="570930"/>
          </a:xfrm>
        </p:grpSpPr>
        <p:sp>
          <p:nvSpPr>
            <p:cNvPr id="84" name="Text Placeholder 2"/>
            <p:cNvSpPr txBox="1">
              <a:spLocks/>
            </p:cNvSpPr>
            <p:nvPr/>
          </p:nvSpPr>
          <p:spPr>
            <a:xfrm>
              <a:off x="2988618" y="5268775"/>
              <a:ext cx="2471345" cy="374175"/>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900" b="1" dirty="0">
                  <a:solidFill>
                    <a:schemeClr val="tx2"/>
                  </a:solidFill>
                </a:rPr>
                <a:t>Total level, Interface , ullage and temperature</a:t>
              </a:r>
            </a:p>
          </p:txBody>
        </p:sp>
        <p:sp>
          <p:nvSpPr>
            <p:cNvPr id="85" name="Text Placeholder 2"/>
            <p:cNvSpPr txBox="1">
              <a:spLocks/>
            </p:cNvSpPr>
            <p:nvPr/>
          </p:nvSpPr>
          <p:spPr>
            <a:xfrm>
              <a:off x="2988618" y="5072020"/>
              <a:ext cx="2197530" cy="393510"/>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pPr>
              <a:r>
                <a:rPr lang="en-US" sz="1000" b="1" dirty="0"/>
                <a:t>4-in-1 measurement</a:t>
              </a:r>
              <a:endParaRPr lang="en-US" sz="900" b="1" dirty="0"/>
            </a:p>
          </p:txBody>
        </p:sp>
      </p:grpSp>
      <p:sp>
        <p:nvSpPr>
          <p:cNvPr id="88" name="Text Placeholder 2"/>
          <p:cNvSpPr txBox="1">
            <a:spLocks/>
          </p:cNvSpPr>
          <p:nvPr/>
        </p:nvSpPr>
        <p:spPr>
          <a:xfrm>
            <a:off x="1566247" y="4640429"/>
            <a:ext cx="2310511" cy="350745"/>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b="1" dirty="0"/>
              <a:t>Digital</a:t>
            </a:r>
            <a:endParaRPr lang="en-US" sz="900" b="1" dirty="0"/>
          </a:p>
        </p:txBody>
      </p:sp>
      <p:sp>
        <p:nvSpPr>
          <p:cNvPr id="71" name="Rectangle 1"/>
          <p:cNvSpPr/>
          <p:nvPr/>
        </p:nvSpPr>
        <p:spPr bwMode="auto">
          <a:xfrm>
            <a:off x="8994945" y="1640543"/>
            <a:ext cx="2858483" cy="707204"/>
          </a:xfrm>
          <a:prstGeom prst="rect">
            <a:avLst/>
          </a:prstGeom>
          <a:solidFill>
            <a:schemeClr val="bg1"/>
          </a:solidFill>
          <a:ln w="12700">
            <a:solidFill>
              <a:schemeClr val="bg1">
                <a:lumMod val="75000"/>
              </a:schemeClr>
            </a:solidFill>
          </a:ln>
          <a:effectLst>
            <a:outerShdw blurRad="50800" dist="38100" dir="2700000">
              <a:srgbClr val="000000">
                <a:alpha val="43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81" tIns="71991" rIns="71991" bIns="71974" numCol="1" spcCol="0" rtlCol="0" fromWordArt="0" anchor="ctr" anchorCtr="0" forceAA="0" compatLnSpc="1">
            <a:prstTxWarp prst="textNoShape">
              <a:avLst/>
            </a:prstTxWarp>
            <a:noAutofit/>
          </a:bodyPr>
          <a:lstStyle/>
          <a:p>
            <a:pPr defTabSz="914089">
              <a:spcBef>
                <a:spcPts val="1100"/>
              </a:spcBef>
              <a:buClr>
                <a:srgbClr val="002897"/>
              </a:buClr>
              <a:buSzPct val="70000"/>
            </a:pPr>
            <a:r>
              <a:rPr lang="en-US" sz="1200" dirty="0">
                <a:solidFill>
                  <a:schemeClr val="tx1"/>
                </a:solidFill>
              </a:rPr>
              <a:t>Full assembly and accessories installed(LMT200), tested and calibrated and shipped from factory results in lower cost of ownership </a:t>
            </a:r>
          </a:p>
        </p:txBody>
      </p:sp>
      <p:grpSp>
        <p:nvGrpSpPr>
          <p:cNvPr id="72" name="Group 71"/>
          <p:cNvGrpSpPr/>
          <p:nvPr/>
        </p:nvGrpSpPr>
        <p:grpSpPr>
          <a:xfrm>
            <a:off x="8318376" y="1844196"/>
            <a:ext cx="357455" cy="305507"/>
            <a:chOff x="7344994" y="3294210"/>
            <a:chExt cx="509275" cy="406618"/>
          </a:xfrm>
        </p:grpSpPr>
        <p:sp>
          <p:nvSpPr>
            <p:cNvPr id="76" name="Freeform 98"/>
            <p:cNvSpPr>
              <a:spLocks/>
            </p:cNvSpPr>
            <p:nvPr/>
          </p:nvSpPr>
          <p:spPr bwMode="auto">
            <a:xfrm>
              <a:off x="7615109" y="3396031"/>
              <a:ext cx="238343" cy="237472"/>
            </a:xfrm>
            <a:custGeom>
              <a:avLst/>
              <a:gdLst>
                <a:gd name="T0" fmla="*/ 156 w 584"/>
                <a:gd name="T1" fmla="*/ 582 h 582"/>
                <a:gd name="T2" fmla="*/ 156 w 584"/>
                <a:gd name="T3" fmla="*/ 470 h 582"/>
                <a:gd name="T4" fmla="*/ 357 w 584"/>
                <a:gd name="T5" fmla="*/ 470 h 582"/>
                <a:gd name="T6" fmla="*/ 392 w 584"/>
                <a:gd name="T7" fmla="*/ 506 h 582"/>
                <a:gd name="T8" fmla="*/ 414 w 584"/>
                <a:gd name="T9" fmla="*/ 506 h 582"/>
                <a:gd name="T10" fmla="*/ 414 w 584"/>
                <a:gd name="T11" fmla="*/ 482 h 582"/>
                <a:gd name="T12" fmla="*/ 364 w 584"/>
                <a:gd name="T13" fmla="*/ 433 h 582"/>
                <a:gd name="T14" fmla="*/ 345 w 584"/>
                <a:gd name="T15" fmla="*/ 433 h 582"/>
                <a:gd name="T16" fmla="*/ 0 w 584"/>
                <a:gd name="T17" fmla="*/ 85 h 582"/>
                <a:gd name="T18" fmla="*/ 85 w 584"/>
                <a:gd name="T19" fmla="*/ 0 h 582"/>
                <a:gd name="T20" fmla="*/ 432 w 584"/>
                <a:gd name="T21" fmla="*/ 345 h 582"/>
                <a:gd name="T22" fmla="*/ 432 w 584"/>
                <a:gd name="T23" fmla="*/ 362 h 582"/>
                <a:gd name="T24" fmla="*/ 482 w 584"/>
                <a:gd name="T25" fmla="*/ 414 h 582"/>
                <a:gd name="T26" fmla="*/ 506 w 584"/>
                <a:gd name="T27" fmla="*/ 414 h 582"/>
                <a:gd name="T28" fmla="*/ 506 w 584"/>
                <a:gd name="T29" fmla="*/ 390 h 582"/>
                <a:gd name="T30" fmla="*/ 470 w 584"/>
                <a:gd name="T31" fmla="*/ 357 h 582"/>
                <a:gd name="T32" fmla="*/ 470 w 584"/>
                <a:gd name="T33" fmla="*/ 156 h 582"/>
                <a:gd name="T34" fmla="*/ 584 w 584"/>
                <a:gd name="T35" fmla="*/ 156 h 582"/>
                <a:gd name="T36" fmla="*/ 584 w 584"/>
                <a:gd name="T37" fmla="*/ 582 h 582"/>
                <a:gd name="T38" fmla="*/ 156 w 584"/>
                <a:gd name="T3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4" h="582">
                  <a:moveTo>
                    <a:pt x="156" y="582"/>
                  </a:moveTo>
                  <a:lnTo>
                    <a:pt x="156" y="470"/>
                  </a:lnTo>
                  <a:lnTo>
                    <a:pt x="357" y="470"/>
                  </a:lnTo>
                  <a:lnTo>
                    <a:pt x="392" y="506"/>
                  </a:lnTo>
                  <a:lnTo>
                    <a:pt x="414" y="506"/>
                  </a:lnTo>
                  <a:lnTo>
                    <a:pt x="414" y="482"/>
                  </a:lnTo>
                  <a:lnTo>
                    <a:pt x="364" y="433"/>
                  </a:lnTo>
                  <a:lnTo>
                    <a:pt x="345" y="433"/>
                  </a:lnTo>
                  <a:lnTo>
                    <a:pt x="0" y="85"/>
                  </a:lnTo>
                  <a:lnTo>
                    <a:pt x="85" y="0"/>
                  </a:lnTo>
                  <a:lnTo>
                    <a:pt x="432" y="345"/>
                  </a:lnTo>
                  <a:lnTo>
                    <a:pt x="432" y="362"/>
                  </a:lnTo>
                  <a:lnTo>
                    <a:pt x="482" y="414"/>
                  </a:lnTo>
                  <a:lnTo>
                    <a:pt x="506" y="414"/>
                  </a:lnTo>
                  <a:lnTo>
                    <a:pt x="506" y="390"/>
                  </a:lnTo>
                  <a:lnTo>
                    <a:pt x="470" y="357"/>
                  </a:lnTo>
                  <a:lnTo>
                    <a:pt x="470" y="156"/>
                  </a:lnTo>
                  <a:lnTo>
                    <a:pt x="584" y="156"/>
                  </a:lnTo>
                  <a:lnTo>
                    <a:pt x="584" y="582"/>
                  </a:lnTo>
                  <a:lnTo>
                    <a:pt x="156" y="582"/>
                  </a:lnTo>
                  <a:close/>
                </a:path>
              </a:pathLst>
            </a:custGeom>
            <a:solidFill>
              <a:schemeClr val="bg1"/>
            </a:solidFill>
            <a:ln w="1270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77" name="Freeform 99"/>
            <p:cNvSpPr>
              <a:spLocks noEditPoints="1"/>
            </p:cNvSpPr>
            <p:nvPr/>
          </p:nvSpPr>
          <p:spPr bwMode="auto">
            <a:xfrm>
              <a:off x="7613069" y="3393175"/>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close/>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close/>
                </a:path>
              </a:pathLst>
            </a:custGeom>
            <a:solidFill>
              <a:schemeClr val="bg1"/>
            </a:solidFill>
            <a:ln w="635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78" name="Freeform 100"/>
            <p:cNvSpPr>
              <a:spLocks noEditPoints="1"/>
            </p:cNvSpPr>
            <p:nvPr/>
          </p:nvSpPr>
          <p:spPr bwMode="auto">
            <a:xfrm>
              <a:off x="7613068" y="3393175"/>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path>
              </a:pathLst>
            </a:custGeom>
            <a:solidFill>
              <a:schemeClr val="bg1"/>
            </a:solidFill>
            <a:ln w="6350">
              <a:solidFill>
                <a:schemeClr val="tx2"/>
              </a:solidFill>
              <a:round/>
              <a:headEnd/>
              <a:tailEnd/>
            </a:ln>
            <a:extLst/>
          </p:spPr>
          <p:txBody>
            <a:bodyPr vert="horz" wrap="square" lIns="91428" tIns="45714" rIns="91428" bIns="45714" numCol="1" anchor="t" anchorCtr="0" compatLnSpc="1">
              <a:prstTxWarp prst="textNoShape">
                <a:avLst/>
              </a:prstTxWarp>
            </a:bodyPr>
            <a:lstStyle/>
            <a:p>
              <a:endParaRPr lang="de-DE"/>
            </a:p>
          </p:txBody>
        </p:sp>
        <p:sp>
          <p:nvSpPr>
            <p:cNvPr id="79" name="Freeform 7"/>
            <p:cNvSpPr>
              <a:spLocks noEditPoints="1"/>
            </p:cNvSpPr>
            <p:nvPr/>
          </p:nvSpPr>
          <p:spPr bwMode="auto">
            <a:xfrm>
              <a:off x="7344994" y="3294210"/>
              <a:ext cx="249881" cy="406618"/>
            </a:xfrm>
            <a:custGeom>
              <a:avLst/>
              <a:gdLst>
                <a:gd name="T0" fmla="*/ 0 w 13305"/>
                <a:gd name="T1" fmla="*/ 13709 h 21655"/>
                <a:gd name="T2" fmla="*/ 1766 w 13305"/>
                <a:gd name="T3" fmla="*/ 17974 h 21655"/>
                <a:gd name="T4" fmla="*/ 5926 w 13305"/>
                <a:gd name="T5" fmla="*/ 19633 h 21655"/>
                <a:gd name="T6" fmla="*/ 5926 w 13305"/>
                <a:gd name="T7" fmla="*/ 21655 h 21655"/>
                <a:gd name="T8" fmla="*/ 7327 w 13305"/>
                <a:gd name="T9" fmla="*/ 21655 h 21655"/>
                <a:gd name="T10" fmla="*/ 7327 w 13305"/>
                <a:gd name="T11" fmla="*/ 19633 h 21655"/>
                <a:gd name="T12" fmla="*/ 10975 w 13305"/>
                <a:gd name="T13" fmla="*/ 18508 h 21655"/>
                <a:gd name="T14" fmla="*/ 12787 w 13305"/>
                <a:gd name="T15" fmla="*/ 16484 h 21655"/>
                <a:gd name="T16" fmla="*/ 13277 w 13305"/>
                <a:gd name="T17" fmla="*/ 14661 h 21655"/>
                <a:gd name="T18" fmla="*/ 13086 w 13305"/>
                <a:gd name="T19" fmla="*/ 12810 h 21655"/>
                <a:gd name="T20" fmla="*/ 11843 w 13305"/>
                <a:gd name="T21" fmla="*/ 10798 h 21655"/>
                <a:gd name="T22" fmla="*/ 8542 w 13305"/>
                <a:gd name="T23" fmla="*/ 9155 h 21655"/>
                <a:gd name="T24" fmla="*/ 7327 w 13305"/>
                <a:gd name="T25" fmla="*/ 8847 h 21655"/>
                <a:gd name="T26" fmla="*/ 7327 w 13305"/>
                <a:gd name="T27" fmla="*/ 4614 h 21655"/>
                <a:gd name="T28" fmla="*/ 8709 w 13305"/>
                <a:gd name="T29" fmla="*/ 5292 h 21655"/>
                <a:gd name="T30" fmla="*/ 9305 w 13305"/>
                <a:gd name="T31" fmla="*/ 6926 h 21655"/>
                <a:gd name="T32" fmla="*/ 12683 w 13305"/>
                <a:gd name="T33" fmla="*/ 6926 h 21655"/>
                <a:gd name="T34" fmla="*/ 10997 w 13305"/>
                <a:gd name="T35" fmla="*/ 3245 h 21655"/>
                <a:gd name="T36" fmla="*/ 7327 w 13305"/>
                <a:gd name="T37" fmla="*/ 1833 h 21655"/>
                <a:gd name="T38" fmla="*/ 7327 w 13305"/>
                <a:gd name="T39" fmla="*/ 0 h 21655"/>
                <a:gd name="T40" fmla="*/ 5926 w 13305"/>
                <a:gd name="T41" fmla="*/ 0 h 21655"/>
                <a:gd name="T42" fmla="*/ 5926 w 13305"/>
                <a:gd name="T43" fmla="*/ 1833 h 21655"/>
                <a:gd name="T44" fmla="*/ 3224 w 13305"/>
                <a:gd name="T45" fmla="*/ 2514 h 21655"/>
                <a:gd name="T46" fmla="*/ 1201 w 13305"/>
                <a:gd name="T47" fmla="*/ 4205 h 21655"/>
                <a:gd name="T48" fmla="*/ 404 w 13305"/>
                <a:gd name="T49" fmla="*/ 6950 h 21655"/>
                <a:gd name="T50" fmla="*/ 1109 w 13305"/>
                <a:gd name="T51" fmla="*/ 9438 h 21655"/>
                <a:gd name="T52" fmla="*/ 2871 w 13305"/>
                <a:gd name="T53" fmla="*/ 10873 h 21655"/>
                <a:gd name="T54" fmla="*/ 5163 w 13305"/>
                <a:gd name="T55" fmla="*/ 11669 h 21655"/>
                <a:gd name="T56" fmla="*/ 5598 w 13305"/>
                <a:gd name="T57" fmla="*/ 11776 h 21655"/>
                <a:gd name="T58" fmla="*/ 5926 w 13305"/>
                <a:gd name="T59" fmla="*/ 11883 h 21655"/>
                <a:gd name="T60" fmla="*/ 5926 w 13305"/>
                <a:gd name="T61" fmla="*/ 16850 h 21655"/>
                <a:gd name="T62" fmla="*/ 4097 w 13305"/>
                <a:gd name="T63" fmla="*/ 15841 h 21655"/>
                <a:gd name="T64" fmla="*/ 3376 w 13305"/>
                <a:gd name="T65" fmla="*/ 13709 h 21655"/>
                <a:gd name="T66" fmla="*/ 0 w 13305"/>
                <a:gd name="T67" fmla="*/ 13709 h 21655"/>
                <a:gd name="T68" fmla="*/ 5926 w 13305"/>
                <a:gd name="T69" fmla="*/ 8515 h 21655"/>
                <a:gd name="T70" fmla="*/ 4282 w 13305"/>
                <a:gd name="T71" fmla="*/ 7824 h 21655"/>
                <a:gd name="T72" fmla="*/ 3781 w 13305"/>
                <a:gd name="T73" fmla="*/ 6613 h 21655"/>
                <a:gd name="T74" fmla="*/ 4452 w 13305"/>
                <a:gd name="T75" fmla="*/ 5108 h 21655"/>
                <a:gd name="T76" fmla="*/ 5926 w 13305"/>
                <a:gd name="T77" fmla="*/ 4614 h 21655"/>
                <a:gd name="T78" fmla="*/ 5926 w 13305"/>
                <a:gd name="T79" fmla="*/ 8515 h 21655"/>
                <a:gd name="T80" fmla="*/ 7327 w 13305"/>
                <a:gd name="T81" fmla="*/ 16850 h 21655"/>
                <a:gd name="T82" fmla="*/ 7327 w 13305"/>
                <a:gd name="T83" fmla="*/ 12286 h 21655"/>
                <a:gd name="T84" fmla="*/ 9320 w 13305"/>
                <a:gd name="T85" fmla="*/ 13125 h 21655"/>
                <a:gd name="T86" fmla="*/ 9901 w 13305"/>
                <a:gd name="T87" fmla="*/ 14518 h 21655"/>
                <a:gd name="T88" fmla="*/ 9052 w 13305"/>
                <a:gd name="T89" fmla="*/ 16210 h 21655"/>
                <a:gd name="T90" fmla="*/ 7327 w 13305"/>
                <a:gd name="T91" fmla="*/ 16850 h 2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05" h="21655">
                  <a:moveTo>
                    <a:pt x="0" y="13709"/>
                  </a:moveTo>
                  <a:cubicBezTo>
                    <a:pt x="181" y="15574"/>
                    <a:pt x="770" y="16995"/>
                    <a:pt x="1766" y="17974"/>
                  </a:cubicBezTo>
                  <a:cubicBezTo>
                    <a:pt x="2762" y="18952"/>
                    <a:pt x="4149" y="19505"/>
                    <a:pt x="5926" y="19633"/>
                  </a:cubicBezTo>
                  <a:lnTo>
                    <a:pt x="5926" y="21655"/>
                  </a:lnTo>
                  <a:lnTo>
                    <a:pt x="7327" y="21655"/>
                  </a:lnTo>
                  <a:lnTo>
                    <a:pt x="7327" y="19633"/>
                  </a:lnTo>
                  <a:cubicBezTo>
                    <a:pt x="8892" y="19499"/>
                    <a:pt x="10108" y="19124"/>
                    <a:pt x="10975" y="18508"/>
                  </a:cubicBezTo>
                  <a:cubicBezTo>
                    <a:pt x="11842" y="17891"/>
                    <a:pt x="12446" y="17217"/>
                    <a:pt x="12787" y="16484"/>
                  </a:cubicBezTo>
                  <a:cubicBezTo>
                    <a:pt x="13128" y="15751"/>
                    <a:pt x="13291" y="15143"/>
                    <a:pt x="13277" y="14661"/>
                  </a:cubicBezTo>
                  <a:cubicBezTo>
                    <a:pt x="13305" y="14115"/>
                    <a:pt x="13241" y="13499"/>
                    <a:pt x="13086" y="12810"/>
                  </a:cubicBezTo>
                  <a:cubicBezTo>
                    <a:pt x="12931" y="12122"/>
                    <a:pt x="12516" y="11452"/>
                    <a:pt x="11843" y="10798"/>
                  </a:cubicBezTo>
                  <a:cubicBezTo>
                    <a:pt x="11169" y="10145"/>
                    <a:pt x="10069" y="9597"/>
                    <a:pt x="8542" y="9155"/>
                  </a:cubicBezTo>
                  <a:lnTo>
                    <a:pt x="7327" y="8847"/>
                  </a:lnTo>
                  <a:lnTo>
                    <a:pt x="7327" y="4614"/>
                  </a:lnTo>
                  <a:cubicBezTo>
                    <a:pt x="7877" y="4631"/>
                    <a:pt x="8338" y="4857"/>
                    <a:pt x="8709" y="5292"/>
                  </a:cubicBezTo>
                  <a:cubicBezTo>
                    <a:pt x="9080" y="5727"/>
                    <a:pt x="9279" y="6271"/>
                    <a:pt x="9305" y="6926"/>
                  </a:cubicBezTo>
                  <a:lnTo>
                    <a:pt x="12683" y="6926"/>
                  </a:lnTo>
                  <a:cubicBezTo>
                    <a:pt x="12553" y="5275"/>
                    <a:pt x="11991" y="4048"/>
                    <a:pt x="10997" y="3245"/>
                  </a:cubicBezTo>
                  <a:cubicBezTo>
                    <a:pt x="10002" y="2443"/>
                    <a:pt x="8779" y="1972"/>
                    <a:pt x="7327" y="1833"/>
                  </a:cubicBezTo>
                  <a:lnTo>
                    <a:pt x="7327" y="0"/>
                  </a:lnTo>
                  <a:lnTo>
                    <a:pt x="5926" y="0"/>
                  </a:lnTo>
                  <a:lnTo>
                    <a:pt x="5926" y="1833"/>
                  </a:lnTo>
                  <a:cubicBezTo>
                    <a:pt x="4958" y="1895"/>
                    <a:pt x="4057" y="2122"/>
                    <a:pt x="3224" y="2514"/>
                  </a:cubicBezTo>
                  <a:cubicBezTo>
                    <a:pt x="2391" y="2905"/>
                    <a:pt x="1716" y="3469"/>
                    <a:pt x="1201" y="4205"/>
                  </a:cubicBezTo>
                  <a:cubicBezTo>
                    <a:pt x="685" y="4941"/>
                    <a:pt x="420" y="5856"/>
                    <a:pt x="404" y="6950"/>
                  </a:cubicBezTo>
                  <a:cubicBezTo>
                    <a:pt x="419" y="7990"/>
                    <a:pt x="654" y="8819"/>
                    <a:pt x="1109" y="9438"/>
                  </a:cubicBezTo>
                  <a:cubicBezTo>
                    <a:pt x="1564" y="10057"/>
                    <a:pt x="2152" y="10536"/>
                    <a:pt x="2871" y="10873"/>
                  </a:cubicBezTo>
                  <a:cubicBezTo>
                    <a:pt x="3591" y="11210"/>
                    <a:pt x="4355" y="11475"/>
                    <a:pt x="5163" y="11669"/>
                  </a:cubicBezTo>
                  <a:cubicBezTo>
                    <a:pt x="5320" y="11705"/>
                    <a:pt x="5465" y="11741"/>
                    <a:pt x="5598" y="11776"/>
                  </a:cubicBezTo>
                  <a:cubicBezTo>
                    <a:pt x="5731" y="11812"/>
                    <a:pt x="5841" y="11847"/>
                    <a:pt x="5926" y="11883"/>
                  </a:cubicBezTo>
                  <a:lnTo>
                    <a:pt x="5926" y="16850"/>
                  </a:lnTo>
                  <a:cubicBezTo>
                    <a:pt x="5182" y="16705"/>
                    <a:pt x="4573" y="16369"/>
                    <a:pt x="4097" y="15841"/>
                  </a:cubicBezTo>
                  <a:cubicBezTo>
                    <a:pt x="3622" y="15314"/>
                    <a:pt x="3381" y="14603"/>
                    <a:pt x="3376" y="13709"/>
                  </a:cubicBezTo>
                  <a:lnTo>
                    <a:pt x="0" y="13709"/>
                  </a:lnTo>
                  <a:close/>
                  <a:moveTo>
                    <a:pt x="5926" y="8515"/>
                  </a:moveTo>
                  <a:cubicBezTo>
                    <a:pt x="5169" y="8346"/>
                    <a:pt x="4621" y="8115"/>
                    <a:pt x="4282" y="7824"/>
                  </a:cubicBezTo>
                  <a:cubicBezTo>
                    <a:pt x="3942" y="7532"/>
                    <a:pt x="3775" y="7129"/>
                    <a:pt x="3781" y="6613"/>
                  </a:cubicBezTo>
                  <a:cubicBezTo>
                    <a:pt x="3804" y="5940"/>
                    <a:pt x="4027" y="5438"/>
                    <a:pt x="4452" y="5108"/>
                  </a:cubicBezTo>
                  <a:cubicBezTo>
                    <a:pt x="4876" y="4778"/>
                    <a:pt x="5367" y="4613"/>
                    <a:pt x="5926" y="4614"/>
                  </a:cubicBezTo>
                  <a:lnTo>
                    <a:pt x="5926" y="8515"/>
                  </a:lnTo>
                  <a:close/>
                  <a:moveTo>
                    <a:pt x="7327" y="16850"/>
                  </a:moveTo>
                  <a:lnTo>
                    <a:pt x="7327" y="12286"/>
                  </a:lnTo>
                  <a:cubicBezTo>
                    <a:pt x="8258" y="12520"/>
                    <a:pt x="8922" y="12799"/>
                    <a:pt x="9320" y="13125"/>
                  </a:cubicBezTo>
                  <a:cubicBezTo>
                    <a:pt x="9717" y="13451"/>
                    <a:pt x="9911" y="13915"/>
                    <a:pt x="9901" y="14518"/>
                  </a:cubicBezTo>
                  <a:cubicBezTo>
                    <a:pt x="9866" y="15274"/>
                    <a:pt x="9583" y="15838"/>
                    <a:pt x="9052" y="16210"/>
                  </a:cubicBezTo>
                  <a:cubicBezTo>
                    <a:pt x="8520" y="16582"/>
                    <a:pt x="7945" y="16795"/>
                    <a:pt x="7327" y="16850"/>
                  </a:cubicBezTo>
                  <a:close/>
                </a:path>
              </a:pathLst>
            </a:custGeom>
            <a:solidFill>
              <a:schemeClr val="bg1"/>
            </a:solidFill>
            <a:ln w="12700">
              <a:solidFill>
                <a:schemeClr val="tx2"/>
              </a:solidFill>
              <a:prstDash val="solid"/>
              <a:round/>
              <a:headEnd/>
              <a:tailEnd/>
            </a:ln>
          </p:spPr>
          <p:txBody>
            <a:bodyPr vert="horz" wrap="square" lIns="91428" tIns="45714" rIns="91428" bIns="45714" numCol="1" anchor="t" anchorCtr="0" compatLnSpc="1">
              <a:prstTxWarp prst="textNoShape">
                <a:avLst/>
              </a:prstTxWarp>
            </a:bodyPr>
            <a:lstStyle/>
            <a:p>
              <a:endParaRPr lang="de-DE"/>
            </a:p>
          </p:txBody>
        </p:sp>
      </p:grpSp>
      <p:sp>
        <p:nvSpPr>
          <p:cNvPr id="80" name="Rectangle 1"/>
          <p:cNvSpPr/>
          <p:nvPr/>
        </p:nvSpPr>
        <p:spPr bwMode="auto">
          <a:xfrm>
            <a:off x="8994945" y="2519184"/>
            <a:ext cx="2858483" cy="707204"/>
          </a:xfrm>
          <a:prstGeom prst="rect">
            <a:avLst/>
          </a:prstGeom>
          <a:solidFill>
            <a:schemeClr val="bg1"/>
          </a:solidFill>
          <a:ln w="12700">
            <a:solidFill>
              <a:schemeClr val="bg1">
                <a:lumMod val="75000"/>
              </a:schemeClr>
            </a:solidFill>
          </a:ln>
          <a:effectLst>
            <a:outerShdw blurRad="50800" dist="38100" dir="2700000">
              <a:srgbClr val="000000">
                <a:alpha val="43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81" tIns="71991" rIns="71991" bIns="71974" numCol="1" spcCol="0" rtlCol="0" fromWordArt="0" anchor="ctr" anchorCtr="0" forceAA="0" compatLnSpc="1">
            <a:prstTxWarp prst="textNoShape">
              <a:avLst/>
            </a:prstTxWarp>
            <a:noAutofit/>
          </a:bodyPr>
          <a:lstStyle/>
          <a:p>
            <a:pPr defTabSz="914089">
              <a:spcBef>
                <a:spcPts val="1100"/>
              </a:spcBef>
              <a:buClr>
                <a:srgbClr val="002897"/>
              </a:buClr>
              <a:buSzPct val="70000"/>
            </a:pPr>
            <a:r>
              <a:rPr lang="en-US" sz="1200" dirty="0">
                <a:solidFill>
                  <a:schemeClr val="tx1"/>
                </a:solidFill>
              </a:rPr>
              <a:t>No piping modifications or process interruptions to add transmitters to a KM26 MLG results in lower cost of ownership </a:t>
            </a:r>
          </a:p>
        </p:txBody>
      </p:sp>
      <p:grpSp>
        <p:nvGrpSpPr>
          <p:cNvPr id="81" name="Group 80"/>
          <p:cNvGrpSpPr/>
          <p:nvPr/>
        </p:nvGrpSpPr>
        <p:grpSpPr>
          <a:xfrm>
            <a:off x="8310905" y="2722836"/>
            <a:ext cx="357455" cy="305507"/>
            <a:chOff x="7344994" y="3294210"/>
            <a:chExt cx="509275" cy="406618"/>
          </a:xfrm>
        </p:grpSpPr>
        <p:sp>
          <p:nvSpPr>
            <p:cNvPr id="82" name="Freeform 98"/>
            <p:cNvSpPr>
              <a:spLocks/>
            </p:cNvSpPr>
            <p:nvPr/>
          </p:nvSpPr>
          <p:spPr bwMode="auto">
            <a:xfrm>
              <a:off x="7615109" y="3396031"/>
              <a:ext cx="238343" cy="237472"/>
            </a:xfrm>
            <a:custGeom>
              <a:avLst/>
              <a:gdLst>
                <a:gd name="T0" fmla="*/ 156 w 584"/>
                <a:gd name="T1" fmla="*/ 582 h 582"/>
                <a:gd name="T2" fmla="*/ 156 w 584"/>
                <a:gd name="T3" fmla="*/ 470 h 582"/>
                <a:gd name="T4" fmla="*/ 357 w 584"/>
                <a:gd name="T5" fmla="*/ 470 h 582"/>
                <a:gd name="T6" fmla="*/ 392 w 584"/>
                <a:gd name="T7" fmla="*/ 506 h 582"/>
                <a:gd name="T8" fmla="*/ 414 w 584"/>
                <a:gd name="T9" fmla="*/ 506 h 582"/>
                <a:gd name="T10" fmla="*/ 414 w 584"/>
                <a:gd name="T11" fmla="*/ 482 h 582"/>
                <a:gd name="T12" fmla="*/ 364 w 584"/>
                <a:gd name="T13" fmla="*/ 433 h 582"/>
                <a:gd name="T14" fmla="*/ 345 w 584"/>
                <a:gd name="T15" fmla="*/ 433 h 582"/>
                <a:gd name="T16" fmla="*/ 0 w 584"/>
                <a:gd name="T17" fmla="*/ 85 h 582"/>
                <a:gd name="T18" fmla="*/ 85 w 584"/>
                <a:gd name="T19" fmla="*/ 0 h 582"/>
                <a:gd name="T20" fmla="*/ 432 w 584"/>
                <a:gd name="T21" fmla="*/ 345 h 582"/>
                <a:gd name="T22" fmla="*/ 432 w 584"/>
                <a:gd name="T23" fmla="*/ 362 h 582"/>
                <a:gd name="T24" fmla="*/ 482 w 584"/>
                <a:gd name="T25" fmla="*/ 414 h 582"/>
                <a:gd name="T26" fmla="*/ 506 w 584"/>
                <a:gd name="T27" fmla="*/ 414 h 582"/>
                <a:gd name="T28" fmla="*/ 506 w 584"/>
                <a:gd name="T29" fmla="*/ 390 h 582"/>
                <a:gd name="T30" fmla="*/ 470 w 584"/>
                <a:gd name="T31" fmla="*/ 357 h 582"/>
                <a:gd name="T32" fmla="*/ 470 w 584"/>
                <a:gd name="T33" fmla="*/ 156 h 582"/>
                <a:gd name="T34" fmla="*/ 584 w 584"/>
                <a:gd name="T35" fmla="*/ 156 h 582"/>
                <a:gd name="T36" fmla="*/ 584 w 584"/>
                <a:gd name="T37" fmla="*/ 582 h 582"/>
                <a:gd name="T38" fmla="*/ 156 w 584"/>
                <a:gd name="T3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4" h="582">
                  <a:moveTo>
                    <a:pt x="156" y="582"/>
                  </a:moveTo>
                  <a:lnTo>
                    <a:pt x="156" y="470"/>
                  </a:lnTo>
                  <a:lnTo>
                    <a:pt x="357" y="470"/>
                  </a:lnTo>
                  <a:lnTo>
                    <a:pt x="392" y="506"/>
                  </a:lnTo>
                  <a:lnTo>
                    <a:pt x="414" y="506"/>
                  </a:lnTo>
                  <a:lnTo>
                    <a:pt x="414" y="482"/>
                  </a:lnTo>
                  <a:lnTo>
                    <a:pt x="364" y="433"/>
                  </a:lnTo>
                  <a:lnTo>
                    <a:pt x="345" y="433"/>
                  </a:lnTo>
                  <a:lnTo>
                    <a:pt x="0" y="85"/>
                  </a:lnTo>
                  <a:lnTo>
                    <a:pt x="85" y="0"/>
                  </a:lnTo>
                  <a:lnTo>
                    <a:pt x="432" y="345"/>
                  </a:lnTo>
                  <a:lnTo>
                    <a:pt x="432" y="362"/>
                  </a:lnTo>
                  <a:lnTo>
                    <a:pt x="482" y="414"/>
                  </a:lnTo>
                  <a:lnTo>
                    <a:pt x="506" y="414"/>
                  </a:lnTo>
                  <a:lnTo>
                    <a:pt x="506" y="390"/>
                  </a:lnTo>
                  <a:lnTo>
                    <a:pt x="470" y="357"/>
                  </a:lnTo>
                  <a:lnTo>
                    <a:pt x="470" y="156"/>
                  </a:lnTo>
                  <a:lnTo>
                    <a:pt x="584" y="156"/>
                  </a:lnTo>
                  <a:lnTo>
                    <a:pt x="584" y="582"/>
                  </a:lnTo>
                  <a:lnTo>
                    <a:pt x="156" y="582"/>
                  </a:lnTo>
                  <a:close/>
                </a:path>
              </a:pathLst>
            </a:custGeom>
            <a:solidFill>
              <a:schemeClr val="bg1"/>
            </a:solidFill>
            <a:ln w="1270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91" name="Freeform 99"/>
            <p:cNvSpPr>
              <a:spLocks noEditPoints="1"/>
            </p:cNvSpPr>
            <p:nvPr/>
          </p:nvSpPr>
          <p:spPr bwMode="auto">
            <a:xfrm>
              <a:off x="7613069" y="3393175"/>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close/>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close/>
                </a:path>
              </a:pathLst>
            </a:custGeom>
            <a:solidFill>
              <a:schemeClr val="bg1"/>
            </a:solidFill>
            <a:ln w="635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92" name="Freeform 100"/>
            <p:cNvSpPr>
              <a:spLocks noEditPoints="1"/>
            </p:cNvSpPr>
            <p:nvPr/>
          </p:nvSpPr>
          <p:spPr bwMode="auto">
            <a:xfrm>
              <a:off x="7613068" y="3393175"/>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path>
              </a:pathLst>
            </a:custGeom>
            <a:solidFill>
              <a:schemeClr val="bg1"/>
            </a:solidFill>
            <a:ln w="6350">
              <a:solidFill>
                <a:schemeClr val="tx2"/>
              </a:solidFill>
              <a:round/>
              <a:headEnd/>
              <a:tailEnd/>
            </a:ln>
            <a:extLst/>
          </p:spPr>
          <p:txBody>
            <a:bodyPr vert="horz" wrap="square" lIns="91428" tIns="45714" rIns="91428" bIns="45714" numCol="1" anchor="t" anchorCtr="0" compatLnSpc="1">
              <a:prstTxWarp prst="textNoShape">
                <a:avLst/>
              </a:prstTxWarp>
            </a:bodyPr>
            <a:lstStyle/>
            <a:p>
              <a:endParaRPr lang="de-DE"/>
            </a:p>
          </p:txBody>
        </p:sp>
        <p:sp>
          <p:nvSpPr>
            <p:cNvPr id="93" name="Freeform 7"/>
            <p:cNvSpPr>
              <a:spLocks noEditPoints="1"/>
            </p:cNvSpPr>
            <p:nvPr/>
          </p:nvSpPr>
          <p:spPr bwMode="auto">
            <a:xfrm>
              <a:off x="7344994" y="3294210"/>
              <a:ext cx="249881" cy="406618"/>
            </a:xfrm>
            <a:custGeom>
              <a:avLst/>
              <a:gdLst>
                <a:gd name="T0" fmla="*/ 0 w 13305"/>
                <a:gd name="T1" fmla="*/ 13709 h 21655"/>
                <a:gd name="T2" fmla="*/ 1766 w 13305"/>
                <a:gd name="T3" fmla="*/ 17974 h 21655"/>
                <a:gd name="T4" fmla="*/ 5926 w 13305"/>
                <a:gd name="T5" fmla="*/ 19633 h 21655"/>
                <a:gd name="T6" fmla="*/ 5926 w 13305"/>
                <a:gd name="T7" fmla="*/ 21655 h 21655"/>
                <a:gd name="T8" fmla="*/ 7327 w 13305"/>
                <a:gd name="T9" fmla="*/ 21655 h 21655"/>
                <a:gd name="T10" fmla="*/ 7327 w 13305"/>
                <a:gd name="T11" fmla="*/ 19633 h 21655"/>
                <a:gd name="T12" fmla="*/ 10975 w 13305"/>
                <a:gd name="T13" fmla="*/ 18508 h 21655"/>
                <a:gd name="T14" fmla="*/ 12787 w 13305"/>
                <a:gd name="T15" fmla="*/ 16484 h 21655"/>
                <a:gd name="T16" fmla="*/ 13277 w 13305"/>
                <a:gd name="T17" fmla="*/ 14661 h 21655"/>
                <a:gd name="T18" fmla="*/ 13086 w 13305"/>
                <a:gd name="T19" fmla="*/ 12810 h 21655"/>
                <a:gd name="T20" fmla="*/ 11843 w 13305"/>
                <a:gd name="T21" fmla="*/ 10798 h 21655"/>
                <a:gd name="T22" fmla="*/ 8542 w 13305"/>
                <a:gd name="T23" fmla="*/ 9155 h 21655"/>
                <a:gd name="T24" fmla="*/ 7327 w 13305"/>
                <a:gd name="T25" fmla="*/ 8847 h 21655"/>
                <a:gd name="T26" fmla="*/ 7327 w 13305"/>
                <a:gd name="T27" fmla="*/ 4614 h 21655"/>
                <a:gd name="T28" fmla="*/ 8709 w 13305"/>
                <a:gd name="T29" fmla="*/ 5292 h 21655"/>
                <a:gd name="T30" fmla="*/ 9305 w 13305"/>
                <a:gd name="T31" fmla="*/ 6926 h 21655"/>
                <a:gd name="T32" fmla="*/ 12683 w 13305"/>
                <a:gd name="T33" fmla="*/ 6926 h 21655"/>
                <a:gd name="T34" fmla="*/ 10997 w 13305"/>
                <a:gd name="T35" fmla="*/ 3245 h 21655"/>
                <a:gd name="T36" fmla="*/ 7327 w 13305"/>
                <a:gd name="T37" fmla="*/ 1833 h 21655"/>
                <a:gd name="T38" fmla="*/ 7327 w 13305"/>
                <a:gd name="T39" fmla="*/ 0 h 21655"/>
                <a:gd name="T40" fmla="*/ 5926 w 13305"/>
                <a:gd name="T41" fmla="*/ 0 h 21655"/>
                <a:gd name="T42" fmla="*/ 5926 w 13305"/>
                <a:gd name="T43" fmla="*/ 1833 h 21655"/>
                <a:gd name="T44" fmla="*/ 3224 w 13305"/>
                <a:gd name="T45" fmla="*/ 2514 h 21655"/>
                <a:gd name="T46" fmla="*/ 1201 w 13305"/>
                <a:gd name="T47" fmla="*/ 4205 h 21655"/>
                <a:gd name="T48" fmla="*/ 404 w 13305"/>
                <a:gd name="T49" fmla="*/ 6950 h 21655"/>
                <a:gd name="T50" fmla="*/ 1109 w 13305"/>
                <a:gd name="T51" fmla="*/ 9438 h 21655"/>
                <a:gd name="T52" fmla="*/ 2871 w 13305"/>
                <a:gd name="T53" fmla="*/ 10873 h 21655"/>
                <a:gd name="T54" fmla="*/ 5163 w 13305"/>
                <a:gd name="T55" fmla="*/ 11669 h 21655"/>
                <a:gd name="T56" fmla="*/ 5598 w 13305"/>
                <a:gd name="T57" fmla="*/ 11776 h 21655"/>
                <a:gd name="T58" fmla="*/ 5926 w 13305"/>
                <a:gd name="T59" fmla="*/ 11883 h 21655"/>
                <a:gd name="T60" fmla="*/ 5926 w 13305"/>
                <a:gd name="T61" fmla="*/ 16850 h 21655"/>
                <a:gd name="T62" fmla="*/ 4097 w 13305"/>
                <a:gd name="T63" fmla="*/ 15841 h 21655"/>
                <a:gd name="T64" fmla="*/ 3376 w 13305"/>
                <a:gd name="T65" fmla="*/ 13709 h 21655"/>
                <a:gd name="T66" fmla="*/ 0 w 13305"/>
                <a:gd name="T67" fmla="*/ 13709 h 21655"/>
                <a:gd name="T68" fmla="*/ 5926 w 13305"/>
                <a:gd name="T69" fmla="*/ 8515 h 21655"/>
                <a:gd name="T70" fmla="*/ 4282 w 13305"/>
                <a:gd name="T71" fmla="*/ 7824 h 21655"/>
                <a:gd name="T72" fmla="*/ 3781 w 13305"/>
                <a:gd name="T73" fmla="*/ 6613 h 21655"/>
                <a:gd name="T74" fmla="*/ 4452 w 13305"/>
                <a:gd name="T75" fmla="*/ 5108 h 21655"/>
                <a:gd name="T76" fmla="*/ 5926 w 13305"/>
                <a:gd name="T77" fmla="*/ 4614 h 21655"/>
                <a:gd name="T78" fmla="*/ 5926 w 13305"/>
                <a:gd name="T79" fmla="*/ 8515 h 21655"/>
                <a:gd name="T80" fmla="*/ 7327 w 13305"/>
                <a:gd name="T81" fmla="*/ 16850 h 21655"/>
                <a:gd name="T82" fmla="*/ 7327 w 13305"/>
                <a:gd name="T83" fmla="*/ 12286 h 21655"/>
                <a:gd name="T84" fmla="*/ 9320 w 13305"/>
                <a:gd name="T85" fmla="*/ 13125 h 21655"/>
                <a:gd name="T86" fmla="*/ 9901 w 13305"/>
                <a:gd name="T87" fmla="*/ 14518 h 21655"/>
                <a:gd name="T88" fmla="*/ 9052 w 13305"/>
                <a:gd name="T89" fmla="*/ 16210 h 21655"/>
                <a:gd name="T90" fmla="*/ 7327 w 13305"/>
                <a:gd name="T91" fmla="*/ 16850 h 2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05" h="21655">
                  <a:moveTo>
                    <a:pt x="0" y="13709"/>
                  </a:moveTo>
                  <a:cubicBezTo>
                    <a:pt x="181" y="15574"/>
                    <a:pt x="770" y="16995"/>
                    <a:pt x="1766" y="17974"/>
                  </a:cubicBezTo>
                  <a:cubicBezTo>
                    <a:pt x="2762" y="18952"/>
                    <a:pt x="4149" y="19505"/>
                    <a:pt x="5926" y="19633"/>
                  </a:cubicBezTo>
                  <a:lnTo>
                    <a:pt x="5926" y="21655"/>
                  </a:lnTo>
                  <a:lnTo>
                    <a:pt x="7327" y="21655"/>
                  </a:lnTo>
                  <a:lnTo>
                    <a:pt x="7327" y="19633"/>
                  </a:lnTo>
                  <a:cubicBezTo>
                    <a:pt x="8892" y="19499"/>
                    <a:pt x="10108" y="19124"/>
                    <a:pt x="10975" y="18508"/>
                  </a:cubicBezTo>
                  <a:cubicBezTo>
                    <a:pt x="11842" y="17891"/>
                    <a:pt x="12446" y="17217"/>
                    <a:pt x="12787" y="16484"/>
                  </a:cubicBezTo>
                  <a:cubicBezTo>
                    <a:pt x="13128" y="15751"/>
                    <a:pt x="13291" y="15143"/>
                    <a:pt x="13277" y="14661"/>
                  </a:cubicBezTo>
                  <a:cubicBezTo>
                    <a:pt x="13305" y="14115"/>
                    <a:pt x="13241" y="13499"/>
                    <a:pt x="13086" y="12810"/>
                  </a:cubicBezTo>
                  <a:cubicBezTo>
                    <a:pt x="12931" y="12122"/>
                    <a:pt x="12516" y="11452"/>
                    <a:pt x="11843" y="10798"/>
                  </a:cubicBezTo>
                  <a:cubicBezTo>
                    <a:pt x="11169" y="10145"/>
                    <a:pt x="10069" y="9597"/>
                    <a:pt x="8542" y="9155"/>
                  </a:cubicBezTo>
                  <a:lnTo>
                    <a:pt x="7327" y="8847"/>
                  </a:lnTo>
                  <a:lnTo>
                    <a:pt x="7327" y="4614"/>
                  </a:lnTo>
                  <a:cubicBezTo>
                    <a:pt x="7877" y="4631"/>
                    <a:pt x="8338" y="4857"/>
                    <a:pt x="8709" y="5292"/>
                  </a:cubicBezTo>
                  <a:cubicBezTo>
                    <a:pt x="9080" y="5727"/>
                    <a:pt x="9279" y="6271"/>
                    <a:pt x="9305" y="6926"/>
                  </a:cubicBezTo>
                  <a:lnTo>
                    <a:pt x="12683" y="6926"/>
                  </a:lnTo>
                  <a:cubicBezTo>
                    <a:pt x="12553" y="5275"/>
                    <a:pt x="11991" y="4048"/>
                    <a:pt x="10997" y="3245"/>
                  </a:cubicBezTo>
                  <a:cubicBezTo>
                    <a:pt x="10002" y="2443"/>
                    <a:pt x="8779" y="1972"/>
                    <a:pt x="7327" y="1833"/>
                  </a:cubicBezTo>
                  <a:lnTo>
                    <a:pt x="7327" y="0"/>
                  </a:lnTo>
                  <a:lnTo>
                    <a:pt x="5926" y="0"/>
                  </a:lnTo>
                  <a:lnTo>
                    <a:pt x="5926" y="1833"/>
                  </a:lnTo>
                  <a:cubicBezTo>
                    <a:pt x="4958" y="1895"/>
                    <a:pt x="4057" y="2122"/>
                    <a:pt x="3224" y="2514"/>
                  </a:cubicBezTo>
                  <a:cubicBezTo>
                    <a:pt x="2391" y="2905"/>
                    <a:pt x="1716" y="3469"/>
                    <a:pt x="1201" y="4205"/>
                  </a:cubicBezTo>
                  <a:cubicBezTo>
                    <a:pt x="685" y="4941"/>
                    <a:pt x="420" y="5856"/>
                    <a:pt x="404" y="6950"/>
                  </a:cubicBezTo>
                  <a:cubicBezTo>
                    <a:pt x="419" y="7990"/>
                    <a:pt x="654" y="8819"/>
                    <a:pt x="1109" y="9438"/>
                  </a:cubicBezTo>
                  <a:cubicBezTo>
                    <a:pt x="1564" y="10057"/>
                    <a:pt x="2152" y="10536"/>
                    <a:pt x="2871" y="10873"/>
                  </a:cubicBezTo>
                  <a:cubicBezTo>
                    <a:pt x="3591" y="11210"/>
                    <a:pt x="4355" y="11475"/>
                    <a:pt x="5163" y="11669"/>
                  </a:cubicBezTo>
                  <a:cubicBezTo>
                    <a:pt x="5320" y="11705"/>
                    <a:pt x="5465" y="11741"/>
                    <a:pt x="5598" y="11776"/>
                  </a:cubicBezTo>
                  <a:cubicBezTo>
                    <a:pt x="5731" y="11812"/>
                    <a:pt x="5841" y="11847"/>
                    <a:pt x="5926" y="11883"/>
                  </a:cubicBezTo>
                  <a:lnTo>
                    <a:pt x="5926" y="16850"/>
                  </a:lnTo>
                  <a:cubicBezTo>
                    <a:pt x="5182" y="16705"/>
                    <a:pt x="4573" y="16369"/>
                    <a:pt x="4097" y="15841"/>
                  </a:cubicBezTo>
                  <a:cubicBezTo>
                    <a:pt x="3622" y="15314"/>
                    <a:pt x="3381" y="14603"/>
                    <a:pt x="3376" y="13709"/>
                  </a:cubicBezTo>
                  <a:lnTo>
                    <a:pt x="0" y="13709"/>
                  </a:lnTo>
                  <a:close/>
                  <a:moveTo>
                    <a:pt x="5926" y="8515"/>
                  </a:moveTo>
                  <a:cubicBezTo>
                    <a:pt x="5169" y="8346"/>
                    <a:pt x="4621" y="8115"/>
                    <a:pt x="4282" y="7824"/>
                  </a:cubicBezTo>
                  <a:cubicBezTo>
                    <a:pt x="3942" y="7532"/>
                    <a:pt x="3775" y="7129"/>
                    <a:pt x="3781" y="6613"/>
                  </a:cubicBezTo>
                  <a:cubicBezTo>
                    <a:pt x="3804" y="5940"/>
                    <a:pt x="4027" y="5438"/>
                    <a:pt x="4452" y="5108"/>
                  </a:cubicBezTo>
                  <a:cubicBezTo>
                    <a:pt x="4876" y="4778"/>
                    <a:pt x="5367" y="4613"/>
                    <a:pt x="5926" y="4614"/>
                  </a:cubicBezTo>
                  <a:lnTo>
                    <a:pt x="5926" y="8515"/>
                  </a:lnTo>
                  <a:close/>
                  <a:moveTo>
                    <a:pt x="7327" y="16850"/>
                  </a:moveTo>
                  <a:lnTo>
                    <a:pt x="7327" y="12286"/>
                  </a:lnTo>
                  <a:cubicBezTo>
                    <a:pt x="8258" y="12520"/>
                    <a:pt x="8922" y="12799"/>
                    <a:pt x="9320" y="13125"/>
                  </a:cubicBezTo>
                  <a:cubicBezTo>
                    <a:pt x="9717" y="13451"/>
                    <a:pt x="9911" y="13915"/>
                    <a:pt x="9901" y="14518"/>
                  </a:cubicBezTo>
                  <a:cubicBezTo>
                    <a:pt x="9866" y="15274"/>
                    <a:pt x="9583" y="15838"/>
                    <a:pt x="9052" y="16210"/>
                  </a:cubicBezTo>
                  <a:cubicBezTo>
                    <a:pt x="8520" y="16582"/>
                    <a:pt x="7945" y="16795"/>
                    <a:pt x="7327" y="16850"/>
                  </a:cubicBezTo>
                  <a:close/>
                </a:path>
              </a:pathLst>
            </a:custGeom>
            <a:solidFill>
              <a:schemeClr val="bg1"/>
            </a:solidFill>
            <a:ln w="12700">
              <a:solidFill>
                <a:schemeClr val="tx2"/>
              </a:solidFill>
              <a:prstDash val="solid"/>
              <a:round/>
              <a:headEnd/>
              <a:tailEnd/>
            </a:ln>
          </p:spPr>
          <p:txBody>
            <a:bodyPr vert="horz" wrap="square" lIns="91428" tIns="45714" rIns="91428" bIns="45714" numCol="1" anchor="t" anchorCtr="0" compatLnSpc="1">
              <a:prstTxWarp prst="textNoShape">
                <a:avLst/>
              </a:prstTxWarp>
            </a:bodyPr>
            <a:lstStyle/>
            <a:p>
              <a:endParaRPr lang="de-DE"/>
            </a:p>
          </p:txBody>
        </p:sp>
      </p:grpSp>
      <p:sp>
        <p:nvSpPr>
          <p:cNvPr id="94" name="Rectangle 1"/>
          <p:cNvSpPr/>
          <p:nvPr/>
        </p:nvSpPr>
        <p:spPr bwMode="auto">
          <a:xfrm>
            <a:off x="8994945" y="3404289"/>
            <a:ext cx="2858483" cy="707204"/>
          </a:xfrm>
          <a:prstGeom prst="rect">
            <a:avLst/>
          </a:prstGeom>
          <a:solidFill>
            <a:schemeClr val="bg1"/>
          </a:solidFill>
          <a:ln w="12700">
            <a:solidFill>
              <a:schemeClr val="bg1">
                <a:lumMod val="75000"/>
              </a:schemeClr>
            </a:solidFill>
          </a:ln>
          <a:effectLst>
            <a:outerShdw blurRad="50800" dist="38100" dir="2700000">
              <a:srgbClr val="000000">
                <a:alpha val="43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81" tIns="71991" rIns="71991" bIns="71974" numCol="1" spcCol="0" rtlCol="0" fromWordArt="0" anchor="ctr" anchorCtr="0" forceAA="0" compatLnSpc="1">
            <a:prstTxWarp prst="textNoShape">
              <a:avLst/>
            </a:prstTxWarp>
            <a:noAutofit/>
          </a:bodyPr>
          <a:lstStyle/>
          <a:p>
            <a:pPr defTabSz="914089">
              <a:spcBef>
                <a:spcPts val="1100"/>
              </a:spcBef>
              <a:buClr>
                <a:srgbClr val="002897"/>
              </a:buClr>
              <a:buSzPct val="70000"/>
            </a:pPr>
            <a:r>
              <a:rPr lang="en-US" sz="1200" dirty="0">
                <a:solidFill>
                  <a:schemeClr val="tx1"/>
                </a:solidFill>
              </a:rPr>
              <a:t>Improved design results in increased accuracy of level measurement increasing the energy efficiency and throughput.</a:t>
            </a:r>
          </a:p>
        </p:txBody>
      </p:sp>
      <p:grpSp>
        <p:nvGrpSpPr>
          <p:cNvPr id="95" name="Group 94"/>
          <p:cNvGrpSpPr/>
          <p:nvPr/>
        </p:nvGrpSpPr>
        <p:grpSpPr>
          <a:xfrm>
            <a:off x="8268563" y="3613045"/>
            <a:ext cx="398812" cy="302259"/>
            <a:chOff x="7309305" y="7776844"/>
            <a:chExt cx="506814" cy="406618"/>
          </a:xfrm>
        </p:grpSpPr>
        <p:sp>
          <p:nvSpPr>
            <p:cNvPr id="96" name="Freeform 98"/>
            <p:cNvSpPr>
              <a:spLocks/>
            </p:cNvSpPr>
            <p:nvPr/>
          </p:nvSpPr>
          <p:spPr bwMode="auto">
            <a:xfrm rot="16200000">
              <a:off x="7576579" y="7850809"/>
              <a:ext cx="238343" cy="237472"/>
            </a:xfrm>
            <a:custGeom>
              <a:avLst/>
              <a:gdLst>
                <a:gd name="T0" fmla="*/ 156 w 584"/>
                <a:gd name="T1" fmla="*/ 582 h 582"/>
                <a:gd name="T2" fmla="*/ 156 w 584"/>
                <a:gd name="T3" fmla="*/ 470 h 582"/>
                <a:gd name="T4" fmla="*/ 357 w 584"/>
                <a:gd name="T5" fmla="*/ 470 h 582"/>
                <a:gd name="T6" fmla="*/ 392 w 584"/>
                <a:gd name="T7" fmla="*/ 506 h 582"/>
                <a:gd name="T8" fmla="*/ 414 w 584"/>
                <a:gd name="T9" fmla="*/ 506 h 582"/>
                <a:gd name="T10" fmla="*/ 414 w 584"/>
                <a:gd name="T11" fmla="*/ 482 h 582"/>
                <a:gd name="T12" fmla="*/ 364 w 584"/>
                <a:gd name="T13" fmla="*/ 433 h 582"/>
                <a:gd name="T14" fmla="*/ 345 w 584"/>
                <a:gd name="T15" fmla="*/ 433 h 582"/>
                <a:gd name="T16" fmla="*/ 0 w 584"/>
                <a:gd name="T17" fmla="*/ 85 h 582"/>
                <a:gd name="T18" fmla="*/ 85 w 584"/>
                <a:gd name="T19" fmla="*/ 0 h 582"/>
                <a:gd name="T20" fmla="*/ 432 w 584"/>
                <a:gd name="T21" fmla="*/ 345 h 582"/>
                <a:gd name="T22" fmla="*/ 432 w 584"/>
                <a:gd name="T23" fmla="*/ 362 h 582"/>
                <a:gd name="T24" fmla="*/ 482 w 584"/>
                <a:gd name="T25" fmla="*/ 414 h 582"/>
                <a:gd name="T26" fmla="*/ 506 w 584"/>
                <a:gd name="T27" fmla="*/ 414 h 582"/>
                <a:gd name="T28" fmla="*/ 506 w 584"/>
                <a:gd name="T29" fmla="*/ 390 h 582"/>
                <a:gd name="T30" fmla="*/ 470 w 584"/>
                <a:gd name="T31" fmla="*/ 357 h 582"/>
                <a:gd name="T32" fmla="*/ 470 w 584"/>
                <a:gd name="T33" fmla="*/ 156 h 582"/>
                <a:gd name="T34" fmla="*/ 584 w 584"/>
                <a:gd name="T35" fmla="*/ 156 h 582"/>
                <a:gd name="T36" fmla="*/ 584 w 584"/>
                <a:gd name="T37" fmla="*/ 582 h 582"/>
                <a:gd name="T38" fmla="*/ 156 w 584"/>
                <a:gd name="T3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4" h="582">
                  <a:moveTo>
                    <a:pt x="156" y="582"/>
                  </a:moveTo>
                  <a:lnTo>
                    <a:pt x="156" y="470"/>
                  </a:lnTo>
                  <a:lnTo>
                    <a:pt x="357" y="470"/>
                  </a:lnTo>
                  <a:lnTo>
                    <a:pt x="392" y="506"/>
                  </a:lnTo>
                  <a:lnTo>
                    <a:pt x="414" y="506"/>
                  </a:lnTo>
                  <a:lnTo>
                    <a:pt x="414" y="482"/>
                  </a:lnTo>
                  <a:lnTo>
                    <a:pt x="364" y="433"/>
                  </a:lnTo>
                  <a:lnTo>
                    <a:pt x="345" y="433"/>
                  </a:lnTo>
                  <a:lnTo>
                    <a:pt x="0" y="85"/>
                  </a:lnTo>
                  <a:lnTo>
                    <a:pt x="85" y="0"/>
                  </a:lnTo>
                  <a:lnTo>
                    <a:pt x="432" y="345"/>
                  </a:lnTo>
                  <a:lnTo>
                    <a:pt x="432" y="362"/>
                  </a:lnTo>
                  <a:lnTo>
                    <a:pt x="482" y="414"/>
                  </a:lnTo>
                  <a:lnTo>
                    <a:pt x="506" y="414"/>
                  </a:lnTo>
                  <a:lnTo>
                    <a:pt x="506" y="390"/>
                  </a:lnTo>
                  <a:lnTo>
                    <a:pt x="470" y="357"/>
                  </a:lnTo>
                  <a:lnTo>
                    <a:pt x="470" y="156"/>
                  </a:lnTo>
                  <a:lnTo>
                    <a:pt x="584" y="156"/>
                  </a:lnTo>
                  <a:lnTo>
                    <a:pt x="584" y="582"/>
                  </a:lnTo>
                  <a:lnTo>
                    <a:pt x="156" y="582"/>
                  </a:lnTo>
                  <a:close/>
                </a:path>
              </a:pathLst>
            </a:custGeom>
            <a:solidFill>
              <a:schemeClr val="bg1"/>
            </a:solidFill>
            <a:ln w="1270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97" name="Freeform 99"/>
            <p:cNvSpPr>
              <a:spLocks noEditPoints="1"/>
            </p:cNvSpPr>
            <p:nvPr/>
          </p:nvSpPr>
          <p:spPr bwMode="auto">
            <a:xfrm rot="16200000">
              <a:off x="7574539"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close/>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close/>
                </a:path>
              </a:pathLst>
            </a:custGeom>
            <a:solidFill>
              <a:schemeClr val="bg1"/>
            </a:solidFill>
            <a:ln w="635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98" name="Freeform 100"/>
            <p:cNvSpPr>
              <a:spLocks noEditPoints="1"/>
            </p:cNvSpPr>
            <p:nvPr/>
          </p:nvSpPr>
          <p:spPr bwMode="auto">
            <a:xfrm rot="16200000">
              <a:off x="7574538"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path>
              </a:pathLst>
            </a:custGeom>
            <a:solidFill>
              <a:schemeClr val="bg1"/>
            </a:solidFill>
            <a:ln w="6350">
              <a:solidFill>
                <a:schemeClr val="tx2"/>
              </a:solidFill>
              <a:round/>
              <a:headEnd/>
              <a:tailEnd/>
            </a:ln>
            <a:extLst/>
          </p:spPr>
          <p:txBody>
            <a:bodyPr vert="horz" wrap="square" lIns="91428" tIns="45714" rIns="91428" bIns="45714" numCol="1" anchor="t" anchorCtr="0" compatLnSpc="1">
              <a:prstTxWarp prst="textNoShape">
                <a:avLst/>
              </a:prstTxWarp>
            </a:bodyPr>
            <a:lstStyle/>
            <a:p>
              <a:endParaRPr lang="de-DE"/>
            </a:p>
          </p:txBody>
        </p:sp>
        <p:sp>
          <p:nvSpPr>
            <p:cNvPr id="99" name="Freeform 7"/>
            <p:cNvSpPr>
              <a:spLocks noEditPoints="1"/>
            </p:cNvSpPr>
            <p:nvPr/>
          </p:nvSpPr>
          <p:spPr bwMode="auto">
            <a:xfrm>
              <a:off x="7309305" y="7776844"/>
              <a:ext cx="249881" cy="406618"/>
            </a:xfrm>
            <a:custGeom>
              <a:avLst/>
              <a:gdLst>
                <a:gd name="T0" fmla="*/ 0 w 13305"/>
                <a:gd name="T1" fmla="*/ 13709 h 21655"/>
                <a:gd name="T2" fmla="*/ 1766 w 13305"/>
                <a:gd name="T3" fmla="*/ 17974 h 21655"/>
                <a:gd name="T4" fmla="*/ 5926 w 13305"/>
                <a:gd name="T5" fmla="*/ 19633 h 21655"/>
                <a:gd name="T6" fmla="*/ 5926 w 13305"/>
                <a:gd name="T7" fmla="*/ 21655 h 21655"/>
                <a:gd name="T8" fmla="*/ 7327 w 13305"/>
                <a:gd name="T9" fmla="*/ 21655 h 21655"/>
                <a:gd name="T10" fmla="*/ 7327 w 13305"/>
                <a:gd name="T11" fmla="*/ 19633 h 21655"/>
                <a:gd name="T12" fmla="*/ 10975 w 13305"/>
                <a:gd name="T13" fmla="*/ 18508 h 21655"/>
                <a:gd name="T14" fmla="*/ 12787 w 13305"/>
                <a:gd name="T15" fmla="*/ 16484 h 21655"/>
                <a:gd name="T16" fmla="*/ 13277 w 13305"/>
                <a:gd name="T17" fmla="*/ 14661 h 21655"/>
                <a:gd name="T18" fmla="*/ 13086 w 13305"/>
                <a:gd name="T19" fmla="*/ 12810 h 21655"/>
                <a:gd name="T20" fmla="*/ 11843 w 13305"/>
                <a:gd name="T21" fmla="*/ 10798 h 21655"/>
                <a:gd name="T22" fmla="*/ 8542 w 13305"/>
                <a:gd name="T23" fmla="*/ 9155 h 21655"/>
                <a:gd name="T24" fmla="*/ 7327 w 13305"/>
                <a:gd name="T25" fmla="*/ 8847 h 21655"/>
                <a:gd name="T26" fmla="*/ 7327 w 13305"/>
                <a:gd name="T27" fmla="*/ 4614 h 21655"/>
                <a:gd name="T28" fmla="*/ 8709 w 13305"/>
                <a:gd name="T29" fmla="*/ 5292 h 21655"/>
                <a:gd name="T30" fmla="*/ 9305 w 13305"/>
                <a:gd name="T31" fmla="*/ 6926 h 21655"/>
                <a:gd name="T32" fmla="*/ 12683 w 13305"/>
                <a:gd name="T33" fmla="*/ 6926 h 21655"/>
                <a:gd name="T34" fmla="*/ 10997 w 13305"/>
                <a:gd name="T35" fmla="*/ 3245 h 21655"/>
                <a:gd name="T36" fmla="*/ 7327 w 13305"/>
                <a:gd name="T37" fmla="*/ 1833 h 21655"/>
                <a:gd name="T38" fmla="*/ 7327 w 13305"/>
                <a:gd name="T39" fmla="*/ 0 h 21655"/>
                <a:gd name="T40" fmla="*/ 5926 w 13305"/>
                <a:gd name="T41" fmla="*/ 0 h 21655"/>
                <a:gd name="T42" fmla="*/ 5926 w 13305"/>
                <a:gd name="T43" fmla="*/ 1833 h 21655"/>
                <a:gd name="T44" fmla="*/ 3224 w 13305"/>
                <a:gd name="T45" fmla="*/ 2514 h 21655"/>
                <a:gd name="T46" fmla="*/ 1201 w 13305"/>
                <a:gd name="T47" fmla="*/ 4205 h 21655"/>
                <a:gd name="T48" fmla="*/ 404 w 13305"/>
                <a:gd name="T49" fmla="*/ 6950 h 21655"/>
                <a:gd name="T50" fmla="*/ 1109 w 13305"/>
                <a:gd name="T51" fmla="*/ 9438 h 21655"/>
                <a:gd name="T52" fmla="*/ 2871 w 13305"/>
                <a:gd name="T53" fmla="*/ 10873 h 21655"/>
                <a:gd name="T54" fmla="*/ 5163 w 13305"/>
                <a:gd name="T55" fmla="*/ 11669 h 21655"/>
                <a:gd name="T56" fmla="*/ 5598 w 13305"/>
                <a:gd name="T57" fmla="*/ 11776 h 21655"/>
                <a:gd name="T58" fmla="*/ 5926 w 13305"/>
                <a:gd name="T59" fmla="*/ 11883 h 21655"/>
                <a:gd name="T60" fmla="*/ 5926 w 13305"/>
                <a:gd name="T61" fmla="*/ 16850 h 21655"/>
                <a:gd name="T62" fmla="*/ 4097 w 13305"/>
                <a:gd name="T63" fmla="*/ 15841 h 21655"/>
                <a:gd name="T64" fmla="*/ 3376 w 13305"/>
                <a:gd name="T65" fmla="*/ 13709 h 21655"/>
                <a:gd name="T66" fmla="*/ 0 w 13305"/>
                <a:gd name="T67" fmla="*/ 13709 h 21655"/>
                <a:gd name="T68" fmla="*/ 5926 w 13305"/>
                <a:gd name="T69" fmla="*/ 8515 h 21655"/>
                <a:gd name="T70" fmla="*/ 4282 w 13305"/>
                <a:gd name="T71" fmla="*/ 7824 h 21655"/>
                <a:gd name="T72" fmla="*/ 3781 w 13305"/>
                <a:gd name="T73" fmla="*/ 6613 h 21655"/>
                <a:gd name="T74" fmla="*/ 4452 w 13305"/>
                <a:gd name="T75" fmla="*/ 5108 h 21655"/>
                <a:gd name="T76" fmla="*/ 5926 w 13305"/>
                <a:gd name="T77" fmla="*/ 4614 h 21655"/>
                <a:gd name="T78" fmla="*/ 5926 w 13305"/>
                <a:gd name="T79" fmla="*/ 8515 h 21655"/>
                <a:gd name="T80" fmla="*/ 7327 w 13305"/>
                <a:gd name="T81" fmla="*/ 16850 h 21655"/>
                <a:gd name="T82" fmla="*/ 7327 w 13305"/>
                <a:gd name="T83" fmla="*/ 12286 h 21655"/>
                <a:gd name="T84" fmla="*/ 9320 w 13305"/>
                <a:gd name="T85" fmla="*/ 13125 h 21655"/>
                <a:gd name="T86" fmla="*/ 9901 w 13305"/>
                <a:gd name="T87" fmla="*/ 14518 h 21655"/>
                <a:gd name="T88" fmla="*/ 9052 w 13305"/>
                <a:gd name="T89" fmla="*/ 16210 h 21655"/>
                <a:gd name="T90" fmla="*/ 7327 w 13305"/>
                <a:gd name="T91" fmla="*/ 16850 h 2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05" h="21655">
                  <a:moveTo>
                    <a:pt x="0" y="13709"/>
                  </a:moveTo>
                  <a:cubicBezTo>
                    <a:pt x="181" y="15574"/>
                    <a:pt x="770" y="16995"/>
                    <a:pt x="1766" y="17974"/>
                  </a:cubicBezTo>
                  <a:cubicBezTo>
                    <a:pt x="2762" y="18952"/>
                    <a:pt x="4149" y="19505"/>
                    <a:pt x="5926" y="19633"/>
                  </a:cubicBezTo>
                  <a:lnTo>
                    <a:pt x="5926" y="21655"/>
                  </a:lnTo>
                  <a:lnTo>
                    <a:pt x="7327" y="21655"/>
                  </a:lnTo>
                  <a:lnTo>
                    <a:pt x="7327" y="19633"/>
                  </a:lnTo>
                  <a:cubicBezTo>
                    <a:pt x="8892" y="19499"/>
                    <a:pt x="10108" y="19124"/>
                    <a:pt x="10975" y="18508"/>
                  </a:cubicBezTo>
                  <a:cubicBezTo>
                    <a:pt x="11842" y="17891"/>
                    <a:pt x="12446" y="17217"/>
                    <a:pt x="12787" y="16484"/>
                  </a:cubicBezTo>
                  <a:cubicBezTo>
                    <a:pt x="13128" y="15751"/>
                    <a:pt x="13291" y="15143"/>
                    <a:pt x="13277" y="14661"/>
                  </a:cubicBezTo>
                  <a:cubicBezTo>
                    <a:pt x="13305" y="14115"/>
                    <a:pt x="13241" y="13499"/>
                    <a:pt x="13086" y="12810"/>
                  </a:cubicBezTo>
                  <a:cubicBezTo>
                    <a:pt x="12931" y="12122"/>
                    <a:pt x="12516" y="11452"/>
                    <a:pt x="11843" y="10798"/>
                  </a:cubicBezTo>
                  <a:cubicBezTo>
                    <a:pt x="11169" y="10145"/>
                    <a:pt x="10069" y="9597"/>
                    <a:pt x="8542" y="9155"/>
                  </a:cubicBezTo>
                  <a:lnTo>
                    <a:pt x="7327" y="8847"/>
                  </a:lnTo>
                  <a:lnTo>
                    <a:pt x="7327" y="4614"/>
                  </a:lnTo>
                  <a:cubicBezTo>
                    <a:pt x="7877" y="4631"/>
                    <a:pt x="8338" y="4857"/>
                    <a:pt x="8709" y="5292"/>
                  </a:cubicBezTo>
                  <a:cubicBezTo>
                    <a:pt x="9080" y="5727"/>
                    <a:pt x="9279" y="6271"/>
                    <a:pt x="9305" y="6926"/>
                  </a:cubicBezTo>
                  <a:lnTo>
                    <a:pt x="12683" y="6926"/>
                  </a:lnTo>
                  <a:cubicBezTo>
                    <a:pt x="12553" y="5275"/>
                    <a:pt x="11991" y="4048"/>
                    <a:pt x="10997" y="3245"/>
                  </a:cubicBezTo>
                  <a:cubicBezTo>
                    <a:pt x="10002" y="2443"/>
                    <a:pt x="8779" y="1972"/>
                    <a:pt x="7327" y="1833"/>
                  </a:cubicBezTo>
                  <a:lnTo>
                    <a:pt x="7327" y="0"/>
                  </a:lnTo>
                  <a:lnTo>
                    <a:pt x="5926" y="0"/>
                  </a:lnTo>
                  <a:lnTo>
                    <a:pt x="5926" y="1833"/>
                  </a:lnTo>
                  <a:cubicBezTo>
                    <a:pt x="4958" y="1895"/>
                    <a:pt x="4057" y="2122"/>
                    <a:pt x="3224" y="2514"/>
                  </a:cubicBezTo>
                  <a:cubicBezTo>
                    <a:pt x="2391" y="2905"/>
                    <a:pt x="1716" y="3469"/>
                    <a:pt x="1201" y="4205"/>
                  </a:cubicBezTo>
                  <a:cubicBezTo>
                    <a:pt x="685" y="4941"/>
                    <a:pt x="420" y="5856"/>
                    <a:pt x="404" y="6950"/>
                  </a:cubicBezTo>
                  <a:cubicBezTo>
                    <a:pt x="419" y="7990"/>
                    <a:pt x="654" y="8819"/>
                    <a:pt x="1109" y="9438"/>
                  </a:cubicBezTo>
                  <a:cubicBezTo>
                    <a:pt x="1564" y="10057"/>
                    <a:pt x="2152" y="10536"/>
                    <a:pt x="2871" y="10873"/>
                  </a:cubicBezTo>
                  <a:cubicBezTo>
                    <a:pt x="3591" y="11210"/>
                    <a:pt x="4355" y="11475"/>
                    <a:pt x="5163" y="11669"/>
                  </a:cubicBezTo>
                  <a:cubicBezTo>
                    <a:pt x="5320" y="11705"/>
                    <a:pt x="5465" y="11741"/>
                    <a:pt x="5598" y="11776"/>
                  </a:cubicBezTo>
                  <a:cubicBezTo>
                    <a:pt x="5731" y="11812"/>
                    <a:pt x="5841" y="11847"/>
                    <a:pt x="5926" y="11883"/>
                  </a:cubicBezTo>
                  <a:lnTo>
                    <a:pt x="5926" y="16850"/>
                  </a:lnTo>
                  <a:cubicBezTo>
                    <a:pt x="5182" y="16705"/>
                    <a:pt x="4573" y="16369"/>
                    <a:pt x="4097" y="15841"/>
                  </a:cubicBezTo>
                  <a:cubicBezTo>
                    <a:pt x="3622" y="15314"/>
                    <a:pt x="3381" y="14603"/>
                    <a:pt x="3376" y="13709"/>
                  </a:cubicBezTo>
                  <a:lnTo>
                    <a:pt x="0" y="13709"/>
                  </a:lnTo>
                  <a:close/>
                  <a:moveTo>
                    <a:pt x="5926" y="8515"/>
                  </a:moveTo>
                  <a:cubicBezTo>
                    <a:pt x="5169" y="8346"/>
                    <a:pt x="4621" y="8115"/>
                    <a:pt x="4282" y="7824"/>
                  </a:cubicBezTo>
                  <a:cubicBezTo>
                    <a:pt x="3942" y="7532"/>
                    <a:pt x="3775" y="7129"/>
                    <a:pt x="3781" y="6613"/>
                  </a:cubicBezTo>
                  <a:cubicBezTo>
                    <a:pt x="3804" y="5940"/>
                    <a:pt x="4027" y="5438"/>
                    <a:pt x="4452" y="5108"/>
                  </a:cubicBezTo>
                  <a:cubicBezTo>
                    <a:pt x="4876" y="4778"/>
                    <a:pt x="5367" y="4613"/>
                    <a:pt x="5926" y="4614"/>
                  </a:cubicBezTo>
                  <a:lnTo>
                    <a:pt x="5926" y="8515"/>
                  </a:lnTo>
                  <a:close/>
                  <a:moveTo>
                    <a:pt x="7327" y="16850"/>
                  </a:moveTo>
                  <a:lnTo>
                    <a:pt x="7327" y="12286"/>
                  </a:lnTo>
                  <a:cubicBezTo>
                    <a:pt x="8258" y="12520"/>
                    <a:pt x="8922" y="12799"/>
                    <a:pt x="9320" y="13125"/>
                  </a:cubicBezTo>
                  <a:cubicBezTo>
                    <a:pt x="9717" y="13451"/>
                    <a:pt x="9911" y="13915"/>
                    <a:pt x="9901" y="14518"/>
                  </a:cubicBezTo>
                  <a:cubicBezTo>
                    <a:pt x="9866" y="15274"/>
                    <a:pt x="9583" y="15838"/>
                    <a:pt x="9052" y="16210"/>
                  </a:cubicBezTo>
                  <a:cubicBezTo>
                    <a:pt x="8520" y="16582"/>
                    <a:pt x="7945" y="16795"/>
                    <a:pt x="7327" y="16850"/>
                  </a:cubicBezTo>
                  <a:close/>
                </a:path>
              </a:pathLst>
            </a:custGeom>
            <a:solidFill>
              <a:schemeClr val="bg1"/>
            </a:solidFill>
            <a:ln w="12700">
              <a:solidFill>
                <a:schemeClr val="tx2"/>
              </a:solidFill>
              <a:prstDash val="solid"/>
              <a:round/>
              <a:headEnd/>
              <a:tailEnd/>
            </a:ln>
          </p:spPr>
          <p:txBody>
            <a:bodyPr vert="horz" wrap="square" lIns="91428" tIns="45714" rIns="91428" bIns="45714" numCol="1" anchor="t" anchorCtr="0" compatLnSpc="1">
              <a:prstTxWarp prst="textNoShape">
                <a:avLst/>
              </a:prstTxWarp>
            </a:bodyPr>
            <a:lstStyle/>
            <a:p>
              <a:endParaRPr lang="de-DE"/>
            </a:p>
          </p:txBody>
        </p:sp>
      </p:grpSp>
      <p:sp>
        <p:nvSpPr>
          <p:cNvPr id="100" name="Rectangle 1"/>
          <p:cNvSpPr/>
          <p:nvPr/>
        </p:nvSpPr>
        <p:spPr bwMode="auto">
          <a:xfrm>
            <a:off x="8994945" y="4325277"/>
            <a:ext cx="2858483" cy="774987"/>
          </a:xfrm>
          <a:prstGeom prst="rect">
            <a:avLst/>
          </a:prstGeom>
          <a:solidFill>
            <a:schemeClr val="bg1"/>
          </a:solidFill>
          <a:ln w="12700">
            <a:solidFill>
              <a:schemeClr val="bg1">
                <a:lumMod val="75000"/>
              </a:schemeClr>
            </a:solidFill>
          </a:ln>
          <a:effectLst>
            <a:outerShdw blurRad="50800" dist="38100" dir="2700000">
              <a:srgbClr val="000000">
                <a:alpha val="43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81" tIns="71991" rIns="71991" bIns="71974" numCol="1" spcCol="0" rtlCol="0" fromWordArt="0" anchor="ctr" anchorCtr="0" forceAA="0" compatLnSpc="1">
            <a:prstTxWarp prst="textNoShape">
              <a:avLst/>
            </a:prstTxWarp>
            <a:noAutofit/>
          </a:bodyPr>
          <a:lstStyle/>
          <a:p>
            <a:pPr defTabSz="914089">
              <a:spcBef>
                <a:spcPts val="1100"/>
              </a:spcBef>
              <a:buClr>
                <a:srgbClr val="002897"/>
              </a:buClr>
              <a:buSzPct val="70000"/>
            </a:pPr>
            <a:r>
              <a:rPr lang="en-US" sz="1200" dirty="0">
                <a:solidFill>
                  <a:schemeClr val="tx1"/>
                </a:solidFill>
              </a:rPr>
              <a:t>Advanced built-in diagnostics tools – minimizes downtime , increase asset life and modular parts results in maximize productivity and profits</a:t>
            </a:r>
          </a:p>
        </p:txBody>
      </p:sp>
      <p:grpSp>
        <p:nvGrpSpPr>
          <p:cNvPr id="101" name="Group 100"/>
          <p:cNvGrpSpPr/>
          <p:nvPr/>
        </p:nvGrpSpPr>
        <p:grpSpPr>
          <a:xfrm>
            <a:off x="8304861" y="4534034"/>
            <a:ext cx="398812" cy="302259"/>
            <a:chOff x="7309305" y="7776844"/>
            <a:chExt cx="506814" cy="406618"/>
          </a:xfrm>
        </p:grpSpPr>
        <p:sp>
          <p:nvSpPr>
            <p:cNvPr id="102" name="Freeform 98"/>
            <p:cNvSpPr>
              <a:spLocks/>
            </p:cNvSpPr>
            <p:nvPr/>
          </p:nvSpPr>
          <p:spPr bwMode="auto">
            <a:xfrm rot="16200000">
              <a:off x="7576579" y="7850809"/>
              <a:ext cx="238343" cy="237472"/>
            </a:xfrm>
            <a:custGeom>
              <a:avLst/>
              <a:gdLst>
                <a:gd name="T0" fmla="*/ 156 w 584"/>
                <a:gd name="T1" fmla="*/ 582 h 582"/>
                <a:gd name="T2" fmla="*/ 156 w 584"/>
                <a:gd name="T3" fmla="*/ 470 h 582"/>
                <a:gd name="T4" fmla="*/ 357 w 584"/>
                <a:gd name="T5" fmla="*/ 470 h 582"/>
                <a:gd name="T6" fmla="*/ 392 w 584"/>
                <a:gd name="T7" fmla="*/ 506 h 582"/>
                <a:gd name="T8" fmla="*/ 414 w 584"/>
                <a:gd name="T9" fmla="*/ 506 h 582"/>
                <a:gd name="T10" fmla="*/ 414 w 584"/>
                <a:gd name="T11" fmla="*/ 482 h 582"/>
                <a:gd name="T12" fmla="*/ 364 w 584"/>
                <a:gd name="T13" fmla="*/ 433 h 582"/>
                <a:gd name="T14" fmla="*/ 345 w 584"/>
                <a:gd name="T15" fmla="*/ 433 h 582"/>
                <a:gd name="T16" fmla="*/ 0 w 584"/>
                <a:gd name="T17" fmla="*/ 85 h 582"/>
                <a:gd name="T18" fmla="*/ 85 w 584"/>
                <a:gd name="T19" fmla="*/ 0 h 582"/>
                <a:gd name="T20" fmla="*/ 432 w 584"/>
                <a:gd name="T21" fmla="*/ 345 h 582"/>
                <a:gd name="T22" fmla="*/ 432 w 584"/>
                <a:gd name="T23" fmla="*/ 362 h 582"/>
                <a:gd name="T24" fmla="*/ 482 w 584"/>
                <a:gd name="T25" fmla="*/ 414 h 582"/>
                <a:gd name="T26" fmla="*/ 506 w 584"/>
                <a:gd name="T27" fmla="*/ 414 h 582"/>
                <a:gd name="T28" fmla="*/ 506 w 584"/>
                <a:gd name="T29" fmla="*/ 390 h 582"/>
                <a:gd name="T30" fmla="*/ 470 w 584"/>
                <a:gd name="T31" fmla="*/ 357 h 582"/>
                <a:gd name="T32" fmla="*/ 470 w 584"/>
                <a:gd name="T33" fmla="*/ 156 h 582"/>
                <a:gd name="T34" fmla="*/ 584 w 584"/>
                <a:gd name="T35" fmla="*/ 156 h 582"/>
                <a:gd name="T36" fmla="*/ 584 w 584"/>
                <a:gd name="T37" fmla="*/ 582 h 582"/>
                <a:gd name="T38" fmla="*/ 156 w 584"/>
                <a:gd name="T3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4" h="582">
                  <a:moveTo>
                    <a:pt x="156" y="582"/>
                  </a:moveTo>
                  <a:lnTo>
                    <a:pt x="156" y="470"/>
                  </a:lnTo>
                  <a:lnTo>
                    <a:pt x="357" y="470"/>
                  </a:lnTo>
                  <a:lnTo>
                    <a:pt x="392" y="506"/>
                  </a:lnTo>
                  <a:lnTo>
                    <a:pt x="414" y="506"/>
                  </a:lnTo>
                  <a:lnTo>
                    <a:pt x="414" y="482"/>
                  </a:lnTo>
                  <a:lnTo>
                    <a:pt x="364" y="433"/>
                  </a:lnTo>
                  <a:lnTo>
                    <a:pt x="345" y="433"/>
                  </a:lnTo>
                  <a:lnTo>
                    <a:pt x="0" y="85"/>
                  </a:lnTo>
                  <a:lnTo>
                    <a:pt x="85" y="0"/>
                  </a:lnTo>
                  <a:lnTo>
                    <a:pt x="432" y="345"/>
                  </a:lnTo>
                  <a:lnTo>
                    <a:pt x="432" y="362"/>
                  </a:lnTo>
                  <a:lnTo>
                    <a:pt x="482" y="414"/>
                  </a:lnTo>
                  <a:lnTo>
                    <a:pt x="506" y="414"/>
                  </a:lnTo>
                  <a:lnTo>
                    <a:pt x="506" y="390"/>
                  </a:lnTo>
                  <a:lnTo>
                    <a:pt x="470" y="357"/>
                  </a:lnTo>
                  <a:lnTo>
                    <a:pt x="470" y="156"/>
                  </a:lnTo>
                  <a:lnTo>
                    <a:pt x="584" y="156"/>
                  </a:lnTo>
                  <a:lnTo>
                    <a:pt x="584" y="582"/>
                  </a:lnTo>
                  <a:lnTo>
                    <a:pt x="156" y="582"/>
                  </a:lnTo>
                  <a:close/>
                </a:path>
              </a:pathLst>
            </a:custGeom>
            <a:solidFill>
              <a:schemeClr val="bg1"/>
            </a:solidFill>
            <a:ln w="1270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103" name="Freeform 99"/>
            <p:cNvSpPr>
              <a:spLocks noEditPoints="1"/>
            </p:cNvSpPr>
            <p:nvPr/>
          </p:nvSpPr>
          <p:spPr bwMode="auto">
            <a:xfrm rot="16200000">
              <a:off x="7574539"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close/>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close/>
                </a:path>
              </a:pathLst>
            </a:custGeom>
            <a:solidFill>
              <a:schemeClr val="bg1"/>
            </a:solidFill>
            <a:ln w="635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104" name="Freeform 100"/>
            <p:cNvSpPr>
              <a:spLocks noEditPoints="1"/>
            </p:cNvSpPr>
            <p:nvPr/>
          </p:nvSpPr>
          <p:spPr bwMode="auto">
            <a:xfrm rot="16200000">
              <a:off x="7574538"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path>
              </a:pathLst>
            </a:custGeom>
            <a:solidFill>
              <a:schemeClr val="bg1"/>
            </a:solidFill>
            <a:ln w="6350">
              <a:solidFill>
                <a:schemeClr val="tx2"/>
              </a:solidFill>
              <a:round/>
              <a:headEnd/>
              <a:tailEnd/>
            </a:ln>
            <a:extLst/>
          </p:spPr>
          <p:txBody>
            <a:bodyPr vert="horz" wrap="square" lIns="91428" tIns="45714" rIns="91428" bIns="45714" numCol="1" anchor="t" anchorCtr="0" compatLnSpc="1">
              <a:prstTxWarp prst="textNoShape">
                <a:avLst/>
              </a:prstTxWarp>
            </a:bodyPr>
            <a:lstStyle/>
            <a:p>
              <a:endParaRPr lang="de-DE"/>
            </a:p>
          </p:txBody>
        </p:sp>
        <p:sp>
          <p:nvSpPr>
            <p:cNvPr id="105" name="Freeform 7"/>
            <p:cNvSpPr>
              <a:spLocks noEditPoints="1"/>
            </p:cNvSpPr>
            <p:nvPr/>
          </p:nvSpPr>
          <p:spPr bwMode="auto">
            <a:xfrm>
              <a:off x="7309305" y="7776844"/>
              <a:ext cx="249881" cy="406618"/>
            </a:xfrm>
            <a:custGeom>
              <a:avLst/>
              <a:gdLst>
                <a:gd name="T0" fmla="*/ 0 w 13305"/>
                <a:gd name="T1" fmla="*/ 13709 h 21655"/>
                <a:gd name="T2" fmla="*/ 1766 w 13305"/>
                <a:gd name="T3" fmla="*/ 17974 h 21655"/>
                <a:gd name="T4" fmla="*/ 5926 w 13305"/>
                <a:gd name="T5" fmla="*/ 19633 h 21655"/>
                <a:gd name="T6" fmla="*/ 5926 w 13305"/>
                <a:gd name="T7" fmla="*/ 21655 h 21655"/>
                <a:gd name="T8" fmla="*/ 7327 w 13305"/>
                <a:gd name="T9" fmla="*/ 21655 h 21655"/>
                <a:gd name="T10" fmla="*/ 7327 w 13305"/>
                <a:gd name="T11" fmla="*/ 19633 h 21655"/>
                <a:gd name="T12" fmla="*/ 10975 w 13305"/>
                <a:gd name="T13" fmla="*/ 18508 h 21655"/>
                <a:gd name="T14" fmla="*/ 12787 w 13305"/>
                <a:gd name="T15" fmla="*/ 16484 h 21655"/>
                <a:gd name="T16" fmla="*/ 13277 w 13305"/>
                <a:gd name="T17" fmla="*/ 14661 h 21655"/>
                <a:gd name="T18" fmla="*/ 13086 w 13305"/>
                <a:gd name="T19" fmla="*/ 12810 h 21655"/>
                <a:gd name="T20" fmla="*/ 11843 w 13305"/>
                <a:gd name="T21" fmla="*/ 10798 h 21655"/>
                <a:gd name="T22" fmla="*/ 8542 w 13305"/>
                <a:gd name="T23" fmla="*/ 9155 h 21655"/>
                <a:gd name="T24" fmla="*/ 7327 w 13305"/>
                <a:gd name="T25" fmla="*/ 8847 h 21655"/>
                <a:gd name="T26" fmla="*/ 7327 w 13305"/>
                <a:gd name="T27" fmla="*/ 4614 h 21655"/>
                <a:gd name="T28" fmla="*/ 8709 w 13305"/>
                <a:gd name="T29" fmla="*/ 5292 h 21655"/>
                <a:gd name="T30" fmla="*/ 9305 w 13305"/>
                <a:gd name="T31" fmla="*/ 6926 h 21655"/>
                <a:gd name="T32" fmla="*/ 12683 w 13305"/>
                <a:gd name="T33" fmla="*/ 6926 h 21655"/>
                <a:gd name="T34" fmla="*/ 10997 w 13305"/>
                <a:gd name="T35" fmla="*/ 3245 h 21655"/>
                <a:gd name="T36" fmla="*/ 7327 w 13305"/>
                <a:gd name="T37" fmla="*/ 1833 h 21655"/>
                <a:gd name="T38" fmla="*/ 7327 w 13305"/>
                <a:gd name="T39" fmla="*/ 0 h 21655"/>
                <a:gd name="T40" fmla="*/ 5926 w 13305"/>
                <a:gd name="T41" fmla="*/ 0 h 21655"/>
                <a:gd name="T42" fmla="*/ 5926 w 13305"/>
                <a:gd name="T43" fmla="*/ 1833 h 21655"/>
                <a:gd name="T44" fmla="*/ 3224 w 13305"/>
                <a:gd name="T45" fmla="*/ 2514 h 21655"/>
                <a:gd name="T46" fmla="*/ 1201 w 13305"/>
                <a:gd name="T47" fmla="*/ 4205 h 21655"/>
                <a:gd name="T48" fmla="*/ 404 w 13305"/>
                <a:gd name="T49" fmla="*/ 6950 h 21655"/>
                <a:gd name="T50" fmla="*/ 1109 w 13305"/>
                <a:gd name="T51" fmla="*/ 9438 h 21655"/>
                <a:gd name="T52" fmla="*/ 2871 w 13305"/>
                <a:gd name="T53" fmla="*/ 10873 h 21655"/>
                <a:gd name="T54" fmla="*/ 5163 w 13305"/>
                <a:gd name="T55" fmla="*/ 11669 h 21655"/>
                <a:gd name="T56" fmla="*/ 5598 w 13305"/>
                <a:gd name="T57" fmla="*/ 11776 h 21655"/>
                <a:gd name="T58" fmla="*/ 5926 w 13305"/>
                <a:gd name="T59" fmla="*/ 11883 h 21655"/>
                <a:gd name="T60" fmla="*/ 5926 w 13305"/>
                <a:gd name="T61" fmla="*/ 16850 h 21655"/>
                <a:gd name="T62" fmla="*/ 4097 w 13305"/>
                <a:gd name="T63" fmla="*/ 15841 h 21655"/>
                <a:gd name="T64" fmla="*/ 3376 w 13305"/>
                <a:gd name="T65" fmla="*/ 13709 h 21655"/>
                <a:gd name="T66" fmla="*/ 0 w 13305"/>
                <a:gd name="T67" fmla="*/ 13709 h 21655"/>
                <a:gd name="T68" fmla="*/ 5926 w 13305"/>
                <a:gd name="T69" fmla="*/ 8515 h 21655"/>
                <a:gd name="T70" fmla="*/ 4282 w 13305"/>
                <a:gd name="T71" fmla="*/ 7824 h 21655"/>
                <a:gd name="T72" fmla="*/ 3781 w 13305"/>
                <a:gd name="T73" fmla="*/ 6613 h 21655"/>
                <a:gd name="T74" fmla="*/ 4452 w 13305"/>
                <a:gd name="T75" fmla="*/ 5108 h 21655"/>
                <a:gd name="T76" fmla="*/ 5926 w 13305"/>
                <a:gd name="T77" fmla="*/ 4614 h 21655"/>
                <a:gd name="T78" fmla="*/ 5926 w 13305"/>
                <a:gd name="T79" fmla="*/ 8515 h 21655"/>
                <a:gd name="T80" fmla="*/ 7327 w 13305"/>
                <a:gd name="T81" fmla="*/ 16850 h 21655"/>
                <a:gd name="T82" fmla="*/ 7327 w 13305"/>
                <a:gd name="T83" fmla="*/ 12286 h 21655"/>
                <a:gd name="T84" fmla="*/ 9320 w 13305"/>
                <a:gd name="T85" fmla="*/ 13125 h 21655"/>
                <a:gd name="T86" fmla="*/ 9901 w 13305"/>
                <a:gd name="T87" fmla="*/ 14518 h 21655"/>
                <a:gd name="T88" fmla="*/ 9052 w 13305"/>
                <a:gd name="T89" fmla="*/ 16210 h 21655"/>
                <a:gd name="T90" fmla="*/ 7327 w 13305"/>
                <a:gd name="T91" fmla="*/ 16850 h 2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05" h="21655">
                  <a:moveTo>
                    <a:pt x="0" y="13709"/>
                  </a:moveTo>
                  <a:cubicBezTo>
                    <a:pt x="181" y="15574"/>
                    <a:pt x="770" y="16995"/>
                    <a:pt x="1766" y="17974"/>
                  </a:cubicBezTo>
                  <a:cubicBezTo>
                    <a:pt x="2762" y="18952"/>
                    <a:pt x="4149" y="19505"/>
                    <a:pt x="5926" y="19633"/>
                  </a:cubicBezTo>
                  <a:lnTo>
                    <a:pt x="5926" y="21655"/>
                  </a:lnTo>
                  <a:lnTo>
                    <a:pt x="7327" y="21655"/>
                  </a:lnTo>
                  <a:lnTo>
                    <a:pt x="7327" y="19633"/>
                  </a:lnTo>
                  <a:cubicBezTo>
                    <a:pt x="8892" y="19499"/>
                    <a:pt x="10108" y="19124"/>
                    <a:pt x="10975" y="18508"/>
                  </a:cubicBezTo>
                  <a:cubicBezTo>
                    <a:pt x="11842" y="17891"/>
                    <a:pt x="12446" y="17217"/>
                    <a:pt x="12787" y="16484"/>
                  </a:cubicBezTo>
                  <a:cubicBezTo>
                    <a:pt x="13128" y="15751"/>
                    <a:pt x="13291" y="15143"/>
                    <a:pt x="13277" y="14661"/>
                  </a:cubicBezTo>
                  <a:cubicBezTo>
                    <a:pt x="13305" y="14115"/>
                    <a:pt x="13241" y="13499"/>
                    <a:pt x="13086" y="12810"/>
                  </a:cubicBezTo>
                  <a:cubicBezTo>
                    <a:pt x="12931" y="12122"/>
                    <a:pt x="12516" y="11452"/>
                    <a:pt x="11843" y="10798"/>
                  </a:cubicBezTo>
                  <a:cubicBezTo>
                    <a:pt x="11169" y="10145"/>
                    <a:pt x="10069" y="9597"/>
                    <a:pt x="8542" y="9155"/>
                  </a:cubicBezTo>
                  <a:lnTo>
                    <a:pt x="7327" y="8847"/>
                  </a:lnTo>
                  <a:lnTo>
                    <a:pt x="7327" y="4614"/>
                  </a:lnTo>
                  <a:cubicBezTo>
                    <a:pt x="7877" y="4631"/>
                    <a:pt x="8338" y="4857"/>
                    <a:pt x="8709" y="5292"/>
                  </a:cubicBezTo>
                  <a:cubicBezTo>
                    <a:pt x="9080" y="5727"/>
                    <a:pt x="9279" y="6271"/>
                    <a:pt x="9305" y="6926"/>
                  </a:cubicBezTo>
                  <a:lnTo>
                    <a:pt x="12683" y="6926"/>
                  </a:lnTo>
                  <a:cubicBezTo>
                    <a:pt x="12553" y="5275"/>
                    <a:pt x="11991" y="4048"/>
                    <a:pt x="10997" y="3245"/>
                  </a:cubicBezTo>
                  <a:cubicBezTo>
                    <a:pt x="10002" y="2443"/>
                    <a:pt x="8779" y="1972"/>
                    <a:pt x="7327" y="1833"/>
                  </a:cubicBezTo>
                  <a:lnTo>
                    <a:pt x="7327" y="0"/>
                  </a:lnTo>
                  <a:lnTo>
                    <a:pt x="5926" y="0"/>
                  </a:lnTo>
                  <a:lnTo>
                    <a:pt x="5926" y="1833"/>
                  </a:lnTo>
                  <a:cubicBezTo>
                    <a:pt x="4958" y="1895"/>
                    <a:pt x="4057" y="2122"/>
                    <a:pt x="3224" y="2514"/>
                  </a:cubicBezTo>
                  <a:cubicBezTo>
                    <a:pt x="2391" y="2905"/>
                    <a:pt x="1716" y="3469"/>
                    <a:pt x="1201" y="4205"/>
                  </a:cubicBezTo>
                  <a:cubicBezTo>
                    <a:pt x="685" y="4941"/>
                    <a:pt x="420" y="5856"/>
                    <a:pt x="404" y="6950"/>
                  </a:cubicBezTo>
                  <a:cubicBezTo>
                    <a:pt x="419" y="7990"/>
                    <a:pt x="654" y="8819"/>
                    <a:pt x="1109" y="9438"/>
                  </a:cubicBezTo>
                  <a:cubicBezTo>
                    <a:pt x="1564" y="10057"/>
                    <a:pt x="2152" y="10536"/>
                    <a:pt x="2871" y="10873"/>
                  </a:cubicBezTo>
                  <a:cubicBezTo>
                    <a:pt x="3591" y="11210"/>
                    <a:pt x="4355" y="11475"/>
                    <a:pt x="5163" y="11669"/>
                  </a:cubicBezTo>
                  <a:cubicBezTo>
                    <a:pt x="5320" y="11705"/>
                    <a:pt x="5465" y="11741"/>
                    <a:pt x="5598" y="11776"/>
                  </a:cubicBezTo>
                  <a:cubicBezTo>
                    <a:pt x="5731" y="11812"/>
                    <a:pt x="5841" y="11847"/>
                    <a:pt x="5926" y="11883"/>
                  </a:cubicBezTo>
                  <a:lnTo>
                    <a:pt x="5926" y="16850"/>
                  </a:lnTo>
                  <a:cubicBezTo>
                    <a:pt x="5182" y="16705"/>
                    <a:pt x="4573" y="16369"/>
                    <a:pt x="4097" y="15841"/>
                  </a:cubicBezTo>
                  <a:cubicBezTo>
                    <a:pt x="3622" y="15314"/>
                    <a:pt x="3381" y="14603"/>
                    <a:pt x="3376" y="13709"/>
                  </a:cubicBezTo>
                  <a:lnTo>
                    <a:pt x="0" y="13709"/>
                  </a:lnTo>
                  <a:close/>
                  <a:moveTo>
                    <a:pt x="5926" y="8515"/>
                  </a:moveTo>
                  <a:cubicBezTo>
                    <a:pt x="5169" y="8346"/>
                    <a:pt x="4621" y="8115"/>
                    <a:pt x="4282" y="7824"/>
                  </a:cubicBezTo>
                  <a:cubicBezTo>
                    <a:pt x="3942" y="7532"/>
                    <a:pt x="3775" y="7129"/>
                    <a:pt x="3781" y="6613"/>
                  </a:cubicBezTo>
                  <a:cubicBezTo>
                    <a:pt x="3804" y="5940"/>
                    <a:pt x="4027" y="5438"/>
                    <a:pt x="4452" y="5108"/>
                  </a:cubicBezTo>
                  <a:cubicBezTo>
                    <a:pt x="4876" y="4778"/>
                    <a:pt x="5367" y="4613"/>
                    <a:pt x="5926" y="4614"/>
                  </a:cubicBezTo>
                  <a:lnTo>
                    <a:pt x="5926" y="8515"/>
                  </a:lnTo>
                  <a:close/>
                  <a:moveTo>
                    <a:pt x="7327" y="16850"/>
                  </a:moveTo>
                  <a:lnTo>
                    <a:pt x="7327" y="12286"/>
                  </a:lnTo>
                  <a:cubicBezTo>
                    <a:pt x="8258" y="12520"/>
                    <a:pt x="8922" y="12799"/>
                    <a:pt x="9320" y="13125"/>
                  </a:cubicBezTo>
                  <a:cubicBezTo>
                    <a:pt x="9717" y="13451"/>
                    <a:pt x="9911" y="13915"/>
                    <a:pt x="9901" y="14518"/>
                  </a:cubicBezTo>
                  <a:cubicBezTo>
                    <a:pt x="9866" y="15274"/>
                    <a:pt x="9583" y="15838"/>
                    <a:pt x="9052" y="16210"/>
                  </a:cubicBezTo>
                  <a:cubicBezTo>
                    <a:pt x="8520" y="16582"/>
                    <a:pt x="7945" y="16795"/>
                    <a:pt x="7327" y="16850"/>
                  </a:cubicBezTo>
                  <a:close/>
                </a:path>
              </a:pathLst>
            </a:custGeom>
            <a:solidFill>
              <a:schemeClr val="bg1"/>
            </a:solidFill>
            <a:ln w="12700">
              <a:solidFill>
                <a:schemeClr val="tx2"/>
              </a:solidFill>
              <a:prstDash val="solid"/>
              <a:round/>
              <a:headEnd/>
              <a:tailEnd/>
            </a:ln>
          </p:spPr>
          <p:txBody>
            <a:bodyPr vert="horz" wrap="square" lIns="91428" tIns="45714" rIns="91428" bIns="45714" numCol="1" anchor="t" anchorCtr="0" compatLnSpc="1">
              <a:prstTxWarp prst="textNoShape">
                <a:avLst/>
              </a:prstTxWarp>
            </a:bodyPr>
            <a:lstStyle/>
            <a:p>
              <a:endParaRPr lang="de-DE"/>
            </a:p>
          </p:txBody>
        </p:sp>
      </p:grpSp>
      <p:sp>
        <p:nvSpPr>
          <p:cNvPr id="106" name="Rectangle 1"/>
          <p:cNvSpPr/>
          <p:nvPr/>
        </p:nvSpPr>
        <p:spPr bwMode="auto">
          <a:xfrm>
            <a:off x="8994945" y="5250470"/>
            <a:ext cx="2858483" cy="774987"/>
          </a:xfrm>
          <a:prstGeom prst="rect">
            <a:avLst/>
          </a:prstGeom>
          <a:solidFill>
            <a:schemeClr val="bg1"/>
          </a:solidFill>
          <a:ln w="12700">
            <a:solidFill>
              <a:schemeClr val="bg1">
                <a:lumMod val="75000"/>
              </a:schemeClr>
            </a:solidFill>
          </a:ln>
          <a:effectLst>
            <a:outerShdw blurRad="50800" dist="38100" dir="2700000">
              <a:srgbClr val="000000">
                <a:alpha val="43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81" tIns="71991" rIns="71991" bIns="71974" numCol="1" spcCol="0" rtlCol="0" fromWordArt="0" anchor="ctr" anchorCtr="0" forceAA="0" compatLnSpc="1">
            <a:prstTxWarp prst="textNoShape">
              <a:avLst/>
            </a:prstTxWarp>
            <a:noAutofit/>
          </a:bodyPr>
          <a:lstStyle/>
          <a:p>
            <a:pPr defTabSz="914089">
              <a:spcBef>
                <a:spcPts val="1100"/>
              </a:spcBef>
              <a:buClr>
                <a:srgbClr val="002897"/>
              </a:buClr>
              <a:buSzPct val="70000"/>
            </a:pPr>
            <a:r>
              <a:rPr lang="en-US" sz="1200" dirty="0">
                <a:solidFill>
                  <a:schemeClr val="tx1"/>
                </a:solidFill>
              </a:rPr>
              <a:t>Increased safety – global Hazloc approvals, secondary seal and SIL capability for critical applications</a:t>
            </a:r>
          </a:p>
        </p:txBody>
      </p:sp>
      <p:grpSp>
        <p:nvGrpSpPr>
          <p:cNvPr id="107" name="Group 106"/>
          <p:cNvGrpSpPr/>
          <p:nvPr/>
        </p:nvGrpSpPr>
        <p:grpSpPr>
          <a:xfrm>
            <a:off x="8291485" y="5459227"/>
            <a:ext cx="398812" cy="302259"/>
            <a:chOff x="7309305" y="7776844"/>
            <a:chExt cx="506814" cy="406618"/>
          </a:xfrm>
        </p:grpSpPr>
        <p:sp>
          <p:nvSpPr>
            <p:cNvPr id="108" name="Freeform 98"/>
            <p:cNvSpPr>
              <a:spLocks/>
            </p:cNvSpPr>
            <p:nvPr/>
          </p:nvSpPr>
          <p:spPr bwMode="auto">
            <a:xfrm rot="16200000">
              <a:off x="7576579" y="7850809"/>
              <a:ext cx="238343" cy="237472"/>
            </a:xfrm>
            <a:custGeom>
              <a:avLst/>
              <a:gdLst>
                <a:gd name="T0" fmla="*/ 156 w 584"/>
                <a:gd name="T1" fmla="*/ 582 h 582"/>
                <a:gd name="T2" fmla="*/ 156 w 584"/>
                <a:gd name="T3" fmla="*/ 470 h 582"/>
                <a:gd name="T4" fmla="*/ 357 w 584"/>
                <a:gd name="T5" fmla="*/ 470 h 582"/>
                <a:gd name="T6" fmla="*/ 392 w 584"/>
                <a:gd name="T7" fmla="*/ 506 h 582"/>
                <a:gd name="T8" fmla="*/ 414 w 584"/>
                <a:gd name="T9" fmla="*/ 506 h 582"/>
                <a:gd name="T10" fmla="*/ 414 w 584"/>
                <a:gd name="T11" fmla="*/ 482 h 582"/>
                <a:gd name="T12" fmla="*/ 364 w 584"/>
                <a:gd name="T13" fmla="*/ 433 h 582"/>
                <a:gd name="T14" fmla="*/ 345 w 584"/>
                <a:gd name="T15" fmla="*/ 433 h 582"/>
                <a:gd name="T16" fmla="*/ 0 w 584"/>
                <a:gd name="T17" fmla="*/ 85 h 582"/>
                <a:gd name="T18" fmla="*/ 85 w 584"/>
                <a:gd name="T19" fmla="*/ 0 h 582"/>
                <a:gd name="T20" fmla="*/ 432 w 584"/>
                <a:gd name="T21" fmla="*/ 345 h 582"/>
                <a:gd name="T22" fmla="*/ 432 w 584"/>
                <a:gd name="T23" fmla="*/ 362 h 582"/>
                <a:gd name="T24" fmla="*/ 482 w 584"/>
                <a:gd name="T25" fmla="*/ 414 h 582"/>
                <a:gd name="T26" fmla="*/ 506 w 584"/>
                <a:gd name="T27" fmla="*/ 414 h 582"/>
                <a:gd name="T28" fmla="*/ 506 w 584"/>
                <a:gd name="T29" fmla="*/ 390 h 582"/>
                <a:gd name="T30" fmla="*/ 470 w 584"/>
                <a:gd name="T31" fmla="*/ 357 h 582"/>
                <a:gd name="T32" fmla="*/ 470 w 584"/>
                <a:gd name="T33" fmla="*/ 156 h 582"/>
                <a:gd name="T34" fmla="*/ 584 w 584"/>
                <a:gd name="T35" fmla="*/ 156 h 582"/>
                <a:gd name="T36" fmla="*/ 584 w 584"/>
                <a:gd name="T37" fmla="*/ 582 h 582"/>
                <a:gd name="T38" fmla="*/ 156 w 584"/>
                <a:gd name="T3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4" h="582">
                  <a:moveTo>
                    <a:pt x="156" y="582"/>
                  </a:moveTo>
                  <a:lnTo>
                    <a:pt x="156" y="470"/>
                  </a:lnTo>
                  <a:lnTo>
                    <a:pt x="357" y="470"/>
                  </a:lnTo>
                  <a:lnTo>
                    <a:pt x="392" y="506"/>
                  </a:lnTo>
                  <a:lnTo>
                    <a:pt x="414" y="506"/>
                  </a:lnTo>
                  <a:lnTo>
                    <a:pt x="414" y="482"/>
                  </a:lnTo>
                  <a:lnTo>
                    <a:pt x="364" y="433"/>
                  </a:lnTo>
                  <a:lnTo>
                    <a:pt x="345" y="433"/>
                  </a:lnTo>
                  <a:lnTo>
                    <a:pt x="0" y="85"/>
                  </a:lnTo>
                  <a:lnTo>
                    <a:pt x="85" y="0"/>
                  </a:lnTo>
                  <a:lnTo>
                    <a:pt x="432" y="345"/>
                  </a:lnTo>
                  <a:lnTo>
                    <a:pt x="432" y="362"/>
                  </a:lnTo>
                  <a:lnTo>
                    <a:pt x="482" y="414"/>
                  </a:lnTo>
                  <a:lnTo>
                    <a:pt x="506" y="414"/>
                  </a:lnTo>
                  <a:lnTo>
                    <a:pt x="506" y="390"/>
                  </a:lnTo>
                  <a:lnTo>
                    <a:pt x="470" y="357"/>
                  </a:lnTo>
                  <a:lnTo>
                    <a:pt x="470" y="156"/>
                  </a:lnTo>
                  <a:lnTo>
                    <a:pt x="584" y="156"/>
                  </a:lnTo>
                  <a:lnTo>
                    <a:pt x="584" y="582"/>
                  </a:lnTo>
                  <a:lnTo>
                    <a:pt x="156" y="582"/>
                  </a:lnTo>
                  <a:close/>
                </a:path>
              </a:pathLst>
            </a:custGeom>
            <a:solidFill>
              <a:schemeClr val="bg1"/>
            </a:solidFill>
            <a:ln w="1270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109" name="Freeform 99"/>
            <p:cNvSpPr>
              <a:spLocks noEditPoints="1"/>
            </p:cNvSpPr>
            <p:nvPr/>
          </p:nvSpPr>
          <p:spPr bwMode="auto">
            <a:xfrm rot="16200000">
              <a:off x="7574539"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close/>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close/>
                </a:path>
              </a:pathLst>
            </a:custGeom>
            <a:solidFill>
              <a:schemeClr val="bg1"/>
            </a:solidFill>
            <a:ln w="6350">
              <a:solidFill>
                <a:schemeClr val="tx2"/>
              </a:solidFill>
              <a:round/>
              <a:headEnd/>
              <a:tailEnd/>
            </a:ln>
          </p:spPr>
          <p:txBody>
            <a:bodyPr vert="horz" wrap="square" lIns="91428" tIns="45714" rIns="91428" bIns="45714" numCol="1" anchor="t" anchorCtr="0" compatLnSpc="1">
              <a:prstTxWarp prst="textNoShape">
                <a:avLst/>
              </a:prstTxWarp>
            </a:bodyPr>
            <a:lstStyle/>
            <a:p>
              <a:endParaRPr lang="de-DE"/>
            </a:p>
          </p:txBody>
        </p:sp>
        <p:sp>
          <p:nvSpPr>
            <p:cNvPr id="110" name="Freeform 100"/>
            <p:cNvSpPr>
              <a:spLocks noEditPoints="1"/>
            </p:cNvSpPr>
            <p:nvPr/>
          </p:nvSpPr>
          <p:spPr bwMode="auto">
            <a:xfrm rot="16200000">
              <a:off x="7574538" y="7847953"/>
              <a:ext cx="241200" cy="241961"/>
            </a:xfrm>
            <a:custGeom>
              <a:avLst/>
              <a:gdLst>
                <a:gd name="T0" fmla="*/ 90 w 591"/>
                <a:gd name="T1" fmla="*/ 12 h 593"/>
                <a:gd name="T2" fmla="*/ 433 w 591"/>
                <a:gd name="T3" fmla="*/ 352 h 593"/>
                <a:gd name="T4" fmla="*/ 433 w 591"/>
                <a:gd name="T5" fmla="*/ 369 h 593"/>
                <a:gd name="T6" fmla="*/ 433 w 591"/>
                <a:gd name="T7" fmla="*/ 371 h 593"/>
                <a:gd name="T8" fmla="*/ 435 w 591"/>
                <a:gd name="T9" fmla="*/ 374 h 593"/>
                <a:gd name="T10" fmla="*/ 485 w 591"/>
                <a:gd name="T11" fmla="*/ 423 h 593"/>
                <a:gd name="T12" fmla="*/ 487 w 591"/>
                <a:gd name="T13" fmla="*/ 423 h 593"/>
                <a:gd name="T14" fmla="*/ 489 w 591"/>
                <a:gd name="T15" fmla="*/ 423 h 593"/>
                <a:gd name="T16" fmla="*/ 508 w 591"/>
                <a:gd name="T17" fmla="*/ 423 h 593"/>
                <a:gd name="T18" fmla="*/ 515 w 591"/>
                <a:gd name="T19" fmla="*/ 423 h 593"/>
                <a:gd name="T20" fmla="*/ 515 w 591"/>
                <a:gd name="T21" fmla="*/ 416 h 593"/>
                <a:gd name="T22" fmla="*/ 515 w 591"/>
                <a:gd name="T23" fmla="*/ 400 h 593"/>
                <a:gd name="T24" fmla="*/ 515 w 591"/>
                <a:gd name="T25" fmla="*/ 397 h 593"/>
                <a:gd name="T26" fmla="*/ 513 w 591"/>
                <a:gd name="T27" fmla="*/ 395 h 593"/>
                <a:gd name="T28" fmla="*/ 480 w 591"/>
                <a:gd name="T29" fmla="*/ 362 h 593"/>
                <a:gd name="T30" fmla="*/ 480 w 591"/>
                <a:gd name="T31" fmla="*/ 168 h 593"/>
                <a:gd name="T32" fmla="*/ 584 w 591"/>
                <a:gd name="T33" fmla="*/ 168 h 593"/>
                <a:gd name="T34" fmla="*/ 584 w 591"/>
                <a:gd name="T35" fmla="*/ 586 h 593"/>
                <a:gd name="T36" fmla="*/ 166 w 591"/>
                <a:gd name="T37" fmla="*/ 586 h 593"/>
                <a:gd name="T38" fmla="*/ 166 w 591"/>
                <a:gd name="T39" fmla="*/ 482 h 593"/>
                <a:gd name="T40" fmla="*/ 360 w 591"/>
                <a:gd name="T41" fmla="*/ 482 h 593"/>
                <a:gd name="T42" fmla="*/ 393 w 591"/>
                <a:gd name="T43" fmla="*/ 513 h 593"/>
                <a:gd name="T44" fmla="*/ 395 w 591"/>
                <a:gd name="T45" fmla="*/ 515 h 593"/>
                <a:gd name="T46" fmla="*/ 397 w 591"/>
                <a:gd name="T47" fmla="*/ 515 h 593"/>
                <a:gd name="T48" fmla="*/ 416 w 591"/>
                <a:gd name="T49" fmla="*/ 515 h 593"/>
                <a:gd name="T50" fmla="*/ 423 w 591"/>
                <a:gd name="T51" fmla="*/ 515 h 593"/>
                <a:gd name="T52" fmla="*/ 423 w 591"/>
                <a:gd name="T53" fmla="*/ 508 h 593"/>
                <a:gd name="T54" fmla="*/ 423 w 591"/>
                <a:gd name="T55" fmla="*/ 492 h 593"/>
                <a:gd name="T56" fmla="*/ 423 w 591"/>
                <a:gd name="T57" fmla="*/ 487 h 593"/>
                <a:gd name="T58" fmla="*/ 421 w 591"/>
                <a:gd name="T59" fmla="*/ 487 h 593"/>
                <a:gd name="T60" fmla="*/ 371 w 591"/>
                <a:gd name="T61" fmla="*/ 437 h 593"/>
                <a:gd name="T62" fmla="*/ 369 w 591"/>
                <a:gd name="T63" fmla="*/ 435 h 593"/>
                <a:gd name="T64" fmla="*/ 367 w 591"/>
                <a:gd name="T65" fmla="*/ 435 h 593"/>
                <a:gd name="T66" fmla="*/ 352 w 591"/>
                <a:gd name="T67" fmla="*/ 435 h 593"/>
                <a:gd name="T68" fmla="*/ 10 w 591"/>
                <a:gd name="T69" fmla="*/ 92 h 593"/>
                <a:gd name="T70" fmla="*/ 90 w 591"/>
                <a:gd name="T71" fmla="*/ 12 h 593"/>
                <a:gd name="T72" fmla="*/ 90 w 591"/>
                <a:gd name="T73" fmla="*/ 0 h 593"/>
                <a:gd name="T74" fmla="*/ 0 w 591"/>
                <a:gd name="T75" fmla="*/ 92 h 593"/>
                <a:gd name="T76" fmla="*/ 348 w 591"/>
                <a:gd name="T77" fmla="*/ 442 h 593"/>
                <a:gd name="T78" fmla="*/ 367 w 591"/>
                <a:gd name="T79" fmla="*/ 442 h 593"/>
                <a:gd name="T80" fmla="*/ 416 w 591"/>
                <a:gd name="T81" fmla="*/ 492 h 593"/>
                <a:gd name="T82" fmla="*/ 416 w 591"/>
                <a:gd name="T83" fmla="*/ 508 h 593"/>
                <a:gd name="T84" fmla="*/ 397 w 591"/>
                <a:gd name="T85" fmla="*/ 508 h 593"/>
                <a:gd name="T86" fmla="*/ 362 w 591"/>
                <a:gd name="T87" fmla="*/ 475 h 593"/>
                <a:gd name="T88" fmla="*/ 159 w 591"/>
                <a:gd name="T89" fmla="*/ 475 h 593"/>
                <a:gd name="T90" fmla="*/ 159 w 591"/>
                <a:gd name="T91" fmla="*/ 593 h 593"/>
                <a:gd name="T92" fmla="*/ 591 w 591"/>
                <a:gd name="T93" fmla="*/ 593 h 593"/>
                <a:gd name="T94" fmla="*/ 591 w 591"/>
                <a:gd name="T95" fmla="*/ 161 h 593"/>
                <a:gd name="T96" fmla="*/ 473 w 591"/>
                <a:gd name="T97" fmla="*/ 161 h 593"/>
                <a:gd name="T98" fmla="*/ 473 w 591"/>
                <a:gd name="T99" fmla="*/ 364 h 593"/>
                <a:gd name="T100" fmla="*/ 508 w 591"/>
                <a:gd name="T101" fmla="*/ 400 h 593"/>
                <a:gd name="T102" fmla="*/ 508 w 591"/>
                <a:gd name="T103" fmla="*/ 416 h 593"/>
                <a:gd name="T104" fmla="*/ 489 w 591"/>
                <a:gd name="T105" fmla="*/ 416 h 593"/>
                <a:gd name="T106" fmla="*/ 440 w 591"/>
                <a:gd name="T107" fmla="*/ 369 h 593"/>
                <a:gd name="T108" fmla="*/ 440 w 591"/>
                <a:gd name="T109" fmla="*/ 350 h 593"/>
                <a:gd name="T110" fmla="*/ 90 w 591"/>
                <a:gd name="T111" fmla="*/ 0 h 593"/>
                <a:gd name="T112" fmla="*/ 90 w 591"/>
                <a:gd name="T11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593">
                  <a:moveTo>
                    <a:pt x="90" y="12"/>
                  </a:moveTo>
                  <a:lnTo>
                    <a:pt x="433" y="352"/>
                  </a:lnTo>
                  <a:lnTo>
                    <a:pt x="433" y="369"/>
                  </a:lnTo>
                  <a:lnTo>
                    <a:pt x="433" y="371"/>
                  </a:lnTo>
                  <a:lnTo>
                    <a:pt x="435" y="374"/>
                  </a:lnTo>
                  <a:lnTo>
                    <a:pt x="485" y="423"/>
                  </a:lnTo>
                  <a:lnTo>
                    <a:pt x="487" y="423"/>
                  </a:lnTo>
                  <a:lnTo>
                    <a:pt x="489" y="423"/>
                  </a:lnTo>
                  <a:lnTo>
                    <a:pt x="508" y="423"/>
                  </a:lnTo>
                  <a:lnTo>
                    <a:pt x="515" y="423"/>
                  </a:lnTo>
                  <a:lnTo>
                    <a:pt x="515" y="416"/>
                  </a:lnTo>
                  <a:lnTo>
                    <a:pt x="515" y="400"/>
                  </a:lnTo>
                  <a:lnTo>
                    <a:pt x="515" y="397"/>
                  </a:lnTo>
                  <a:lnTo>
                    <a:pt x="513" y="395"/>
                  </a:lnTo>
                  <a:lnTo>
                    <a:pt x="480" y="362"/>
                  </a:lnTo>
                  <a:lnTo>
                    <a:pt x="480" y="168"/>
                  </a:lnTo>
                  <a:lnTo>
                    <a:pt x="584" y="168"/>
                  </a:lnTo>
                  <a:lnTo>
                    <a:pt x="584" y="586"/>
                  </a:lnTo>
                  <a:lnTo>
                    <a:pt x="166" y="586"/>
                  </a:lnTo>
                  <a:lnTo>
                    <a:pt x="166" y="482"/>
                  </a:lnTo>
                  <a:lnTo>
                    <a:pt x="360" y="482"/>
                  </a:lnTo>
                  <a:lnTo>
                    <a:pt x="393" y="513"/>
                  </a:lnTo>
                  <a:lnTo>
                    <a:pt x="395" y="515"/>
                  </a:lnTo>
                  <a:lnTo>
                    <a:pt x="397" y="515"/>
                  </a:lnTo>
                  <a:lnTo>
                    <a:pt x="416" y="515"/>
                  </a:lnTo>
                  <a:lnTo>
                    <a:pt x="423" y="515"/>
                  </a:lnTo>
                  <a:lnTo>
                    <a:pt x="423" y="508"/>
                  </a:lnTo>
                  <a:lnTo>
                    <a:pt x="423" y="492"/>
                  </a:lnTo>
                  <a:lnTo>
                    <a:pt x="423" y="487"/>
                  </a:lnTo>
                  <a:lnTo>
                    <a:pt x="421" y="487"/>
                  </a:lnTo>
                  <a:lnTo>
                    <a:pt x="371" y="437"/>
                  </a:lnTo>
                  <a:lnTo>
                    <a:pt x="369" y="435"/>
                  </a:lnTo>
                  <a:lnTo>
                    <a:pt x="367" y="435"/>
                  </a:lnTo>
                  <a:lnTo>
                    <a:pt x="352" y="435"/>
                  </a:lnTo>
                  <a:lnTo>
                    <a:pt x="10" y="92"/>
                  </a:lnTo>
                  <a:lnTo>
                    <a:pt x="90" y="12"/>
                  </a:lnTo>
                  <a:moveTo>
                    <a:pt x="90" y="0"/>
                  </a:moveTo>
                  <a:lnTo>
                    <a:pt x="0" y="92"/>
                  </a:lnTo>
                  <a:lnTo>
                    <a:pt x="348" y="442"/>
                  </a:lnTo>
                  <a:lnTo>
                    <a:pt x="367" y="442"/>
                  </a:lnTo>
                  <a:lnTo>
                    <a:pt x="416" y="492"/>
                  </a:lnTo>
                  <a:lnTo>
                    <a:pt x="416" y="508"/>
                  </a:lnTo>
                  <a:lnTo>
                    <a:pt x="397" y="508"/>
                  </a:lnTo>
                  <a:lnTo>
                    <a:pt x="362" y="475"/>
                  </a:lnTo>
                  <a:lnTo>
                    <a:pt x="159" y="475"/>
                  </a:lnTo>
                  <a:lnTo>
                    <a:pt x="159" y="593"/>
                  </a:lnTo>
                  <a:lnTo>
                    <a:pt x="591" y="593"/>
                  </a:lnTo>
                  <a:lnTo>
                    <a:pt x="591" y="161"/>
                  </a:lnTo>
                  <a:lnTo>
                    <a:pt x="473" y="161"/>
                  </a:lnTo>
                  <a:lnTo>
                    <a:pt x="473" y="364"/>
                  </a:lnTo>
                  <a:lnTo>
                    <a:pt x="508" y="400"/>
                  </a:lnTo>
                  <a:lnTo>
                    <a:pt x="508" y="416"/>
                  </a:lnTo>
                  <a:lnTo>
                    <a:pt x="489" y="416"/>
                  </a:lnTo>
                  <a:lnTo>
                    <a:pt x="440" y="369"/>
                  </a:lnTo>
                  <a:lnTo>
                    <a:pt x="440" y="350"/>
                  </a:lnTo>
                  <a:lnTo>
                    <a:pt x="90" y="0"/>
                  </a:lnTo>
                  <a:lnTo>
                    <a:pt x="90" y="0"/>
                  </a:lnTo>
                </a:path>
              </a:pathLst>
            </a:custGeom>
            <a:solidFill>
              <a:schemeClr val="bg1"/>
            </a:solidFill>
            <a:ln w="6350">
              <a:solidFill>
                <a:schemeClr val="tx2"/>
              </a:solidFill>
              <a:round/>
              <a:headEnd/>
              <a:tailEnd/>
            </a:ln>
            <a:extLst/>
          </p:spPr>
          <p:txBody>
            <a:bodyPr vert="horz" wrap="square" lIns="91428" tIns="45714" rIns="91428" bIns="45714" numCol="1" anchor="t" anchorCtr="0" compatLnSpc="1">
              <a:prstTxWarp prst="textNoShape">
                <a:avLst/>
              </a:prstTxWarp>
            </a:bodyPr>
            <a:lstStyle/>
            <a:p>
              <a:endParaRPr lang="de-DE"/>
            </a:p>
          </p:txBody>
        </p:sp>
        <p:sp>
          <p:nvSpPr>
            <p:cNvPr id="111" name="Freeform 7"/>
            <p:cNvSpPr>
              <a:spLocks noEditPoints="1"/>
            </p:cNvSpPr>
            <p:nvPr/>
          </p:nvSpPr>
          <p:spPr bwMode="auto">
            <a:xfrm>
              <a:off x="7309305" y="7776844"/>
              <a:ext cx="249881" cy="406618"/>
            </a:xfrm>
            <a:custGeom>
              <a:avLst/>
              <a:gdLst>
                <a:gd name="T0" fmla="*/ 0 w 13305"/>
                <a:gd name="T1" fmla="*/ 13709 h 21655"/>
                <a:gd name="T2" fmla="*/ 1766 w 13305"/>
                <a:gd name="T3" fmla="*/ 17974 h 21655"/>
                <a:gd name="T4" fmla="*/ 5926 w 13305"/>
                <a:gd name="T5" fmla="*/ 19633 h 21655"/>
                <a:gd name="T6" fmla="*/ 5926 w 13305"/>
                <a:gd name="T7" fmla="*/ 21655 h 21655"/>
                <a:gd name="T8" fmla="*/ 7327 w 13305"/>
                <a:gd name="T9" fmla="*/ 21655 h 21655"/>
                <a:gd name="T10" fmla="*/ 7327 w 13305"/>
                <a:gd name="T11" fmla="*/ 19633 h 21655"/>
                <a:gd name="T12" fmla="*/ 10975 w 13305"/>
                <a:gd name="T13" fmla="*/ 18508 h 21655"/>
                <a:gd name="T14" fmla="*/ 12787 w 13305"/>
                <a:gd name="T15" fmla="*/ 16484 h 21655"/>
                <a:gd name="T16" fmla="*/ 13277 w 13305"/>
                <a:gd name="T17" fmla="*/ 14661 h 21655"/>
                <a:gd name="T18" fmla="*/ 13086 w 13305"/>
                <a:gd name="T19" fmla="*/ 12810 h 21655"/>
                <a:gd name="T20" fmla="*/ 11843 w 13305"/>
                <a:gd name="T21" fmla="*/ 10798 h 21655"/>
                <a:gd name="T22" fmla="*/ 8542 w 13305"/>
                <a:gd name="T23" fmla="*/ 9155 h 21655"/>
                <a:gd name="T24" fmla="*/ 7327 w 13305"/>
                <a:gd name="T25" fmla="*/ 8847 h 21655"/>
                <a:gd name="T26" fmla="*/ 7327 w 13305"/>
                <a:gd name="T27" fmla="*/ 4614 h 21655"/>
                <a:gd name="T28" fmla="*/ 8709 w 13305"/>
                <a:gd name="T29" fmla="*/ 5292 h 21655"/>
                <a:gd name="T30" fmla="*/ 9305 w 13305"/>
                <a:gd name="T31" fmla="*/ 6926 h 21655"/>
                <a:gd name="T32" fmla="*/ 12683 w 13305"/>
                <a:gd name="T33" fmla="*/ 6926 h 21655"/>
                <a:gd name="T34" fmla="*/ 10997 w 13305"/>
                <a:gd name="T35" fmla="*/ 3245 h 21655"/>
                <a:gd name="T36" fmla="*/ 7327 w 13305"/>
                <a:gd name="T37" fmla="*/ 1833 h 21655"/>
                <a:gd name="T38" fmla="*/ 7327 w 13305"/>
                <a:gd name="T39" fmla="*/ 0 h 21655"/>
                <a:gd name="T40" fmla="*/ 5926 w 13305"/>
                <a:gd name="T41" fmla="*/ 0 h 21655"/>
                <a:gd name="T42" fmla="*/ 5926 w 13305"/>
                <a:gd name="T43" fmla="*/ 1833 h 21655"/>
                <a:gd name="T44" fmla="*/ 3224 w 13305"/>
                <a:gd name="T45" fmla="*/ 2514 h 21655"/>
                <a:gd name="T46" fmla="*/ 1201 w 13305"/>
                <a:gd name="T47" fmla="*/ 4205 h 21655"/>
                <a:gd name="T48" fmla="*/ 404 w 13305"/>
                <a:gd name="T49" fmla="*/ 6950 h 21655"/>
                <a:gd name="T50" fmla="*/ 1109 w 13305"/>
                <a:gd name="T51" fmla="*/ 9438 h 21655"/>
                <a:gd name="T52" fmla="*/ 2871 w 13305"/>
                <a:gd name="T53" fmla="*/ 10873 h 21655"/>
                <a:gd name="T54" fmla="*/ 5163 w 13305"/>
                <a:gd name="T55" fmla="*/ 11669 h 21655"/>
                <a:gd name="T56" fmla="*/ 5598 w 13305"/>
                <a:gd name="T57" fmla="*/ 11776 h 21655"/>
                <a:gd name="T58" fmla="*/ 5926 w 13305"/>
                <a:gd name="T59" fmla="*/ 11883 h 21655"/>
                <a:gd name="T60" fmla="*/ 5926 w 13305"/>
                <a:gd name="T61" fmla="*/ 16850 h 21655"/>
                <a:gd name="T62" fmla="*/ 4097 w 13305"/>
                <a:gd name="T63" fmla="*/ 15841 h 21655"/>
                <a:gd name="T64" fmla="*/ 3376 w 13305"/>
                <a:gd name="T65" fmla="*/ 13709 h 21655"/>
                <a:gd name="T66" fmla="*/ 0 w 13305"/>
                <a:gd name="T67" fmla="*/ 13709 h 21655"/>
                <a:gd name="T68" fmla="*/ 5926 w 13305"/>
                <a:gd name="T69" fmla="*/ 8515 h 21655"/>
                <a:gd name="T70" fmla="*/ 4282 w 13305"/>
                <a:gd name="T71" fmla="*/ 7824 h 21655"/>
                <a:gd name="T72" fmla="*/ 3781 w 13305"/>
                <a:gd name="T73" fmla="*/ 6613 h 21655"/>
                <a:gd name="T74" fmla="*/ 4452 w 13305"/>
                <a:gd name="T75" fmla="*/ 5108 h 21655"/>
                <a:gd name="T76" fmla="*/ 5926 w 13305"/>
                <a:gd name="T77" fmla="*/ 4614 h 21655"/>
                <a:gd name="T78" fmla="*/ 5926 w 13305"/>
                <a:gd name="T79" fmla="*/ 8515 h 21655"/>
                <a:gd name="T80" fmla="*/ 7327 w 13305"/>
                <a:gd name="T81" fmla="*/ 16850 h 21655"/>
                <a:gd name="T82" fmla="*/ 7327 w 13305"/>
                <a:gd name="T83" fmla="*/ 12286 h 21655"/>
                <a:gd name="T84" fmla="*/ 9320 w 13305"/>
                <a:gd name="T85" fmla="*/ 13125 h 21655"/>
                <a:gd name="T86" fmla="*/ 9901 w 13305"/>
                <a:gd name="T87" fmla="*/ 14518 h 21655"/>
                <a:gd name="T88" fmla="*/ 9052 w 13305"/>
                <a:gd name="T89" fmla="*/ 16210 h 21655"/>
                <a:gd name="T90" fmla="*/ 7327 w 13305"/>
                <a:gd name="T91" fmla="*/ 16850 h 2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05" h="21655">
                  <a:moveTo>
                    <a:pt x="0" y="13709"/>
                  </a:moveTo>
                  <a:cubicBezTo>
                    <a:pt x="181" y="15574"/>
                    <a:pt x="770" y="16995"/>
                    <a:pt x="1766" y="17974"/>
                  </a:cubicBezTo>
                  <a:cubicBezTo>
                    <a:pt x="2762" y="18952"/>
                    <a:pt x="4149" y="19505"/>
                    <a:pt x="5926" y="19633"/>
                  </a:cubicBezTo>
                  <a:lnTo>
                    <a:pt x="5926" y="21655"/>
                  </a:lnTo>
                  <a:lnTo>
                    <a:pt x="7327" y="21655"/>
                  </a:lnTo>
                  <a:lnTo>
                    <a:pt x="7327" y="19633"/>
                  </a:lnTo>
                  <a:cubicBezTo>
                    <a:pt x="8892" y="19499"/>
                    <a:pt x="10108" y="19124"/>
                    <a:pt x="10975" y="18508"/>
                  </a:cubicBezTo>
                  <a:cubicBezTo>
                    <a:pt x="11842" y="17891"/>
                    <a:pt x="12446" y="17217"/>
                    <a:pt x="12787" y="16484"/>
                  </a:cubicBezTo>
                  <a:cubicBezTo>
                    <a:pt x="13128" y="15751"/>
                    <a:pt x="13291" y="15143"/>
                    <a:pt x="13277" y="14661"/>
                  </a:cubicBezTo>
                  <a:cubicBezTo>
                    <a:pt x="13305" y="14115"/>
                    <a:pt x="13241" y="13499"/>
                    <a:pt x="13086" y="12810"/>
                  </a:cubicBezTo>
                  <a:cubicBezTo>
                    <a:pt x="12931" y="12122"/>
                    <a:pt x="12516" y="11452"/>
                    <a:pt x="11843" y="10798"/>
                  </a:cubicBezTo>
                  <a:cubicBezTo>
                    <a:pt x="11169" y="10145"/>
                    <a:pt x="10069" y="9597"/>
                    <a:pt x="8542" y="9155"/>
                  </a:cubicBezTo>
                  <a:lnTo>
                    <a:pt x="7327" y="8847"/>
                  </a:lnTo>
                  <a:lnTo>
                    <a:pt x="7327" y="4614"/>
                  </a:lnTo>
                  <a:cubicBezTo>
                    <a:pt x="7877" y="4631"/>
                    <a:pt x="8338" y="4857"/>
                    <a:pt x="8709" y="5292"/>
                  </a:cubicBezTo>
                  <a:cubicBezTo>
                    <a:pt x="9080" y="5727"/>
                    <a:pt x="9279" y="6271"/>
                    <a:pt x="9305" y="6926"/>
                  </a:cubicBezTo>
                  <a:lnTo>
                    <a:pt x="12683" y="6926"/>
                  </a:lnTo>
                  <a:cubicBezTo>
                    <a:pt x="12553" y="5275"/>
                    <a:pt x="11991" y="4048"/>
                    <a:pt x="10997" y="3245"/>
                  </a:cubicBezTo>
                  <a:cubicBezTo>
                    <a:pt x="10002" y="2443"/>
                    <a:pt x="8779" y="1972"/>
                    <a:pt x="7327" y="1833"/>
                  </a:cubicBezTo>
                  <a:lnTo>
                    <a:pt x="7327" y="0"/>
                  </a:lnTo>
                  <a:lnTo>
                    <a:pt x="5926" y="0"/>
                  </a:lnTo>
                  <a:lnTo>
                    <a:pt x="5926" y="1833"/>
                  </a:lnTo>
                  <a:cubicBezTo>
                    <a:pt x="4958" y="1895"/>
                    <a:pt x="4057" y="2122"/>
                    <a:pt x="3224" y="2514"/>
                  </a:cubicBezTo>
                  <a:cubicBezTo>
                    <a:pt x="2391" y="2905"/>
                    <a:pt x="1716" y="3469"/>
                    <a:pt x="1201" y="4205"/>
                  </a:cubicBezTo>
                  <a:cubicBezTo>
                    <a:pt x="685" y="4941"/>
                    <a:pt x="420" y="5856"/>
                    <a:pt x="404" y="6950"/>
                  </a:cubicBezTo>
                  <a:cubicBezTo>
                    <a:pt x="419" y="7990"/>
                    <a:pt x="654" y="8819"/>
                    <a:pt x="1109" y="9438"/>
                  </a:cubicBezTo>
                  <a:cubicBezTo>
                    <a:pt x="1564" y="10057"/>
                    <a:pt x="2152" y="10536"/>
                    <a:pt x="2871" y="10873"/>
                  </a:cubicBezTo>
                  <a:cubicBezTo>
                    <a:pt x="3591" y="11210"/>
                    <a:pt x="4355" y="11475"/>
                    <a:pt x="5163" y="11669"/>
                  </a:cubicBezTo>
                  <a:cubicBezTo>
                    <a:pt x="5320" y="11705"/>
                    <a:pt x="5465" y="11741"/>
                    <a:pt x="5598" y="11776"/>
                  </a:cubicBezTo>
                  <a:cubicBezTo>
                    <a:pt x="5731" y="11812"/>
                    <a:pt x="5841" y="11847"/>
                    <a:pt x="5926" y="11883"/>
                  </a:cubicBezTo>
                  <a:lnTo>
                    <a:pt x="5926" y="16850"/>
                  </a:lnTo>
                  <a:cubicBezTo>
                    <a:pt x="5182" y="16705"/>
                    <a:pt x="4573" y="16369"/>
                    <a:pt x="4097" y="15841"/>
                  </a:cubicBezTo>
                  <a:cubicBezTo>
                    <a:pt x="3622" y="15314"/>
                    <a:pt x="3381" y="14603"/>
                    <a:pt x="3376" y="13709"/>
                  </a:cubicBezTo>
                  <a:lnTo>
                    <a:pt x="0" y="13709"/>
                  </a:lnTo>
                  <a:close/>
                  <a:moveTo>
                    <a:pt x="5926" y="8515"/>
                  </a:moveTo>
                  <a:cubicBezTo>
                    <a:pt x="5169" y="8346"/>
                    <a:pt x="4621" y="8115"/>
                    <a:pt x="4282" y="7824"/>
                  </a:cubicBezTo>
                  <a:cubicBezTo>
                    <a:pt x="3942" y="7532"/>
                    <a:pt x="3775" y="7129"/>
                    <a:pt x="3781" y="6613"/>
                  </a:cubicBezTo>
                  <a:cubicBezTo>
                    <a:pt x="3804" y="5940"/>
                    <a:pt x="4027" y="5438"/>
                    <a:pt x="4452" y="5108"/>
                  </a:cubicBezTo>
                  <a:cubicBezTo>
                    <a:pt x="4876" y="4778"/>
                    <a:pt x="5367" y="4613"/>
                    <a:pt x="5926" y="4614"/>
                  </a:cubicBezTo>
                  <a:lnTo>
                    <a:pt x="5926" y="8515"/>
                  </a:lnTo>
                  <a:close/>
                  <a:moveTo>
                    <a:pt x="7327" y="16850"/>
                  </a:moveTo>
                  <a:lnTo>
                    <a:pt x="7327" y="12286"/>
                  </a:lnTo>
                  <a:cubicBezTo>
                    <a:pt x="8258" y="12520"/>
                    <a:pt x="8922" y="12799"/>
                    <a:pt x="9320" y="13125"/>
                  </a:cubicBezTo>
                  <a:cubicBezTo>
                    <a:pt x="9717" y="13451"/>
                    <a:pt x="9911" y="13915"/>
                    <a:pt x="9901" y="14518"/>
                  </a:cubicBezTo>
                  <a:cubicBezTo>
                    <a:pt x="9866" y="15274"/>
                    <a:pt x="9583" y="15838"/>
                    <a:pt x="9052" y="16210"/>
                  </a:cubicBezTo>
                  <a:cubicBezTo>
                    <a:pt x="8520" y="16582"/>
                    <a:pt x="7945" y="16795"/>
                    <a:pt x="7327" y="16850"/>
                  </a:cubicBezTo>
                  <a:close/>
                </a:path>
              </a:pathLst>
            </a:custGeom>
            <a:solidFill>
              <a:schemeClr val="bg1"/>
            </a:solidFill>
            <a:ln w="12700">
              <a:solidFill>
                <a:schemeClr val="tx2"/>
              </a:solidFill>
              <a:prstDash val="solid"/>
              <a:round/>
              <a:headEnd/>
              <a:tailEnd/>
            </a:ln>
          </p:spPr>
          <p:txBody>
            <a:bodyPr vert="horz" wrap="square" lIns="91428" tIns="45714" rIns="91428" bIns="45714" numCol="1" anchor="t" anchorCtr="0" compatLnSpc="1">
              <a:prstTxWarp prst="textNoShape">
                <a:avLst/>
              </a:prstTxWarp>
            </a:bodyPr>
            <a:lstStyle/>
            <a:p>
              <a:endParaRPr lang="de-DE"/>
            </a:p>
          </p:txBody>
        </p:sp>
      </p:grpSp>
      <p:sp>
        <p:nvSpPr>
          <p:cNvPr id="112" name="Rectangle 1"/>
          <p:cNvSpPr/>
          <p:nvPr/>
        </p:nvSpPr>
        <p:spPr bwMode="auto">
          <a:xfrm>
            <a:off x="7218921" y="1920698"/>
            <a:ext cx="640080" cy="3977640"/>
          </a:xfrm>
          <a:prstGeom prst="homePlate">
            <a:avLst>
              <a:gd name="adj" fmla="val 67663"/>
            </a:avLst>
          </a:prstGeom>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35995" tIns="0" rIns="35995" bIns="0" numCol="1" spcCol="0" rtlCol="0" fromWordArt="0" anchor="ctr" anchorCtr="0" forceAA="0" compatLnSpc="1">
            <a:prstTxWarp prst="textNoShape">
              <a:avLst/>
            </a:prstTxWarp>
            <a:noAutofit/>
          </a:bodyPr>
          <a:lstStyle/>
          <a:p>
            <a:pPr algn="ctr" defTabSz="914089">
              <a:spcBef>
                <a:spcPts val="420"/>
              </a:spcBef>
              <a:buClr>
                <a:srgbClr val="002897"/>
              </a:buClr>
              <a:buSzPct val="70000"/>
            </a:pPr>
            <a:r>
              <a:rPr lang="en-US" sz="1600" dirty="0">
                <a:solidFill>
                  <a:schemeClr val="bg1"/>
                </a:solidFill>
              </a:rPr>
              <a:t>Customer benefits</a:t>
            </a:r>
          </a:p>
        </p:txBody>
      </p:sp>
      <p:sp>
        <p:nvSpPr>
          <p:cNvPr id="6" name="TextBox 5">
            <a:extLst>
              <a:ext uri="{FF2B5EF4-FFF2-40B4-BE49-F238E27FC236}">
                <a16:creationId xmlns:a16="http://schemas.microsoft.com/office/drawing/2014/main" id="{6FADE166-D7E0-4732-A8EF-7A821D2F0CAC}"/>
              </a:ext>
            </a:extLst>
          </p:cNvPr>
          <p:cNvSpPr txBox="1"/>
          <p:nvPr/>
        </p:nvSpPr>
        <p:spPr bwMode="gray">
          <a:xfrm>
            <a:off x="1618455" y="4809794"/>
            <a:ext cx="1793967" cy="696100"/>
          </a:xfrm>
          <a:prstGeom prst="rect">
            <a:avLst/>
          </a:prstGeom>
          <a:noFill/>
        </p:spPr>
        <p:txBody>
          <a:bodyPr wrap="square" lIns="72000" tIns="72000" rIns="72000" bIns="72000" rtlCol="0">
            <a:noAutofit/>
          </a:bodyPr>
          <a:lstStyle/>
          <a:p>
            <a:r>
              <a:rPr lang="en-US" sz="900" b="1" dirty="0">
                <a:solidFill>
                  <a:srgbClr val="D90000"/>
                </a:solidFill>
              </a:rPr>
              <a:t>4-20mA, HART7 &amp; FF ITK6.3</a:t>
            </a:r>
          </a:p>
          <a:p>
            <a:r>
              <a:rPr lang="en-US" sz="900" b="1" dirty="0">
                <a:solidFill>
                  <a:srgbClr val="D90000"/>
                </a:solidFill>
              </a:rPr>
              <a:t>EDD –integrated with HHT475</a:t>
            </a:r>
          </a:p>
          <a:p>
            <a:r>
              <a:rPr lang="en-US" sz="900" b="1" dirty="0">
                <a:solidFill>
                  <a:srgbClr val="D90000"/>
                </a:solidFill>
              </a:rPr>
              <a:t>FDT DTM</a:t>
            </a:r>
          </a:p>
          <a:p>
            <a:r>
              <a:rPr lang="en-US" sz="900" b="1" dirty="0">
                <a:solidFill>
                  <a:srgbClr val="D90000"/>
                </a:solidFill>
              </a:rPr>
              <a:t>FDI device packages for FIM</a:t>
            </a:r>
          </a:p>
          <a:p>
            <a:endParaRPr lang="en-US" sz="900" b="1" dirty="0">
              <a:solidFill>
                <a:srgbClr val="D90000"/>
              </a:solidFill>
            </a:endParaRPr>
          </a:p>
        </p:txBody>
      </p:sp>
    </p:spTree>
    <p:extLst>
      <p:ext uri="{BB962C8B-B14F-4D97-AF65-F5344CB8AC3E}">
        <p14:creationId xmlns:p14="http://schemas.microsoft.com/office/powerpoint/2010/main" val="154515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dirty="0"/>
              <a:t>LMT Series</a:t>
            </a:r>
            <a:endParaRPr lang="en-US" sz="2400" dirty="0"/>
          </a:p>
        </p:txBody>
      </p:sp>
      <p:sp>
        <p:nvSpPr>
          <p:cNvPr id="4" name="Date Placeholder 3"/>
          <p:cNvSpPr>
            <a:spLocks noGrp="1"/>
          </p:cNvSpPr>
          <p:nvPr>
            <p:ph type="dt" sz="half" idx="18"/>
          </p:nvPr>
        </p:nvSpPr>
        <p:spPr/>
        <p:txBody>
          <a:bodyPr/>
          <a:lstStyle/>
          <a:p>
            <a:fld id="{5752946F-A9C6-4A5D-8915-AC81D391F5F6}" type="datetime4">
              <a:rPr lang="en-US" smtClean="0"/>
              <a:t>March 17, 2019</a:t>
            </a:fld>
            <a:endParaRPr lang="en-US" dirty="0"/>
          </a:p>
        </p:txBody>
      </p:sp>
      <p:sp>
        <p:nvSpPr>
          <p:cNvPr id="5" name="Footer Placeholder 4"/>
          <p:cNvSpPr>
            <a:spLocks noGrp="1"/>
          </p:cNvSpPr>
          <p:nvPr>
            <p:ph type="ftr" sz="quarter" idx="19"/>
          </p:nvPr>
        </p:nvSpPr>
        <p:spPr/>
        <p:txBody>
          <a:bodyPr/>
          <a:lstStyle/>
          <a:p>
            <a:pPr lvl="8"/>
            <a:endParaRPr lang="en-US" dirty="0">
              <a:solidFill>
                <a:schemeClr val="tx1"/>
              </a:solidFill>
            </a:endParaRP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37</a:t>
            </a:fld>
            <a:endParaRPr lang="en-US" dirty="0"/>
          </a:p>
        </p:txBody>
      </p:sp>
      <p:sp>
        <p:nvSpPr>
          <p:cNvPr id="7" name="Subtitle 6"/>
          <p:cNvSpPr>
            <a:spLocks noGrp="1"/>
          </p:cNvSpPr>
          <p:nvPr>
            <p:ph type="subTitle" idx="13"/>
          </p:nvPr>
        </p:nvSpPr>
        <p:spPr/>
        <p:txBody>
          <a:bodyPr/>
          <a:lstStyle/>
          <a:p>
            <a:r>
              <a:rPr lang="en-US" sz="2000" dirty="0"/>
              <a:t>ABB’s next generation </a:t>
            </a:r>
            <a:r>
              <a:rPr lang="de-DE" sz="2000" dirty="0"/>
              <a:t>magnetostrictive level transmitters</a:t>
            </a:r>
            <a:endParaRPr lang="en-US" sz="2000" dirty="0"/>
          </a:p>
        </p:txBody>
      </p:sp>
      <p:sp>
        <p:nvSpPr>
          <p:cNvPr id="41" name="object 19"/>
          <p:cNvSpPr txBox="1"/>
          <p:nvPr/>
        </p:nvSpPr>
        <p:spPr>
          <a:xfrm>
            <a:off x="333429" y="5232592"/>
            <a:ext cx="2601284" cy="161583"/>
          </a:xfrm>
          <a:prstGeom prst="rect">
            <a:avLst/>
          </a:prstGeom>
        </p:spPr>
        <p:txBody>
          <a:bodyPr vert="horz" wrap="square" lIns="0" tIns="0" rIns="0" bIns="0" rtlCol="0">
            <a:spAutoFit/>
          </a:bodyPr>
          <a:lstStyle>
            <a:defPPr>
              <a:defRPr lang="en-US"/>
            </a:defPPr>
            <a:lvl1pPr marL="12700">
              <a:lnSpc>
                <a:spcPct val="100000"/>
              </a:lnSpc>
              <a:defRPr sz="1000" b="1" spc="35">
                <a:solidFill>
                  <a:schemeClr val="bg2"/>
                </a:solidFill>
                <a:cs typeface="Arial"/>
              </a:defRPr>
            </a:lvl1pPr>
          </a:lstStyle>
          <a:p>
            <a:r>
              <a:rPr lang="en-GB" sz="1050" dirty="0">
                <a:solidFill>
                  <a:srgbClr val="D90000"/>
                </a:solidFill>
              </a:rPr>
              <a:t>Wide environmental conditions:</a:t>
            </a:r>
          </a:p>
        </p:txBody>
      </p:sp>
      <p:sp>
        <p:nvSpPr>
          <p:cNvPr id="45" name="TextBox 44"/>
          <p:cNvSpPr txBox="1"/>
          <p:nvPr/>
        </p:nvSpPr>
        <p:spPr bwMode="gray">
          <a:xfrm>
            <a:off x="441899" y="5925740"/>
            <a:ext cx="738194" cy="196774"/>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RoHS 2.0</a:t>
            </a:r>
            <a:endParaRPr lang="en-US" dirty="0"/>
          </a:p>
        </p:txBody>
      </p:sp>
      <p:sp>
        <p:nvSpPr>
          <p:cNvPr id="67" name="TextBox 66"/>
          <p:cNvSpPr txBox="1"/>
          <p:nvPr/>
        </p:nvSpPr>
        <p:spPr bwMode="gray">
          <a:xfrm>
            <a:off x="1250925" y="5925740"/>
            <a:ext cx="2118705" cy="193033"/>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ATEX/IECEx, cFMus, CRN,  NEPSI</a:t>
            </a:r>
            <a:endParaRPr lang="en-US" dirty="0"/>
          </a:p>
        </p:txBody>
      </p:sp>
      <p:sp>
        <p:nvSpPr>
          <p:cNvPr id="9" name="Rectangle 1"/>
          <p:cNvSpPr/>
          <p:nvPr/>
        </p:nvSpPr>
        <p:spPr bwMode="auto">
          <a:xfrm>
            <a:off x="6431743" y="1932148"/>
            <a:ext cx="640080" cy="3977640"/>
          </a:xfrm>
          <a:prstGeom prst="homePlate">
            <a:avLst>
              <a:gd name="adj" fmla="val 67663"/>
            </a:avLst>
          </a:prstGeom>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35995" tIns="0" rIns="35995" bIns="0" numCol="1" spcCol="0" rtlCol="0" fromWordArt="0" anchor="ctr" anchorCtr="0" forceAA="0" compatLnSpc="1">
            <a:prstTxWarp prst="textNoShape">
              <a:avLst/>
            </a:prstTxWarp>
            <a:noAutofit/>
          </a:bodyPr>
          <a:lstStyle/>
          <a:p>
            <a:pPr algn="ctr" defTabSz="914089">
              <a:spcBef>
                <a:spcPts val="420"/>
              </a:spcBef>
              <a:buClr>
                <a:srgbClr val="002897"/>
              </a:buClr>
              <a:buSzPct val="70000"/>
            </a:pPr>
            <a:r>
              <a:rPr lang="en-US" sz="1600" dirty="0">
                <a:solidFill>
                  <a:schemeClr val="bg1"/>
                </a:solidFill>
              </a:rPr>
              <a:t>Advantages</a:t>
            </a:r>
          </a:p>
        </p:txBody>
      </p:sp>
      <p:sp>
        <p:nvSpPr>
          <p:cNvPr id="56" name="object 83"/>
          <p:cNvSpPr/>
          <p:nvPr/>
        </p:nvSpPr>
        <p:spPr>
          <a:xfrm>
            <a:off x="3580199" y="5536912"/>
            <a:ext cx="457200" cy="143216"/>
          </a:xfrm>
          <a:prstGeom prst="rect">
            <a:avLst/>
          </a:prstGeom>
          <a:blipFill>
            <a:blip r:embed="rId2" cstate="screen">
              <a:extLst>
                <a:ext uri="{28A0092B-C50C-407E-A947-70E740481C1C}">
                  <a14:useLocalDpi xmlns:a14="http://schemas.microsoft.com/office/drawing/2010/main" val="0"/>
                </a:ext>
              </a:extLst>
            </a:blip>
            <a:stretch>
              <a:fillRect/>
            </a:stretch>
          </a:blipFill>
        </p:spPr>
        <p:txBody>
          <a:bodyPr wrap="square" lIns="0" tIns="0" rIns="0" bIns="0" rtlCol="0"/>
          <a:lstStyle/>
          <a:p>
            <a:endParaRPr sz="1000"/>
          </a:p>
        </p:txBody>
      </p:sp>
      <p:sp>
        <p:nvSpPr>
          <p:cNvPr id="57" name="object 84"/>
          <p:cNvSpPr txBox="1"/>
          <p:nvPr/>
        </p:nvSpPr>
        <p:spPr>
          <a:xfrm>
            <a:off x="3546414" y="5915349"/>
            <a:ext cx="537330" cy="18288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algn="ctr"/>
            <a:r>
              <a:rPr dirty="0"/>
              <a:t>IP</a:t>
            </a:r>
            <a:r>
              <a:rPr lang="en-US" dirty="0"/>
              <a:t> 66 </a:t>
            </a:r>
            <a:endParaRPr dirty="0"/>
          </a:p>
        </p:txBody>
      </p:sp>
      <p:sp>
        <p:nvSpPr>
          <p:cNvPr id="43" name="TextBox 42"/>
          <p:cNvSpPr txBox="1"/>
          <p:nvPr/>
        </p:nvSpPr>
        <p:spPr bwMode="gray">
          <a:xfrm>
            <a:off x="1281751" y="4775908"/>
            <a:ext cx="1159190" cy="26422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4..20mA, HART, FF/PA</a:t>
            </a:r>
            <a:endParaRPr lang="en-US" dirty="0"/>
          </a:p>
        </p:txBody>
      </p:sp>
      <p:sp>
        <p:nvSpPr>
          <p:cNvPr id="58" name="object 19"/>
          <p:cNvSpPr txBox="1"/>
          <p:nvPr/>
        </p:nvSpPr>
        <p:spPr>
          <a:xfrm>
            <a:off x="333429" y="4036009"/>
            <a:ext cx="2851364" cy="161583"/>
          </a:xfrm>
          <a:prstGeom prst="rect">
            <a:avLst/>
          </a:prstGeom>
        </p:spPr>
        <p:txBody>
          <a:bodyPr vert="horz" wrap="square" lIns="0" tIns="0" rIns="0" bIns="0" rtlCol="0">
            <a:spAutoFit/>
          </a:bodyPr>
          <a:lstStyle>
            <a:defPPr>
              <a:defRPr lang="en-US"/>
            </a:defPPr>
            <a:lvl1pPr marL="12700">
              <a:lnSpc>
                <a:spcPct val="100000"/>
              </a:lnSpc>
              <a:defRPr sz="1050" b="1" spc="35">
                <a:solidFill>
                  <a:srgbClr val="D90000"/>
                </a:solidFill>
                <a:cs typeface="Arial"/>
              </a:defRPr>
            </a:lvl1pPr>
          </a:lstStyle>
          <a:p>
            <a:r>
              <a:rPr lang="en-US" dirty="0"/>
              <a:t>Digital communications</a:t>
            </a:r>
            <a:endParaRPr dirty="0"/>
          </a:p>
        </p:txBody>
      </p:sp>
      <p:sp>
        <p:nvSpPr>
          <p:cNvPr id="60" name="TextBox 59"/>
          <p:cNvSpPr txBox="1"/>
          <p:nvPr/>
        </p:nvSpPr>
        <p:spPr bwMode="gray">
          <a:xfrm>
            <a:off x="326317" y="4775908"/>
            <a:ext cx="1057098" cy="26603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DTM, EDD, FDI</a:t>
            </a:r>
            <a:endParaRPr lang="en-US" dirty="0"/>
          </a:p>
        </p:txBody>
      </p:sp>
      <p:sp>
        <p:nvSpPr>
          <p:cNvPr id="62" name="object 53"/>
          <p:cNvSpPr/>
          <p:nvPr/>
        </p:nvSpPr>
        <p:spPr>
          <a:xfrm>
            <a:off x="1313064" y="4271687"/>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63" name="object 53"/>
          <p:cNvSpPr/>
          <p:nvPr/>
        </p:nvSpPr>
        <p:spPr>
          <a:xfrm>
            <a:off x="1313064" y="5433002"/>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64" name="object 53"/>
          <p:cNvSpPr/>
          <p:nvPr/>
        </p:nvSpPr>
        <p:spPr>
          <a:xfrm>
            <a:off x="3310957" y="5386480"/>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pic>
        <p:nvPicPr>
          <p:cNvPr id="8" name="Picture 7"/>
          <p:cNvPicPr>
            <a:picLocks noChangeAspect="1"/>
          </p:cNvPicPr>
          <p:nvPr/>
        </p:nvPicPr>
        <p:blipFill>
          <a:blip r:embed="rId3"/>
          <a:stretch>
            <a:fillRect/>
          </a:stretch>
        </p:blipFill>
        <p:spPr>
          <a:xfrm>
            <a:off x="4386549" y="5431773"/>
            <a:ext cx="457200" cy="457200"/>
          </a:xfrm>
          <a:prstGeom prst="rect">
            <a:avLst/>
          </a:prstGeom>
        </p:spPr>
      </p:pic>
      <p:sp>
        <p:nvSpPr>
          <p:cNvPr id="65" name="object 53"/>
          <p:cNvSpPr/>
          <p:nvPr/>
        </p:nvSpPr>
        <p:spPr>
          <a:xfrm>
            <a:off x="4166872" y="5440148"/>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69" name="object 84"/>
          <p:cNvSpPr txBox="1"/>
          <p:nvPr/>
        </p:nvSpPr>
        <p:spPr>
          <a:xfrm>
            <a:off x="4128554" y="5915349"/>
            <a:ext cx="984302" cy="182880"/>
          </a:xfrm>
          <a:prstGeom prst="rect">
            <a:avLst/>
          </a:prstGeom>
          <a:noFill/>
        </p:spPr>
        <p:txBody>
          <a:bodyPr wrap="square" lIns="72000" tIns="0" rIns="72000" bIns="72000" rtlCol="0">
            <a:noAutofit/>
          </a:bodyPr>
          <a:lstStyle>
            <a:defPPr>
              <a:defRPr lang="en-US"/>
            </a:defPPr>
            <a:lvl2pPr marL="0" lvl="1">
              <a:defRPr sz="1000"/>
            </a:lvl2pPr>
          </a:lstStyle>
          <a:p>
            <a:r>
              <a:rPr lang="en-US" sz="1000" dirty="0"/>
              <a:t>-40°C to 85°C </a:t>
            </a:r>
            <a:endParaRPr sz="1000" dirty="0"/>
          </a:p>
        </p:txBody>
      </p:sp>
      <p:sp>
        <p:nvSpPr>
          <p:cNvPr id="70" name="object 19"/>
          <p:cNvSpPr txBox="1"/>
          <p:nvPr/>
        </p:nvSpPr>
        <p:spPr>
          <a:xfrm>
            <a:off x="333221" y="1922180"/>
            <a:ext cx="2851364" cy="161583"/>
          </a:xfrm>
          <a:prstGeom prst="rect">
            <a:avLst/>
          </a:prstGeom>
        </p:spPr>
        <p:txBody>
          <a:bodyPr vert="horz" wrap="square" lIns="0" tIns="0" rIns="0" bIns="0" rtlCol="0">
            <a:spAutoFit/>
          </a:bodyPr>
          <a:lstStyle>
            <a:defPPr>
              <a:defRPr lang="en-US"/>
            </a:defPPr>
            <a:lvl1pPr marL="12700">
              <a:lnSpc>
                <a:spcPct val="100000"/>
              </a:lnSpc>
              <a:defRPr sz="1050" b="1" spc="35">
                <a:solidFill>
                  <a:srgbClr val="D90000"/>
                </a:solidFill>
                <a:cs typeface="Arial"/>
              </a:defRPr>
            </a:lvl1pPr>
          </a:lstStyle>
          <a:p>
            <a:r>
              <a:rPr lang="en-US" dirty="0"/>
              <a:t>Key features</a:t>
            </a:r>
            <a:endParaRPr dirty="0"/>
          </a:p>
        </p:txBody>
      </p:sp>
      <p:sp>
        <p:nvSpPr>
          <p:cNvPr id="73" name="TextBox 72"/>
          <p:cNvSpPr txBox="1"/>
          <p:nvPr/>
        </p:nvSpPr>
        <p:spPr bwMode="gray">
          <a:xfrm>
            <a:off x="326317" y="2608202"/>
            <a:ext cx="1037278" cy="180431"/>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SIL2/3 capable</a:t>
            </a:r>
            <a:endParaRPr lang="en-US" dirty="0"/>
          </a:p>
        </p:txBody>
      </p:sp>
      <p:sp>
        <p:nvSpPr>
          <p:cNvPr id="75" name="object 53"/>
          <p:cNvSpPr/>
          <p:nvPr/>
        </p:nvSpPr>
        <p:spPr>
          <a:xfrm>
            <a:off x="1313064" y="2139742"/>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77" name="TextBox 76"/>
          <p:cNvSpPr txBox="1"/>
          <p:nvPr/>
        </p:nvSpPr>
        <p:spPr bwMode="gray">
          <a:xfrm>
            <a:off x="1281752" y="2608202"/>
            <a:ext cx="1788092" cy="288941"/>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en-US" dirty="0"/>
              <a:t>4-in-1: total level, interface , ullage &amp; temperature</a:t>
            </a:r>
          </a:p>
        </p:txBody>
      </p:sp>
      <p:sp>
        <p:nvSpPr>
          <p:cNvPr id="81" name="object 53"/>
          <p:cNvSpPr/>
          <p:nvPr/>
        </p:nvSpPr>
        <p:spPr>
          <a:xfrm>
            <a:off x="2454956" y="4290882"/>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83" name="object 53"/>
          <p:cNvSpPr/>
          <p:nvPr/>
        </p:nvSpPr>
        <p:spPr>
          <a:xfrm>
            <a:off x="2988710" y="2153834"/>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84" name="TextBox 83"/>
          <p:cNvSpPr txBox="1"/>
          <p:nvPr/>
        </p:nvSpPr>
        <p:spPr bwMode="gray">
          <a:xfrm>
            <a:off x="3009468" y="2608202"/>
            <a:ext cx="997685" cy="26603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Retrofittable in any MLG</a:t>
            </a:r>
            <a:endParaRPr lang="en-US" dirty="0"/>
          </a:p>
        </p:txBody>
      </p:sp>
      <p:grpSp>
        <p:nvGrpSpPr>
          <p:cNvPr id="19" name="Group 18"/>
          <p:cNvGrpSpPr/>
          <p:nvPr/>
        </p:nvGrpSpPr>
        <p:grpSpPr>
          <a:xfrm>
            <a:off x="5084141" y="1820606"/>
            <a:ext cx="1300933" cy="4161531"/>
            <a:chOff x="5004762" y="1819351"/>
            <a:chExt cx="1300933" cy="4161531"/>
          </a:xfrm>
        </p:grpSpPr>
        <p:pic>
          <p:nvPicPr>
            <p:cNvPr id="18" name="Picture 17"/>
            <p:cNvPicPr>
              <a:picLocks noChangeAspect="1"/>
            </p:cNvPicPr>
            <p:nvPr/>
          </p:nvPicPr>
          <p:blipFill>
            <a:blip r:embed="rId4"/>
            <a:stretch>
              <a:fillRect/>
            </a:stretch>
          </p:blipFill>
          <p:spPr>
            <a:xfrm>
              <a:off x="5239028" y="1819351"/>
              <a:ext cx="1066667" cy="3485714"/>
            </a:xfrm>
            <a:prstGeom prst="rect">
              <a:avLst/>
            </a:prstGeom>
          </p:spPr>
        </p:pic>
        <p:pic>
          <p:nvPicPr>
            <p:cNvPr id="102" name="Picture 101"/>
            <p:cNvPicPr>
              <a:picLocks noChangeAspect="1"/>
            </p:cNvPicPr>
            <p:nvPr/>
          </p:nvPicPr>
          <p:blipFill>
            <a:blip r:embed="rId5"/>
            <a:stretch>
              <a:fillRect/>
            </a:stretch>
          </p:blipFill>
          <p:spPr>
            <a:xfrm>
              <a:off x="5135969" y="2785896"/>
              <a:ext cx="895081" cy="2824886"/>
            </a:xfrm>
            <a:prstGeom prst="rect">
              <a:avLst/>
            </a:prstGeom>
          </p:spPr>
        </p:pic>
        <p:pic>
          <p:nvPicPr>
            <p:cNvPr id="101" name="Picture 100"/>
            <p:cNvPicPr>
              <a:picLocks noChangeAspect="1"/>
            </p:cNvPicPr>
            <p:nvPr/>
          </p:nvPicPr>
          <p:blipFill>
            <a:blip r:embed="rId6"/>
            <a:stretch>
              <a:fillRect/>
            </a:stretch>
          </p:blipFill>
          <p:spPr>
            <a:xfrm>
              <a:off x="5004762" y="3786322"/>
              <a:ext cx="849508" cy="2194560"/>
            </a:xfrm>
            <a:prstGeom prst="rect">
              <a:avLst/>
            </a:prstGeom>
          </p:spPr>
        </p:pic>
      </p:grpSp>
      <p:grpSp>
        <p:nvGrpSpPr>
          <p:cNvPr id="10" name="Group 9"/>
          <p:cNvGrpSpPr/>
          <p:nvPr/>
        </p:nvGrpSpPr>
        <p:grpSpPr>
          <a:xfrm>
            <a:off x="1375401" y="5433001"/>
            <a:ext cx="1878211" cy="510916"/>
            <a:chOff x="1375401" y="5433001"/>
            <a:chExt cx="1878211" cy="510916"/>
          </a:xfrm>
        </p:grpSpPr>
        <p:pic>
          <p:nvPicPr>
            <p:cNvPr id="55" name="Picture 5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75401" y="5488889"/>
              <a:ext cx="397260" cy="397260"/>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069" y="5447342"/>
              <a:ext cx="521404" cy="496575"/>
            </a:xfrm>
            <a:prstGeom prst="rect">
              <a:avLst/>
            </a:prstGeom>
          </p:spPr>
        </p:pic>
        <p:pic>
          <p:nvPicPr>
            <p:cNvPr id="103" name="Picture 102"/>
            <p:cNvPicPr>
              <a:picLocks noChangeAspect="1"/>
            </p:cNvPicPr>
            <p:nvPr/>
          </p:nvPicPr>
          <p:blipFill rotWithShape="1">
            <a:blip r:embed="rId9">
              <a:extLst>
                <a:ext uri="{28A0092B-C50C-407E-A947-70E740481C1C}">
                  <a14:useLocalDpi xmlns:a14="http://schemas.microsoft.com/office/drawing/2010/main" val="0"/>
                </a:ext>
              </a:extLst>
            </a:blip>
            <a:srcRect l="18574" t="1431" r="18572" b="-4930"/>
            <a:stretch/>
          </p:blipFill>
          <p:spPr>
            <a:xfrm>
              <a:off x="2757037" y="5433001"/>
              <a:ext cx="496575" cy="474004"/>
            </a:xfrm>
            <a:prstGeom prst="rect">
              <a:avLst/>
            </a:prstGeom>
          </p:spPr>
        </p:pic>
      </p:grpSp>
      <p:pic>
        <p:nvPicPr>
          <p:cNvPr id="21" name="Picture 20"/>
          <p:cNvPicPr>
            <a:picLocks noChangeAspect="1"/>
          </p:cNvPicPr>
          <p:nvPr/>
        </p:nvPicPr>
        <p:blipFill>
          <a:blip r:embed="rId10"/>
          <a:stretch>
            <a:fillRect/>
          </a:stretch>
        </p:blipFill>
        <p:spPr>
          <a:xfrm>
            <a:off x="542290" y="4267603"/>
            <a:ext cx="503767" cy="457200"/>
          </a:xfrm>
          <a:prstGeom prst="rect">
            <a:avLst/>
          </a:prstGeom>
        </p:spPr>
      </p:pic>
      <p:pic>
        <p:nvPicPr>
          <p:cNvPr id="22" name="Picture 21"/>
          <p:cNvPicPr>
            <a:picLocks noChangeAspect="1"/>
          </p:cNvPicPr>
          <p:nvPr/>
        </p:nvPicPr>
        <p:blipFill>
          <a:blip r:embed="rId11"/>
          <a:stretch>
            <a:fillRect/>
          </a:stretch>
        </p:blipFill>
        <p:spPr>
          <a:xfrm>
            <a:off x="1453336" y="4267603"/>
            <a:ext cx="794521" cy="384846"/>
          </a:xfrm>
          <a:prstGeom prst="rect">
            <a:avLst/>
          </a:prstGeom>
        </p:spPr>
      </p:pic>
      <p:pic>
        <p:nvPicPr>
          <p:cNvPr id="105" name="Picture 104"/>
          <p:cNvPicPr>
            <a:picLocks noChangeAspect="1"/>
          </p:cNvPicPr>
          <p:nvPr/>
        </p:nvPicPr>
        <p:blipFill>
          <a:blip r:embed="rId12"/>
          <a:stretch>
            <a:fillRect/>
          </a:stretch>
        </p:blipFill>
        <p:spPr>
          <a:xfrm>
            <a:off x="2670913" y="4267603"/>
            <a:ext cx="566977" cy="445047"/>
          </a:xfrm>
          <a:prstGeom prst="rect">
            <a:avLst/>
          </a:prstGeom>
        </p:spPr>
      </p:pic>
      <p:pic>
        <p:nvPicPr>
          <p:cNvPr id="23" name="Picture 22"/>
          <p:cNvPicPr>
            <a:picLocks noChangeAspect="1"/>
          </p:cNvPicPr>
          <p:nvPr/>
        </p:nvPicPr>
        <p:blipFill>
          <a:blip r:embed="rId13"/>
          <a:stretch>
            <a:fillRect/>
          </a:stretch>
        </p:blipFill>
        <p:spPr>
          <a:xfrm>
            <a:off x="428413" y="2120536"/>
            <a:ext cx="731520" cy="364090"/>
          </a:xfrm>
          <a:prstGeom prst="rect">
            <a:avLst/>
          </a:prstGeom>
        </p:spPr>
      </p:pic>
      <p:pic>
        <p:nvPicPr>
          <p:cNvPr id="106" name="Graphic 31"/>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53206" y="2111234"/>
            <a:ext cx="457200" cy="457200"/>
          </a:xfrm>
          <a:prstGeom prst="rect">
            <a:avLst/>
          </a:prstGeom>
        </p:spPr>
      </p:pic>
      <p:sp>
        <p:nvSpPr>
          <p:cNvPr id="107" name="object 53"/>
          <p:cNvSpPr/>
          <p:nvPr/>
        </p:nvSpPr>
        <p:spPr>
          <a:xfrm>
            <a:off x="3915746" y="2153834"/>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108" name="TextBox 107"/>
          <p:cNvSpPr txBox="1"/>
          <p:nvPr/>
        </p:nvSpPr>
        <p:spPr bwMode="gray">
          <a:xfrm>
            <a:off x="3920728" y="2608202"/>
            <a:ext cx="1226823" cy="26603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Variety &amp; flexible mounting options</a:t>
            </a:r>
            <a:endParaRPr lang="en-US" dirty="0"/>
          </a:p>
        </p:txBody>
      </p:sp>
      <p:pic>
        <p:nvPicPr>
          <p:cNvPr id="24" name="Picture 23"/>
          <p:cNvPicPr>
            <a:picLocks noChangeAspect="1"/>
          </p:cNvPicPr>
          <p:nvPr/>
        </p:nvPicPr>
        <p:blipFill>
          <a:blip r:embed="rId16"/>
          <a:stretch>
            <a:fillRect/>
          </a:stretch>
        </p:blipFill>
        <p:spPr>
          <a:xfrm>
            <a:off x="3607093" y="4267603"/>
            <a:ext cx="640080" cy="449040"/>
          </a:xfrm>
          <a:prstGeom prst="rect">
            <a:avLst/>
          </a:prstGeom>
        </p:spPr>
      </p:pic>
      <p:sp>
        <p:nvSpPr>
          <p:cNvPr id="109" name="TextBox 108"/>
          <p:cNvSpPr txBox="1"/>
          <p:nvPr/>
        </p:nvSpPr>
        <p:spPr bwMode="gray">
          <a:xfrm>
            <a:off x="3504997" y="4775908"/>
            <a:ext cx="1037278" cy="180431"/>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Advanced diagnostics</a:t>
            </a:r>
            <a:endParaRPr lang="en-US" dirty="0"/>
          </a:p>
        </p:txBody>
      </p:sp>
      <p:sp>
        <p:nvSpPr>
          <p:cNvPr id="110" name="object 53"/>
          <p:cNvSpPr/>
          <p:nvPr/>
        </p:nvSpPr>
        <p:spPr>
          <a:xfrm>
            <a:off x="1313064" y="3023658"/>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112" name="TextBox 111"/>
          <p:cNvSpPr txBox="1"/>
          <p:nvPr/>
        </p:nvSpPr>
        <p:spPr bwMode="gray">
          <a:xfrm>
            <a:off x="1299250" y="3570225"/>
            <a:ext cx="1225175" cy="183962"/>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Easy startup and low maintenance</a:t>
            </a:r>
            <a:endParaRPr lang="en-US" dirty="0"/>
          </a:p>
        </p:txBody>
      </p:sp>
      <p:sp>
        <p:nvSpPr>
          <p:cNvPr id="113" name="object 53"/>
          <p:cNvSpPr/>
          <p:nvPr/>
        </p:nvSpPr>
        <p:spPr>
          <a:xfrm>
            <a:off x="2453166" y="3061430"/>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pic>
        <p:nvPicPr>
          <p:cNvPr id="26" name="Picture 25"/>
          <p:cNvPicPr>
            <a:picLocks noChangeAspect="1"/>
          </p:cNvPicPr>
          <p:nvPr/>
        </p:nvPicPr>
        <p:blipFill>
          <a:blip r:embed="rId17"/>
          <a:stretch>
            <a:fillRect/>
          </a:stretch>
        </p:blipFill>
        <p:spPr>
          <a:xfrm>
            <a:off x="2679026" y="3092105"/>
            <a:ext cx="471487" cy="457200"/>
          </a:xfrm>
          <a:prstGeom prst="rect">
            <a:avLst/>
          </a:prstGeom>
        </p:spPr>
      </p:pic>
      <p:sp>
        <p:nvSpPr>
          <p:cNvPr id="114" name="TextBox 113"/>
          <p:cNvSpPr txBox="1"/>
          <p:nvPr/>
        </p:nvSpPr>
        <p:spPr bwMode="gray">
          <a:xfrm>
            <a:off x="2513400" y="3570225"/>
            <a:ext cx="1045173" cy="202081"/>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360</a:t>
            </a:r>
            <a:r>
              <a:rPr lang="fr-FR" baseline="30000" dirty="0"/>
              <a:t>o </a:t>
            </a:r>
            <a:r>
              <a:rPr lang="fr-FR" dirty="0"/>
              <a:t> rotatable HMI &amp; housing</a:t>
            </a:r>
            <a:endParaRPr lang="en-US" dirty="0"/>
          </a:p>
        </p:txBody>
      </p:sp>
      <p:sp>
        <p:nvSpPr>
          <p:cNvPr id="82" name="TextBox 81"/>
          <p:cNvSpPr txBox="1"/>
          <p:nvPr/>
        </p:nvSpPr>
        <p:spPr bwMode="gray">
          <a:xfrm>
            <a:off x="2527693" y="4775908"/>
            <a:ext cx="994687" cy="281942"/>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Integrated interactive waveform</a:t>
            </a:r>
            <a:endParaRPr lang="en-US" dirty="0"/>
          </a:p>
        </p:txBody>
      </p:sp>
      <p:grpSp>
        <p:nvGrpSpPr>
          <p:cNvPr id="115" name="Group 114"/>
          <p:cNvGrpSpPr>
            <a:grpSpLocks noChangeAspect="1"/>
          </p:cNvGrpSpPr>
          <p:nvPr/>
        </p:nvGrpSpPr>
        <p:grpSpPr bwMode="auto">
          <a:xfrm>
            <a:off x="1621361" y="3073257"/>
            <a:ext cx="458470" cy="457200"/>
            <a:chOff x="4761" y="3312"/>
            <a:chExt cx="361" cy="360"/>
          </a:xfrm>
        </p:grpSpPr>
        <p:sp>
          <p:nvSpPr>
            <p:cNvPr id="116" name="AutoShape 95"/>
            <p:cNvSpPr>
              <a:spLocks noChangeAspect="1" noChangeArrowheads="1" noTextEdit="1"/>
            </p:cNvSpPr>
            <p:nvPr/>
          </p:nvSpPr>
          <p:spPr bwMode="auto">
            <a:xfrm>
              <a:off x="4761" y="3312"/>
              <a:ext cx="36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17" name="Line 97"/>
            <p:cNvSpPr>
              <a:spLocks noChangeShapeType="1"/>
            </p:cNvSpPr>
            <p:nvPr/>
          </p:nvSpPr>
          <p:spPr bwMode="auto">
            <a:xfrm flipV="1">
              <a:off x="4967" y="3401"/>
              <a:ext cx="65" cy="66"/>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18" name="Line 98"/>
            <p:cNvSpPr>
              <a:spLocks noChangeShapeType="1"/>
            </p:cNvSpPr>
            <p:nvPr/>
          </p:nvSpPr>
          <p:spPr bwMode="auto">
            <a:xfrm flipV="1">
              <a:off x="4851" y="3515"/>
              <a:ext cx="67" cy="67"/>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19" name="Line 99"/>
            <p:cNvSpPr>
              <a:spLocks noChangeShapeType="1"/>
            </p:cNvSpPr>
            <p:nvPr/>
          </p:nvSpPr>
          <p:spPr bwMode="auto">
            <a:xfrm>
              <a:off x="4983" y="3532"/>
              <a:ext cx="90" cy="89"/>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0" name="Freeform 100"/>
            <p:cNvSpPr>
              <a:spLocks/>
            </p:cNvSpPr>
            <p:nvPr/>
          </p:nvSpPr>
          <p:spPr bwMode="auto">
            <a:xfrm>
              <a:off x="5057" y="3605"/>
              <a:ext cx="49" cy="49"/>
            </a:xfrm>
            <a:custGeom>
              <a:avLst/>
              <a:gdLst>
                <a:gd name="T0" fmla="*/ 24 w 49"/>
                <a:gd name="T1" fmla="*/ 49 h 49"/>
                <a:gd name="T2" fmla="*/ 0 w 49"/>
                <a:gd name="T3" fmla="*/ 24 h 49"/>
                <a:gd name="T4" fmla="*/ 24 w 49"/>
                <a:gd name="T5" fmla="*/ 0 h 49"/>
                <a:gd name="T6" fmla="*/ 49 w 49"/>
                <a:gd name="T7" fmla="*/ 24 h 49"/>
                <a:gd name="T8" fmla="*/ 24 w 49"/>
                <a:gd name="T9" fmla="*/ 49 h 49"/>
              </a:gdLst>
              <a:ahLst/>
              <a:cxnLst>
                <a:cxn ang="0">
                  <a:pos x="T0" y="T1"/>
                </a:cxn>
                <a:cxn ang="0">
                  <a:pos x="T2" y="T3"/>
                </a:cxn>
                <a:cxn ang="0">
                  <a:pos x="T4" y="T5"/>
                </a:cxn>
                <a:cxn ang="0">
                  <a:pos x="T6" y="T7"/>
                </a:cxn>
                <a:cxn ang="0">
                  <a:pos x="T8" y="T9"/>
                </a:cxn>
              </a:cxnLst>
              <a:rect l="0" t="0" r="r" b="b"/>
              <a:pathLst>
                <a:path w="49" h="49">
                  <a:moveTo>
                    <a:pt x="24" y="49"/>
                  </a:moveTo>
                  <a:lnTo>
                    <a:pt x="0" y="24"/>
                  </a:lnTo>
                  <a:lnTo>
                    <a:pt x="24" y="0"/>
                  </a:lnTo>
                  <a:lnTo>
                    <a:pt x="49" y="24"/>
                  </a:lnTo>
                  <a:lnTo>
                    <a:pt x="24" y="49"/>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1" name="Line 101"/>
            <p:cNvSpPr>
              <a:spLocks noChangeShapeType="1"/>
            </p:cNvSpPr>
            <p:nvPr/>
          </p:nvSpPr>
          <p:spPr bwMode="auto">
            <a:xfrm>
              <a:off x="5089" y="3637"/>
              <a:ext cx="25" cy="25"/>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2" name="Freeform 102"/>
            <p:cNvSpPr>
              <a:spLocks/>
            </p:cNvSpPr>
            <p:nvPr/>
          </p:nvSpPr>
          <p:spPr bwMode="auto">
            <a:xfrm>
              <a:off x="5016" y="3320"/>
              <a:ext cx="98" cy="98"/>
            </a:xfrm>
            <a:custGeom>
              <a:avLst/>
              <a:gdLst>
                <a:gd name="T0" fmla="*/ 48 w 48"/>
                <a:gd name="T1" fmla="*/ 24 h 48"/>
                <a:gd name="T2" fmla="*/ 24 w 48"/>
                <a:gd name="T3" fmla="*/ 48 h 48"/>
                <a:gd name="T4" fmla="*/ 0 w 48"/>
                <a:gd name="T5" fmla="*/ 24 h 48"/>
                <a:gd name="T6" fmla="*/ 24 w 48"/>
                <a:gd name="T7" fmla="*/ 0 h 48"/>
              </a:gdLst>
              <a:ahLst/>
              <a:cxnLst>
                <a:cxn ang="0">
                  <a:pos x="T0" y="T1"/>
                </a:cxn>
                <a:cxn ang="0">
                  <a:pos x="T2" y="T3"/>
                </a:cxn>
                <a:cxn ang="0">
                  <a:pos x="T4" y="T5"/>
                </a:cxn>
                <a:cxn ang="0">
                  <a:pos x="T6" y="T7"/>
                </a:cxn>
              </a:cxnLst>
              <a:rect l="0" t="0" r="r" b="b"/>
              <a:pathLst>
                <a:path w="48" h="48">
                  <a:moveTo>
                    <a:pt x="48" y="24"/>
                  </a:moveTo>
                  <a:cubicBezTo>
                    <a:pt x="48" y="37"/>
                    <a:pt x="37" y="48"/>
                    <a:pt x="24" y="48"/>
                  </a:cubicBezTo>
                  <a:cubicBezTo>
                    <a:pt x="11" y="48"/>
                    <a:pt x="0" y="37"/>
                    <a:pt x="0" y="24"/>
                  </a:cubicBezTo>
                  <a:cubicBezTo>
                    <a:pt x="0" y="11"/>
                    <a:pt x="11" y="0"/>
                    <a:pt x="24"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3" name="Freeform 103"/>
            <p:cNvSpPr>
              <a:spLocks/>
            </p:cNvSpPr>
            <p:nvPr/>
          </p:nvSpPr>
          <p:spPr bwMode="auto">
            <a:xfrm>
              <a:off x="4771" y="3564"/>
              <a:ext cx="98" cy="98"/>
            </a:xfrm>
            <a:custGeom>
              <a:avLst/>
              <a:gdLst>
                <a:gd name="T0" fmla="*/ 0 w 48"/>
                <a:gd name="T1" fmla="*/ 24 h 48"/>
                <a:gd name="T2" fmla="*/ 24 w 48"/>
                <a:gd name="T3" fmla="*/ 0 h 48"/>
                <a:gd name="T4" fmla="*/ 48 w 48"/>
                <a:gd name="T5" fmla="*/ 24 h 48"/>
                <a:gd name="T6" fmla="*/ 24 w 48"/>
                <a:gd name="T7" fmla="*/ 48 h 48"/>
              </a:gdLst>
              <a:ahLst/>
              <a:cxnLst>
                <a:cxn ang="0">
                  <a:pos x="T0" y="T1"/>
                </a:cxn>
                <a:cxn ang="0">
                  <a:pos x="T2" y="T3"/>
                </a:cxn>
                <a:cxn ang="0">
                  <a:pos x="T4" y="T5"/>
                </a:cxn>
                <a:cxn ang="0">
                  <a:pos x="T6" y="T7"/>
                </a:cxn>
              </a:cxnLst>
              <a:rect l="0" t="0" r="r" b="b"/>
              <a:pathLst>
                <a:path w="48" h="48">
                  <a:moveTo>
                    <a:pt x="0" y="24"/>
                  </a:moveTo>
                  <a:cubicBezTo>
                    <a:pt x="0" y="11"/>
                    <a:pt x="11" y="0"/>
                    <a:pt x="24" y="0"/>
                  </a:cubicBezTo>
                  <a:cubicBezTo>
                    <a:pt x="37" y="0"/>
                    <a:pt x="48" y="11"/>
                    <a:pt x="48" y="24"/>
                  </a:cubicBezTo>
                  <a:cubicBezTo>
                    <a:pt x="48" y="37"/>
                    <a:pt x="37" y="48"/>
                    <a:pt x="24" y="48"/>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4" name="Freeform 104"/>
            <p:cNvSpPr>
              <a:spLocks/>
            </p:cNvSpPr>
            <p:nvPr/>
          </p:nvSpPr>
          <p:spPr bwMode="auto">
            <a:xfrm>
              <a:off x="4779" y="3328"/>
              <a:ext cx="221" cy="220"/>
            </a:xfrm>
            <a:custGeom>
              <a:avLst/>
              <a:gdLst>
                <a:gd name="T0" fmla="*/ 41 w 221"/>
                <a:gd name="T1" fmla="*/ 0 h 220"/>
                <a:gd name="T2" fmla="*/ 0 w 221"/>
                <a:gd name="T3" fmla="*/ 41 h 220"/>
                <a:gd name="T4" fmla="*/ 180 w 221"/>
                <a:gd name="T5" fmla="*/ 220 h 220"/>
                <a:gd name="T6" fmla="*/ 221 w 221"/>
                <a:gd name="T7" fmla="*/ 179 h 220"/>
                <a:gd name="T8" fmla="*/ 41 w 221"/>
                <a:gd name="T9" fmla="*/ 0 h 220"/>
              </a:gdLst>
              <a:ahLst/>
              <a:cxnLst>
                <a:cxn ang="0">
                  <a:pos x="T0" y="T1"/>
                </a:cxn>
                <a:cxn ang="0">
                  <a:pos x="T2" y="T3"/>
                </a:cxn>
                <a:cxn ang="0">
                  <a:pos x="T4" y="T5"/>
                </a:cxn>
                <a:cxn ang="0">
                  <a:pos x="T6" y="T7"/>
                </a:cxn>
                <a:cxn ang="0">
                  <a:pos x="T8" y="T9"/>
                </a:cxn>
              </a:cxnLst>
              <a:rect l="0" t="0" r="r" b="b"/>
              <a:pathLst>
                <a:path w="221" h="220">
                  <a:moveTo>
                    <a:pt x="41" y="0"/>
                  </a:moveTo>
                  <a:lnTo>
                    <a:pt x="0" y="41"/>
                  </a:lnTo>
                  <a:lnTo>
                    <a:pt x="180" y="220"/>
                  </a:lnTo>
                  <a:lnTo>
                    <a:pt x="221" y="179"/>
                  </a:lnTo>
                  <a:lnTo>
                    <a:pt x="41" y="0"/>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sp>
          <p:nvSpPr>
            <p:cNvPr id="125" name="Line 105"/>
            <p:cNvSpPr>
              <a:spLocks noChangeShapeType="1"/>
            </p:cNvSpPr>
            <p:nvPr/>
          </p:nvSpPr>
          <p:spPr bwMode="auto">
            <a:xfrm>
              <a:off x="4812" y="3361"/>
              <a:ext cx="155" cy="154"/>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a:p>
          </p:txBody>
        </p:sp>
      </p:grpSp>
      <p:sp>
        <p:nvSpPr>
          <p:cNvPr id="126" name="object 53"/>
          <p:cNvSpPr/>
          <p:nvPr/>
        </p:nvSpPr>
        <p:spPr>
          <a:xfrm>
            <a:off x="3491207" y="3104168"/>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127" name="object 53"/>
          <p:cNvSpPr/>
          <p:nvPr/>
        </p:nvSpPr>
        <p:spPr>
          <a:xfrm>
            <a:off x="3508386" y="4347371"/>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sp>
        <p:nvSpPr>
          <p:cNvPr id="128" name="TextBox 127"/>
          <p:cNvSpPr txBox="1"/>
          <p:nvPr/>
        </p:nvSpPr>
        <p:spPr bwMode="gray">
          <a:xfrm>
            <a:off x="3509099" y="3570225"/>
            <a:ext cx="2020844" cy="26603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fr-FR" dirty="0"/>
              <a:t>Wide range of  applications: Oil &amp; Gas, Petrochem, chemical, Power etc.</a:t>
            </a:r>
            <a:endParaRPr lang="en-US" dirty="0"/>
          </a:p>
        </p:txBody>
      </p:sp>
      <p:pic>
        <p:nvPicPr>
          <p:cNvPr id="129" name="Graphic 91"/>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34741" y="3066387"/>
            <a:ext cx="457200" cy="457200"/>
          </a:xfrm>
          <a:prstGeom prst="rect">
            <a:avLst/>
          </a:prstGeom>
        </p:spPr>
      </p:pic>
      <p:pic>
        <p:nvPicPr>
          <p:cNvPr id="130" name="Graphic 93"/>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79121" y="3057711"/>
            <a:ext cx="457200" cy="457200"/>
          </a:xfrm>
          <a:prstGeom prst="rect">
            <a:avLst/>
          </a:prstGeom>
        </p:spPr>
      </p:pic>
      <p:pic>
        <p:nvPicPr>
          <p:cNvPr id="131" name="Graphic 87"/>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62054" y="3066387"/>
            <a:ext cx="457200" cy="457200"/>
          </a:xfrm>
          <a:prstGeom prst="rect">
            <a:avLst/>
          </a:prstGeom>
        </p:spPr>
      </p:pic>
      <p:pic>
        <p:nvPicPr>
          <p:cNvPr id="132" name="Picture 2" descr="C:\Users\USMSSRE\AppData\Local\Temp\SNAGHTML1afe842a.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5573" y="3073257"/>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bwMode="gray">
          <a:xfrm>
            <a:off x="307216" y="3570225"/>
            <a:ext cx="938460" cy="266030"/>
          </a:xfrm>
          <a:prstGeom prst="rect">
            <a:avLst/>
          </a:prstGeom>
          <a:noFill/>
        </p:spPr>
        <p:txBody>
          <a:bodyPr wrap="square" lIns="72000" tIns="0" rIns="72000" bIns="72000" rtlCol="0">
            <a:noAutofit/>
          </a:bodyPr>
          <a:lstStyle>
            <a:defPPr>
              <a:defRPr lang="en-US"/>
            </a:defPPr>
            <a:lvl1pPr>
              <a:defRPr sz="1000"/>
            </a:lvl1pPr>
            <a:lvl2pPr marL="0" lvl="1">
              <a:defRPr sz="1000"/>
            </a:lvl2pPr>
          </a:lstStyle>
          <a:p>
            <a:pPr lvl="1"/>
            <a:r>
              <a:rPr lang="en-US" dirty="0"/>
              <a:t>Patented piezo sensor</a:t>
            </a:r>
          </a:p>
        </p:txBody>
      </p:sp>
      <p:sp>
        <p:nvSpPr>
          <p:cNvPr id="138" name="object 53"/>
          <p:cNvSpPr/>
          <p:nvPr/>
        </p:nvSpPr>
        <p:spPr>
          <a:xfrm>
            <a:off x="4350564" y="4371997"/>
            <a:ext cx="0" cy="661584"/>
          </a:xfrm>
          <a:custGeom>
            <a:avLst/>
            <a:gdLst/>
            <a:ahLst/>
            <a:cxnLst/>
            <a:rect l="l" t="t" r="r" b="b"/>
            <a:pathLst>
              <a:path h="661670">
                <a:moveTo>
                  <a:pt x="0" y="0"/>
                </a:moveTo>
                <a:lnTo>
                  <a:pt x="0" y="661047"/>
                </a:lnTo>
              </a:path>
            </a:pathLst>
          </a:custGeom>
          <a:ln w="4318">
            <a:solidFill>
              <a:srgbClr val="A8A8A8"/>
            </a:solidFill>
          </a:ln>
        </p:spPr>
        <p:txBody>
          <a:bodyPr wrap="square" lIns="0" tIns="0" rIns="0" bIns="0" rtlCol="0"/>
          <a:lstStyle/>
          <a:p>
            <a:endParaRPr/>
          </a:p>
        </p:txBody>
      </p:sp>
      <p:pic>
        <p:nvPicPr>
          <p:cNvPr id="86" name="Graphic 37">
            <a:extLst>
              <a:ext uri="{FF2B5EF4-FFF2-40B4-BE49-F238E27FC236}">
                <a16:creationId xmlns:a16="http://schemas.microsoft.com/office/drawing/2014/main" id="{895166E4-1DAB-4DC3-8536-4C35E51F506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0475" y="5441403"/>
            <a:ext cx="457200" cy="457200"/>
          </a:xfrm>
          <a:prstGeom prst="rect">
            <a:avLst/>
          </a:prstGeom>
        </p:spPr>
      </p:pic>
      <p:pic>
        <p:nvPicPr>
          <p:cNvPr id="87" name="Graphic 23">
            <a:extLst>
              <a:ext uri="{FF2B5EF4-FFF2-40B4-BE49-F238E27FC236}">
                <a16:creationId xmlns:a16="http://schemas.microsoft.com/office/drawing/2014/main" id="{CD3F9274-092D-4A4F-B057-2DE67A13F2D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1449" y="2116929"/>
            <a:ext cx="457200" cy="457200"/>
          </a:xfrm>
          <a:prstGeom prst="rect">
            <a:avLst/>
          </a:prstGeom>
        </p:spPr>
      </p:pic>
      <p:pic>
        <p:nvPicPr>
          <p:cNvPr id="88" name="Graphic 13">
            <a:extLst>
              <a:ext uri="{FF2B5EF4-FFF2-40B4-BE49-F238E27FC236}">
                <a16:creationId xmlns:a16="http://schemas.microsoft.com/office/drawing/2014/main" id="{4DCEFA5D-6E8B-4E77-8C01-FB540211B6F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125602" y="2127654"/>
            <a:ext cx="457200" cy="457200"/>
          </a:xfrm>
          <a:prstGeom prst="rect">
            <a:avLst/>
          </a:prstGeom>
        </p:spPr>
      </p:pic>
      <p:grpSp>
        <p:nvGrpSpPr>
          <p:cNvPr id="85" name="Group 84">
            <a:extLst>
              <a:ext uri="{FF2B5EF4-FFF2-40B4-BE49-F238E27FC236}">
                <a16:creationId xmlns:a16="http://schemas.microsoft.com/office/drawing/2014/main" id="{08F7354C-6EE4-4D88-9351-B1336952C6EC}"/>
              </a:ext>
            </a:extLst>
          </p:cNvPr>
          <p:cNvGrpSpPr/>
          <p:nvPr/>
        </p:nvGrpSpPr>
        <p:grpSpPr>
          <a:xfrm>
            <a:off x="7042030" y="1832452"/>
            <a:ext cx="4811885" cy="4088722"/>
            <a:chOff x="7042030" y="1832452"/>
            <a:chExt cx="4811885" cy="4088722"/>
          </a:xfrm>
        </p:grpSpPr>
        <p:sp>
          <p:nvSpPr>
            <p:cNvPr id="89" name="Text Placeholder 6">
              <a:extLst>
                <a:ext uri="{FF2B5EF4-FFF2-40B4-BE49-F238E27FC236}">
                  <a16:creationId xmlns:a16="http://schemas.microsoft.com/office/drawing/2014/main" id="{61D42139-0E0D-4155-8834-9B2A2B33099E}"/>
                </a:ext>
              </a:extLst>
            </p:cNvPr>
            <p:cNvSpPr txBox="1">
              <a:spLocks/>
            </p:cNvSpPr>
            <p:nvPr/>
          </p:nvSpPr>
          <p:spPr bwMode="gray">
            <a:xfrm>
              <a:off x="8194990" y="1922764"/>
              <a:ext cx="3658924" cy="1240225"/>
            </a:xfrm>
            <a:prstGeom prst="rect">
              <a:avLst/>
            </a:prstGeom>
            <a:ln w="3175">
              <a:solidFill>
                <a:schemeClr val="accent1"/>
              </a:solidFill>
              <a:prstDash val="dash"/>
            </a:ln>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sz="1100" dirty="0"/>
                <a:t>Lower total cost of ownership</a:t>
              </a:r>
            </a:p>
            <a:p>
              <a:pPr lvl="1">
                <a:spcBef>
                  <a:spcPts val="600"/>
                </a:spcBef>
              </a:pPr>
              <a:r>
                <a:rPr lang="en-US" sz="1100" dirty="0"/>
                <a:t>Improved Delivery : modular &amp;late configuration</a:t>
              </a:r>
            </a:p>
            <a:p>
              <a:pPr lvl="1">
                <a:spcBef>
                  <a:spcPts val="600"/>
                </a:spcBef>
              </a:pPr>
              <a:r>
                <a:rPr lang="en-US" sz="1100" dirty="0"/>
                <a:t>Global Market: Hazloc approvals with SIL 2/3 capability</a:t>
              </a:r>
            </a:p>
            <a:p>
              <a:pPr lvl="1">
                <a:spcBef>
                  <a:spcPts val="600"/>
                </a:spcBef>
              </a:pPr>
              <a:r>
                <a:rPr lang="en-US" sz="1100" dirty="0"/>
                <a:t>Common parts: Optimize operations, inventory management</a:t>
              </a:r>
            </a:p>
          </p:txBody>
        </p:sp>
        <p:sp>
          <p:nvSpPr>
            <p:cNvPr id="90" name="Text Placeholder 6">
              <a:extLst>
                <a:ext uri="{FF2B5EF4-FFF2-40B4-BE49-F238E27FC236}">
                  <a16:creationId xmlns:a16="http://schemas.microsoft.com/office/drawing/2014/main" id="{552CE683-4A22-4062-8337-85922F1B4890}"/>
                </a:ext>
              </a:extLst>
            </p:cNvPr>
            <p:cNvSpPr txBox="1">
              <a:spLocks/>
            </p:cNvSpPr>
            <p:nvPr/>
          </p:nvSpPr>
          <p:spPr bwMode="gray">
            <a:xfrm>
              <a:off x="8194990" y="3301857"/>
              <a:ext cx="3658924" cy="1240225"/>
            </a:xfrm>
            <a:prstGeom prst="rect">
              <a:avLst/>
            </a:prstGeom>
            <a:ln w="3175">
              <a:solidFill>
                <a:schemeClr val="accent1"/>
              </a:solidFill>
              <a:prstDash val="dash"/>
            </a:ln>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sz="1100" dirty="0"/>
                <a:t>Meet market expectations</a:t>
              </a:r>
            </a:p>
            <a:p>
              <a:pPr marL="171450" lvl="0" indent="-171450">
                <a:buFontTx/>
                <a:buChar char="-"/>
              </a:pPr>
              <a:r>
                <a:rPr lang="en-US" sz="1100" dirty="0"/>
                <a:t>Ease of installation, mounting and configuration</a:t>
              </a:r>
            </a:p>
            <a:p>
              <a:pPr marL="171450" lvl="0" indent="-171450">
                <a:buFontTx/>
                <a:buChar char="-"/>
              </a:pPr>
              <a:r>
                <a:rPr lang="en-US" sz="1100" dirty="0"/>
                <a:t>Ease of commissioning &amp; troubleshooting</a:t>
              </a:r>
            </a:p>
            <a:p>
              <a:pPr marL="171450" lvl="0" indent="-171450">
                <a:buFontTx/>
                <a:buChar char="-"/>
              </a:pPr>
              <a:r>
                <a:rPr lang="en-US" sz="1100" dirty="0"/>
                <a:t>Advanced tools for best asset management-reduce total cost of ownership</a:t>
              </a:r>
            </a:p>
          </p:txBody>
        </p:sp>
        <p:sp>
          <p:nvSpPr>
            <p:cNvPr id="91" name="Text Placeholder 6">
              <a:extLst>
                <a:ext uri="{FF2B5EF4-FFF2-40B4-BE49-F238E27FC236}">
                  <a16:creationId xmlns:a16="http://schemas.microsoft.com/office/drawing/2014/main" id="{39B26204-76DC-4CE3-98F0-35659CA4B0A8}"/>
                </a:ext>
              </a:extLst>
            </p:cNvPr>
            <p:cNvSpPr txBox="1">
              <a:spLocks/>
            </p:cNvSpPr>
            <p:nvPr/>
          </p:nvSpPr>
          <p:spPr bwMode="gray">
            <a:xfrm>
              <a:off x="8194991" y="4680949"/>
              <a:ext cx="3658924" cy="1240225"/>
            </a:xfrm>
            <a:prstGeom prst="rect">
              <a:avLst/>
            </a:prstGeom>
            <a:ln w="3175">
              <a:solidFill>
                <a:schemeClr val="accent1"/>
              </a:solidFill>
              <a:prstDash val="dash"/>
            </a:ln>
          </p:spPr>
          <p:txBody>
            <a:bodyPr lIns="72000" tIns="72000" rIns="72000" bIns="72000" anchor="ct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sz="1100" dirty="0"/>
                <a:t>Variants based on applications</a:t>
              </a:r>
            </a:p>
            <a:p>
              <a:pPr lvl="1">
                <a:spcBef>
                  <a:spcPts val="600"/>
                </a:spcBef>
              </a:pPr>
              <a:r>
                <a:rPr lang="en-US" sz="1100" dirty="0"/>
                <a:t>All variants with all approvals - base model without display option– direct insertion vs gauge mounted</a:t>
              </a:r>
            </a:p>
            <a:p>
              <a:pPr lvl="1">
                <a:spcBef>
                  <a:spcPts val="600"/>
                </a:spcBef>
              </a:pPr>
              <a:r>
                <a:rPr lang="en-US" sz="1100" dirty="0"/>
                <a:t>Aluminum vs SS dual compartment</a:t>
              </a:r>
            </a:p>
            <a:p>
              <a:pPr lvl="1">
                <a:spcBef>
                  <a:spcPts val="600"/>
                </a:spcBef>
              </a:pPr>
              <a:r>
                <a:rPr lang="en-US" sz="1100" dirty="0"/>
                <a:t>ABB Technical support &amp; service personnel's</a:t>
              </a:r>
            </a:p>
          </p:txBody>
        </p:sp>
        <p:sp>
          <p:nvSpPr>
            <p:cNvPr id="92" name="Text Placeholder 7">
              <a:extLst>
                <a:ext uri="{FF2B5EF4-FFF2-40B4-BE49-F238E27FC236}">
                  <a16:creationId xmlns:a16="http://schemas.microsoft.com/office/drawing/2014/main" id="{35E5A665-3F31-444F-B1DE-763B9F8E33C3}"/>
                </a:ext>
              </a:extLst>
            </p:cNvPr>
            <p:cNvSpPr txBox="1">
              <a:spLocks/>
            </p:cNvSpPr>
            <p:nvPr/>
          </p:nvSpPr>
          <p:spPr bwMode="gray">
            <a:xfrm>
              <a:off x="7042030" y="1832452"/>
              <a:ext cx="1786466" cy="1240225"/>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lvl="0" algn="l"/>
              <a:r>
                <a:rPr lang="en-US" sz="1200" dirty="0"/>
                <a:t>Gain creators</a:t>
              </a:r>
            </a:p>
          </p:txBody>
        </p:sp>
        <p:sp>
          <p:nvSpPr>
            <p:cNvPr id="93" name="Text Placeholder 7">
              <a:extLst>
                <a:ext uri="{FF2B5EF4-FFF2-40B4-BE49-F238E27FC236}">
                  <a16:creationId xmlns:a16="http://schemas.microsoft.com/office/drawing/2014/main" id="{5E6B8C75-D076-4CEC-97D9-69F6039ECF3F}"/>
                </a:ext>
              </a:extLst>
            </p:cNvPr>
            <p:cNvSpPr txBox="1">
              <a:spLocks/>
            </p:cNvSpPr>
            <p:nvPr/>
          </p:nvSpPr>
          <p:spPr bwMode="gray">
            <a:xfrm>
              <a:off x="7042030" y="3256701"/>
              <a:ext cx="1786466" cy="1240225"/>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lvl="0" algn="l"/>
              <a:r>
                <a:rPr lang="en-US" sz="1200" dirty="0"/>
                <a:t>Pain relievers</a:t>
              </a:r>
            </a:p>
          </p:txBody>
        </p:sp>
        <p:sp>
          <p:nvSpPr>
            <p:cNvPr id="94" name="Text Placeholder 7">
              <a:extLst>
                <a:ext uri="{FF2B5EF4-FFF2-40B4-BE49-F238E27FC236}">
                  <a16:creationId xmlns:a16="http://schemas.microsoft.com/office/drawing/2014/main" id="{B164E54C-A478-42B2-8630-B7F88FC8EFAC}"/>
                </a:ext>
              </a:extLst>
            </p:cNvPr>
            <p:cNvSpPr txBox="1">
              <a:spLocks/>
            </p:cNvSpPr>
            <p:nvPr/>
          </p:nvSpPr>
          <p:spPr bwMode="gray">
            <a:xfrm>
              <a:off x="7042030" y="4680949"/>
              <a:ext cx="1786466" cy="1240225"/>
            </a:xfrm>
            <a:prstGeom prst="rect">
              <a:avLst/>
            </a:prstGeom>
          </p:spPr>
          <p:txBody>
            <a:bodyPr lIns="72000" tIns="72000" rIns="72000" bIns="72000" anchor="ctr"/>
            <a:lstStyle>
              <a:lvl1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ctr"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ctr"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lvl="0" algn="l"/>
              <a:r>
                <a:rPr lang="en-US" sz="1200" dirty="0"/>
                <a:t>Products &amp; </a:t>
              </a:r>
            </a:p>
            <a:p>
              <a:pPr lvl="0" algn="l"/>
              <a:r>
                <a:rPr lang="en-US" sz="1200" dirty="0"/>
                <a:t>services</a:t>
              </a:r>
            </a:p>
          </p:txBody>
        </p:sp>
      </p:grpSp>
    </p:spTree>
    <p:extLst>
      <p:ext uri="{BB962C8B-B14F-4D97-AF65-F5344CB8AC3E}">
        <p14:creationId xmlns:p14="http://schemas.microsoft.com/office/powerpoint/2010/main" val="2888249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83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p:cNvGrpSpPr/>
          <p:nvPr/>
        </p:nvGrpSpPr>
        <p:grpSpPr>
          <a:xfrm>
            <a:off x="7220744" y="4016511"/>
            <a:ext cx="3963608" cy="2005631"/>
            <a:chOff x="6272995" y="3970868"/>
            <a:chExt cx="3964124" cy="2005892"/>
          </a:xfrm>
        </p:grpSpPr>
        <p:pic>
          <p:nvPicPr>
            <p:cNvPr id="138" name="Picture 137"/>
            <p:cNvPicPr>
              <a:picLocks noChangeAspect="1"/>
            </p:cNvPicPr>
            <p:nvPr/>
          </p:nvPicPr>
          <p:blipFill>
            <a:blip r:embed="rId3"/>
            <a:stretch>
              <a:fillRect/>
            </a:stretch>
          </p:blipFill>
          <p:spPr>
            <a:xfrm>
              <a:off x="8824281" y="3970868"/>
              <a:ext cx="1412838" cy="1828800"/>
            </a:xfrm>
            <a:prstGeom prst="rect">
              <a:avLst/>
            </a:prstGeom>
          </p:spPr>
        </p:pic>
        <p:grpSp>
          <p:nvGrpSpPr>
            <p:cNvPr id="76" name="Group 1028"/>
            <p:cNvGrpSpPr>
              <a:grpSpLocks/>
            </p:cNvGrpSpPr>
            <p:nvPr/>
          </p:nvGrpSpPr>
          <p:grpSpPr bwMode="auto">
            <a:xfrm>
              <a:off x="6882942" y="4072687"/>
              <a:ext cx="1827586" cy="1645478"/>
              <a:chOff x="1185" y="1171"/>
              <a:chExt cx="2430" cy="2427"/>
            </a:xfrm>
          </p:grpSpPr>
          <p:sp>
            <p:nvSpPr>
              <p:cNvPr id="83" name="Line 1029"/>
              <p:cNvSpPr>
                <a:spLocks noChangeShapeType="1"/>
              </p:cNvSpPr>
              <p:nvPr/>
            </p:nvSpPr>
            <p:spPr bwMode="auto">
              <a:xfrm>
                <a:off x="2120" y="2478"/>
                <a:ext cx="374"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4" name="Line 1030"/>
              <p:cNvSpPr>
                <a:spLocks noChangeShapeType="1"/>
              </p:cNvSpPr>
              <p:nvPr/>
            </p:nvSpPr>
            <p:spPr bwMode="auto">
              <a:xfrm>
                <a:off x="1185" y="3598"/>
                <a:ext cx="243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5" name="Line 1031"/>
              <p:cNvSpPr>
                <a:spLocks noChangeShapeType="1"/>
              </p:cNvSpPr>
              <p:nvPr/>
            </p:nvSpPr>
            <p:spPr bwMode="auto">
              <a:xfrm flipV="1">
                <a:off x="1185" y="3558"/>
                <a:ext cx="40" cy="4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 name="Line 1032"/>
              <p:cNvSpPr>
                <a:spLocks noChangeShapeType="1"/>
              </p:cNvSpPr>
              <p:nvPr/>
            </p:nvSpPr>
            <p:spPr bwMode="auto">
              <a:xfrm flipV="1">
                <a:off x="1246" y="3495"/>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7" name="Line 1033"/>
              <p:cNvSpPr>
                <a:spLocks noChangeShapeType="1"/>
              </p:cNvSpPr>
              <p:nvPr/>
            </p:nvSpPr>
            <p:spPr bwMode="auto">
              <a:xfrm flipV="1">
                <a:off x="1309" y="3432"/>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 name="Line 1034"/>
              <p:cNvSpPr>
                <a:spLocks noChangeShapeType="1"/>
              </p:cNvSpPr>
              <p:nvPr/>
            </p:nvSpPr>
            <p:spPr bwMode="auto">
              <a:xfrm flipV="1">
                <a:off x="1372" y="3369"/>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9" name="Line 1035"/>
              <p:cNvSpPr>
                <a:spLocks noChangeShapeType="1"/>
              </p:cNvSpPr>
              <p:nvPr/>
            </p:nvSpPr>
            <p:spPr bwMode="auto">
              <a:xfrm flipV="1">
                <a:off x="1435" y="3306"/>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0" name="Line 1036"/>
              <p:cNvSpPr>
                <a:spLocks noChangeShapeType="1"/>
              </p:cNvSpPr>
              <p:nvPr/>
            </p:nvSpPr>
            <p:spPr bwMode="auto">
              <a:xfrm flipV="1">
                <a:off x="1498" y="3244"/>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1" name="Line 1037"/>
              <p:cNvSpPr>
                <a:spLocks noChangeShapeType="1"/>
              </p:cNvSpPr>
              <p:nvPr/>
            </p:nvSpPr>
            <p:spPr bwMode="auto">
              <a:xfrm flipV="1">
                <a:off x="1561" y="3181"/>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 name="Line 1038"/>
              <p:cNvSpPr>
                <a:spLocks noChangeShapeType="1"/>
              </p:cNvSpPr>
              <p:nvPr/>
            </p:nvSpPr>
            <p:spPr bwMode="auto">
              <a:xfrm flipV="1">
                <a:off x="1624" y="3118"/>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3" name="Line 1039"/>
              <p:cNvSpPr>
                <a:spLocks noChangeShapeType="1"/>
              </p:cNvSpPr>
              <p:nvPr/>
            </p:nvSpPr>
            <p:spPr bwMode="auto">
              <a:xfrm flipV="1">
                <a:off x="1687" y="3055"/>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4" name="Line 1040"/>
              <p:cNvSpPr>
                <a:spLocks noChangeShapeType="1"/>
              </p:cNvSpPr>
              <p:nvPr/>
            </p:nvSpPr>
            <p:spPr bwMode="auto">
              <a:xfrm flipV="1">
                <a:off x="1750" y="2992"/>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5" name="Line 1041"/>
              <p:cNvSpPr>
                <a:spLocks noChangeShapeType="1"/>
              </p:cNvSpPr>
              <p:nvPr/>
            </p:nvSpPr>
            <p:spPr bwMode="auto">
              <a:xfrm flipV="1">
                <a:off x="1813" y="2929"/>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 name="Line 1042"/>
              <p:cNvSpPr>
                <a:spLocks noChangeShapeType="1"/>
              </p:cNvSpPr>
              <p:nvPr/>
            </p:nvSpPr>
            <p:spPr bwMode="auto">
              <a:xfrm flipV="1">
                <a:off x="1876" y="2866"/>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 name="Line 1043"/>
              <p:cNvSpPr>
                <a:spLocks noChangeShapeType="1"/>
              </p:cNvSpPr>
              <p:nvPr/>
            </p:nvSpPr>
            <p:spPr bwMode="auto">
              <a:xfrm flipV="1">
                <a:off x="1939" y="2804"/>
                <a:ext cx="42" cy="4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 name="Line 1044"/>
              <p:cNvSpPr>
                <a:spLocks noChangeShapeType="1"/>
              </p:cNvSpPr>
              <p:nvPr/>
            </p:nvSpPr>
            <p:spPr bwMode="auto">
              <a:xfrm flipV="1">
                <a:off x="2001" y="2741"/>
                <a:ext cx="42" cy="4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 name="Line 1045"/>
              <p:cNvSpPr>
                <a:spLocks noChangeShapeType="1"/>
              </p:cNvSpPr>
              <p:nvPr/>
            </p:nvSpPr>
            <p:spPr bwMode="auto">
              <a:xfrm flipV="1">
                <a:off x="2065" y="2678"/>
                <a:ext cx="41"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 name="Line 1046"/>
              <p:cNvSpPr>
                <a:spLocks noChangeShapeType="1"/>
              </p:cNvSpPr>
              <p:nvPr/>
            </p:nvSpPr>
            <p:spPr bwMode="auto">
              <a:xfrm flipV="1">
                <a:off x="2127" y="2615"/>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1" name="Line 1047"/>
              <p:cNvSpPr>
                <a:spLocks noChangeShapeType="1"/>
              </p:cNvSpPr>
              <p:nvPr/>
            </p:nvSpPr>
            <p:spPr bwMode="auto">
              <a:xfrm flipV="1">
                <a:off x="2190" y="2552"/>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 name="Line 1048"/>
              <p:cNvSpPr>
                <a:spLocks noChangeShapeType="1"/>
              </p:cNvSpPr>
              <p:nvPr/>
            </p:nvSpPr>
            <p:spPr bwMode="auto">
              <a:xfrm flipV="1">
                <a:off x="2253" y="2489"/>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 name="Line 1049"/>
              <p:cNvSpPr>
                <a:spLocks noChangeShapeType="1"/>
              </p:cNvSpPr>
              <p:nvPr/>
            </p:nvSpPr>
            <p:spPr bwMode="auto">
              <a:xfrm flipV="1">
                <a:off x="2316" y="2426"/>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4" name="Line 1050"/>
              <p:cNvSpPr>
                <a:spLocks noChangeShapeType="1"/>
              </p:cNvSpPr>
              <p:nvPr/>
            </p:nvSpPr>
            <p:spPr bwMode="auto">
              <a:xfrm flipV="1">
                <a:off x="2379" y="2363"/>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5" name="Line 1051"/>
              <p:cNvSpPr>
                <a:spLocks noChangeShapeType="1"/>
              </p:cNvSpPr>
              <p:nvPr/>
            </p:nvSpPr>
            <p:spPr bwMode="auto">
              <a:xfrm flipV="1">
                <a:off x="2442" y="2300"/>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6" name="Line 1052"/>
              <p:cNvSpPr>
                <a:spLocks noChangeShapeType="1"/>
              </p:cNvSpPr>
              <p:nvPr/>
            </p:nvSpPr>
            <p:spPr bwMode="auto">
              <a:xfrm flipV="1">
                <a:off x="2505" y="2238"/>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7" name="Line 1053"/>
              <p:cNvSpPr>
                <a:spLocks noChangeShapeType="1"/>
              </p:cNvSpPr>
              <p:nvPr/>
            </p:nvSpPr>
            <p:spPr bwMode="auto">
              <a:xfrm flipV="1">
                <a:off x="2568" y="2175"/>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8" name="Line 1054"/>
              <p:cNvSpPr>
                <a:spLocks noChangeShapeType="1"/>
              </p:cNvSpPr>
              <p:nvPr/>
            </p:nvSpPr>
            <p:spPr bwMode="auto">
              <a:xfrm flipV="1">
                <a:off x="2631" y="2112"/>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9" name="Line 1055"/>
              <p:cNvSpPr>
                <a:spLocks noChangeShapeType="1"/>
              </p:cNvSpPr>
              <p:nvPr/>
            </p:nvSpPr>
            <p:spPr bwMode="auto">
              <a:xfrm flipV="1">
                <a:off x="2694" y="2049"/>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0" name="Line 1056"/>
              <p:cNvSpPr>
                <a:spLocks noChangeShapeType="1"/>
              </p:cNvSpPr>
              <p:nvPr/>
            </p:nvSpPr>
            <p:spPr bwMode="auto">
              <a:xfrm flipV="1">
                <a:off x="2757" y="1986"/>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1" name="Line 1057"/>
              <p:cNvSpPr>
                <a:spLocks noChangeShapeType="1"/>
              </p:cNvSpPr>
              <p:nvPr/>
            </p:nvSpPr>
            <p:spPr bwMode="auto">
              <a:xfrm flipV="1">
                <a:off x="2820" y="1923"/>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2" name="Line 1058"/>
              <p:cNvSpPr>
                <a:spLocks noChangeShapeType="1"/>
              </p:cNvSpPr>
              <p:nvPr/>
            </p:nvSpPr>
            <p:spPr bwMode="auto">
              <a:xfrm flipV="1">
                <a:off x="2883" y="1860"/>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3" name="Line 1059"/>
              <p:cNvSpPr>
                <a:spLocks noChangeShapeType="1"/>
              </p:cNvSpPr>
              <p:nvPr/>
            </p:nvSpPr>
            <p:spPr bwMode="auto">
              <a:xfrm flipV="1">
                <a:off x="2946" y="1797"/>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4" name="Line 1060"/>
              <p:cNvSpPr>
                <a:spLocks noChangeShapeType="1"/>
              </p:cNvSpPr>
              <p:nvPr/>
            </p:nvSpPr>
            <p:spPr bwMode="auto">
              <a:xfrm flipV="1">
                <a:off x="3009" y="1735"/>
                <a:ext cx="42" cy="4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5" name="Line 1061"/>
              <p:cNvSpPr>
                <a:spLocks noChangeShapeType="1"/>
              </p:cNvSpPr>
              <p:nvPr/>
            </p:nvSpPr>
            <p:spPr bwMode="auto">
              <a:xfrm flipV="1">
                <a:off x="3072" y="1672"/>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6" name="Line 1062"/>
              <p:cNvSpPr>
                <a:spLocks noChangeShapeType="1"/>
              </p:cNvSpPr>
              <p:nvPr/>
            </p:nvSpPr>
            <p:spPr bwMode="auto">
              <a:xfrm flipV="1">
                <a:off x="3135" y="1609"/>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7" name="Line 1063"/>
              <p:cNvSpPr>
                <a:spLocks noChangeShapeType="1"/>
              </p:cNvSpPr>
              <p:nvPr/>
            </p:nvSpPr>
            <p:spPr bwMode="auto">
              <a:xfrm flipV="1">
                <a:off x="3198" y="1546"/>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8" name="Line 1064"/>
              <p:cNvSpPr>
                <a:spLocks noChangeShapeType="1"/>
              </p:cNvSpPr>
              <p:nvPr/>
            </p:nvSpPr>
            <p:spPr bwMode="auto">
              <a:xfrm flipV="1">
                <a:off x="3261" y="1483"/>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9" name="Line 1065"/>
              <p:cNvSpPr>
                <a:spLocks noChangeShapeType="1"/>
              </p:cNvSpPr>
              <p:nvPr/>
            </p:nvSpPr>
            <p:spPr bwMode="auto">
              <a:xfrm flipV="1">
                <a:off x="3324" y="1420"/>
                <a:ext cx="41"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0" name="Line 1066"/>
              <p:cNvSpPr>
                <a:spLocks noChangeShapeType="1"/>
              </p:cNvSpPr>
              <p:nvPr/>
            </p:nvSpPr>
            <p:spPr bwMode="auto">
              <a:xfrm flipV="1">
                <a:off x="3387" y="1357"/>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1" name="Line 1067"/>
              <p:cNvSpPr>
                <a:spLocks noChangeShapeType="1"/>
              </p:cNvSpPr>
              <p:nvPr/>
            </p:nvSpPr>
            <p:spPr bwMode="auto">
              <a:xfrm flipV="1">
                <a:off x="3449" y="1294"/>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2" name="Line 1068"/>
              <p:cNvSpPr>
                <a:spLocks noChangeShapeType="1"/>
              </p:cNvSpPr>
              <p:nvPr/>
            </p:nvSpPr>
            <p:spPr bwMode="auto">
              <a:xfrm flipV="1">
                <a:off x="3512" y="1231"/>
                <a:ext cx="42" cy="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3" name="Line 1069"/>
              <p:cNvSpPr>
                <a:spLocks noChangeShapeType="1"/>
              </p:cNvSpPr>
              <p:nvPr/>
            </p:nvSpPr>
            <p:spPr bwMode="auto">
              <a:xfrm flipV="1">
                <a:off x="3575" y="1171"/>
                <a:ext cx="40" cy="4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4" name="Line 1070"/>
              <p:cNvSpPr>
                <a:spLocks noChangeShapeType="1"/>
              </p:cNvSpPr>
              <p:nvPr/>
            </p:nvSpPr>
            <p:spPr bwMode="auto">
              <a:xfrm flipV="1">
                <a:off x="1185" y="1171"/>
                <a:ext cx="0" cy="242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5" name="Line 1071"/>
              <p:cNvSpPr>
                <a:spLocks noChangeShapeType="1"/>
              </p:cNvSpPr>
              <p:nvPr/>
            </p:nvSpPr>
            <p:spPr bwMode="auto">
              <a:xfrm>
                <a:off x="1372" y="3225"/>
                <a:ext cx="374"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6" name="Line 1072"/>
              <p:cNvSpPr>
                <a:spLocks noChangeShapeType="1"/>
              </p:cNvSpPr>
              <p:nvPr/>
            </p:nvSpPr>
            <p:spPr bwMode="auto">
              <a:xfrm flipV="1">
                <a:off x="1372" y="3225"/>
                <a:ext cx="0" cy="37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7" name="Line 1073"/>
              <p:cNvSpPr>
                <a:spLocks noChangeShapeType="1"/>
              </p:cNvSpPr>
              <p:nvPr/>
            </p:nvSpPr>
            <p:spPr bwMode="auto">
              <a:xfrm>
                <a:off x="1372" y="3225"/>
                <a:ext cx="0" cy="37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8" name="Line 1074"/>
              <p:cNvSpPr>
                <a:spLocks noChangeShapeType="1"/>
              </p:cNvSpPr>
              <p:nvPr/>
            </p:nvSpPr>
            <p:spPr bwMode="auto">
              <a:xfrm flipV="1">
                <a:off x="1746" y="2851"/>
                <a:ext cx="0" cy="3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9" name="Line 1075"/>
              <p:cNvSpPr>
                <a:spLocks noChangeShapeType="1"/>
              </p:cNvSpPr>
              <p:nvPr/>
            </p:nvSpPr>
            <p:spPr bwMode="auto">
              <a:xfrm>
                <a:off x="1746" y="2851"/>
                <a:ext cx="374"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0" name="Line 1076"/>
              <p:cNvSpPr>
                <a:spLocks noChangeShapeType="1"/>
              </p:cNvSpPr>
              <p:nvPr/>
            </p:nvSpPr>
            <p:spPr bwMode="auto">
              <a:xfrm flipV="1">
                <a:off x="2120" y="2478"/>
                <a:ext cx="0" cy="37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1" name="Line 1077"/>
              <p:cNvSpPr>
                <a:spLocks noChangeShapeType="1"/>
              </p:cNvSpPr>
              <p:nvPr/>
            </p:nvSpPr>
            <p:spPr bwMode="auto">
              <a:xfrm flipV="1">
                <a:off x="2494" y="2104"/>
                <a:ext cx="0" cy="3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2" name="Line 1078"/>
              <p:cNvSpPr>
                <a:spLocks noChangeShapeType="1"/>
              </p:cNvSpPr>
              <p:nvPr/>
            </p:nvSpPr>
            <p:spPr bwMode="auto">
              <a:xfrm>
                <a:off x="2868" y="1731"/>
                <a:ext cx="373"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 name="Line 1079"/>
              <p:cNvSpPr>
                <a:spLocks noChangeShapeType="1"/>
              </p:cNvSpPr>
              <p:nvPr/>
            </p:nvSpPr>
            <p:spPr bwMode="auto">
              <a:xfrm>
                <a:off x="2494" y="2104"/>
                <a:ext cx="374"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4" name="Line 1080"/>
              <p:cNvSpPr>
                <a:spLocks noChangeShapeType="1"/>
              </p:cNvSpPr>
              <p:nvPr/>
            </p:nvSpPr>
            <p:spPr bwMode="auto">
              <a:xfrm flipV="1">
                <a:off x="2868" y="1731"/>
                <a:ext cx="0" cy="37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5" name="Line 1081"/>
              <p:cNvSpPr>
                <a:spLocks noChangeShapeType="1"/>
              </p:cNvSpPr>
              <p:nvPr/>
            </p:nvSpPr>
            <p:spPr bwMode="auto">
              <a:xfrm flipV="1">
                <a:off x="3241" y="1357"/>
                <a:ext cx="0" cy="3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6" name="Line 1082"/>
              <p:cNvSpPr>
                <a:spLocks noChangeShapeType="1"/>
              </p:cNvSpPr>
              <p:nvPr/>
            </p:nvSpPr>
            <p:spPr bwMode="auto">
              <a:xfrm>
                <a:off x="3241" y="1357"/>
                <a:ext cx="374"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77" name="Rectangle 1083"/>
            <p:cNvSpPr>
              <a:spLocks noChangeArrowheads="1"/>
            </p:cNvSpPr>
            <p:nvPr/>
          </p:nvSpPr>
          <p:spPr bwMode="auto">
            <a:xfrm>
              <a:off x="6272995" y="4802203"/>
              <a:ext cx="673261"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3" tIns="46032" rIns="92063" bIns="460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900" b="1" dirty="0"/>
                <a:t>      Level</a:t>
              </a:r>
            </a:p>
          </p:txBody>
        </p:sp>
        <p:sp>
          <p:nvSpPr>
            <p:cNvPr id="78" name="Rectangle 1084"/>
            <p:cNvSpPr>
              <a:spLocks noChangeArrowheads="1"/>
            </p:cNvSpPr>
            <p:nvPr/>
          </p:nvSpPr>
          <p:spPr bwMode="auto">
            <a:xfrm>
              <a:off x="7211607" y="5745285"/>
              <a:ext cx="916918"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3" tIns="46032" rIns="92063" bIns="460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900" b="1"/>
                <a:t>Loop Current</a:t>
              </a:r>
            </a:p>
          </p:txBody>
        </p:sp>
        <p:sp>
          <p:nvSpPr>
            <p:cNvPr id="79" name="Line 1085"/>
            <p:cNvSpPr>
              <a:spLocks noChangeShapeType="1"/>
            </p:cNvSpPr>
            <p:nvPr/>
          </p:nvSpPr>
          <p:spPr bwMode="auto">
            <a:xfrm>
              <a:off x="7941137" y="4775761"/>
              <a:ext cx="361005" cy="0"/>
            </a:xfrm>
            <a:prstGeom prst="line">
              <a:avLst/>
            </a:prstGeom>
            <a:noFill/>
            <a:ln w="12700">
              <a:solidFill>
                <a:schemeClr val="tx1"/>
              </a:solidFill>
              <a:round/>
              <a:headEnd type="stealth" w="med" len="lg"/>
              <a:tailEnd type="oval" w="med" len="med"/>
            </a:ln>
            <a:extLst>
              <a:ext uri="{909E8E84-426E-40DD-AFC4-6F175D3DCCD1}">
                <a14:hiddenFill xmlns:a14="http://schemas.microsoft.com/office/drawing/2010/main">
                  <a:noFill/>
                </a14:hiddenFill>
              </a:ext>
            </a:extLst>
          </p:spPr>
          <p:txBody>
            <a:bodyPr/>
            <a:lstStyle/>
            <a:p>
              <a:endParaRPr lang="en-US"/>
            </a:p>
          </p:txBody>
        </p:sp>
        <p:sp>
          <p:nvSpPr>
            <p:cNvPr id="80" name="Line 1086"/>
            <p:cNvSpPr>
              <a:spLocks noChangeShapeType="1"/>
            </p:cNvSpPr>
            <p:nvPr/>
          </p:nvSpPr>
          <p:spPr bwMode="auto">
            <a:xfrm>
              <a:off x="7580133" y="5198826"/>
              <a:ext cx="361005" cy="0"/>
            </a:xfrm>
            <a:prstGeom prst="line">
              <a:avLst/>
            </a:prstGeom>
            <a:noFill/>
            <a:ln w="12700">
              <a:solidFill>
                <a:schemeClr val="tx1"/>
              </a:solidFill>
              <a:round/>
              <a:headEnd type="stealth" w="med" len="lg"/>
              <a:tailEnd type="oval" w="med" len="med"/>
            </a:ln>
            <a:extLst>
              <a:ext uri="{909E8E84-426E-40DD-AFC4-6F175D3DCCD1}">
                <a14:hiddenFill xmlns:a14="http://schemas.microsoft.com/office/drawing/2010/main">
                  <a:noFill/>
                </a14:hiddenFill>
              </a:ext>
            </a:extLst>
          </p:spPr>
          <p:txBody>
            <a:bodyPr/>
            <a:lstStyle/>
            <a:p>
              <a:endParaRPr lang="en-US"/>
            </a:p>
          </p:txBody>
        </p:sp>
        <p:sp>
          <p:nvSpPr>
            <p:cNvPr id="81" name="Rectangle 1087"/>
            <p:cNvSpPr>
              <a:spLocks noChangeArrowheads="1"/>
            </p:cNvSpPr>
            <p:nvPr/>
          </p:nvSpPr>
          <p:spPr bwMode="auto">
            <a:xfrm>
              <a:off x="8274314" y="4670673"/>
              <a:ext cx="1003292" cy="21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3" tIns="46032" rIns="92063" bIns="460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800" b="1" dirty="0"/>
                <a:t>Magnetostrictive</a:t>
              </a:r>
            </a:p>
          </p:txBody>
        </p:sp>
        <p:sp>
          <p:nvSpPr>
            <p:cNvPr id="82" name="Rectangle 1088"/>
            <p:cNvSpPr>
              <a:spLocks noChangeArrowheads="1"/>
            </p:cNvSpPr>
            <p:nvPr/>
          </p:nvSpPr>
          <p:spPr bwMode="auto">
            <a:xfrm>
              <a:off x="7968965" y="5126959"/>
              <a:ext cx="1656861" cy="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3" tIns="46032" rIns="92063" bIns="460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800" b="1" dirty="0"/>
                <a:t>Reed Switch  </a:t>
              </a:r>
            </a:p>
            <a:p>
              <a:pPr eaLnBrk="0" hangingPunct="0"/>
              <a:r>
                <a:rPr lang="en-US" altLang="en-US" sz="800" b="1" dirty="0"/>
                <a:t>(incremental output)</a:t>
              </a:r>
            </a:p>
          </p:txBody>
        </p:sp>
      </p:grpSp>
      <p:sp>
        <p:nvSpPr>
          <p:cNvPr id="2" name="Content Placeholder 1"/>
          <p:cNvSpPr>
            <a:spLocks noGrp="1"/>
          </p:cNvSpPr>
          <p:nvPr>
            <p:ph sz="quarter" idx="21"/>
          </p:nvPr>
        </p:nvSpPr>
        <p:spPr>
          <a:xfrm>
            <a:off x="332324" y="1931393"/>
            <a:ext cx="5762883" cy="3981726"/>
          </a:xfrm>
        </p:spPr>
        <p:txBody>
          <a:bodyPr/>
          <a:lstStyle/>
          <a:p>
            <a:pPr marL="266673" lvl="1" indent="-266673"/>
            <a:r>
              <a:rPr lang="en-US" dirty="0"/>
              <a:t>Since Archimedes’ famous eureka moment in his bathtub, buoyancy and the principles which support it have been one of the most widely used in the process instrumentation world.</a:t>
            </a:r>
          </a:p>
          <a:p>
            <a:pPr marL="266673" lvl="1" indent="-266673"/>
            <a:r>
              <a:rPr lang="en-US" b="1" dirty="0">
                <a:solidFill>
                  <a:srgbClr val="C00000"/>
                </a:solidFill>
              </a:rPr>
              <a:t>Magnetostriction</a:t>
            </a:r>
            <a:r>
              <a:rPr lang="en-US" dirty="0"/>
              <a:t>  is a property of ferromagnetic materials that causes them to change their shape or dimensions during the process of magnetization. The variation of materials' magnetization due to the applied magnetic field changes the magnetostrictive strain. The effect was first identified in 1842 by James Joule.*</a:t>
            </a:r>
          </a:p>
          <a:p>
            <a:pPr marL="266673" lvl="1" indent="-266673"/>
            <a:r>
              <a:rPr lang="en-US" dirty="0"/>
              <a:t>Reed chain transmitters, widespread popularity in the instrumentation world, particularly for level measurements, around the 1960s</a:t>
            </a:r>
          </a:p>
          <a:p>
            <a:pPr marL="266673" lvl="1" indent="-266673"/>
            <a:r>
              <a:rPr lang="en-US" dirty="0"/>
              <a:t>ABB’s </a:t>
            </a:r>
            <a:r>
              <a:rPr lang="en-US" dirty="0">
                <a:solidFill>
                  <a:srgbClr val="C00000"/>
                </a:solidFill>
              </a:rPr>
              <a:t>SPM Series(K-Trak) </a:t>
            </a:r>
            <a:r>
              <a:rPr lang="en-US" dirty="0"/>
              <a:t>** was one of the pioneers in adopting the magnetostrictive technology in early 90’s followed by the </a:t>
            </a:r>
            <a:r>
              <a:rPr lang="en-US" dirty="0">
                <a:solidFill>
                  <a:srgbClr val="C00000"/>
                </a:solidFill>
              </a:rPr>
              <a:t>AccuTrak AT Series </a:t>
            </a:r>
            <a:r>
              <a:rPr lang="en-US" dirty="0"/>
              <a:t>transmitters with patented sensor design.*</a:t>
            </a:r>
          </a:p>
        </p:txBody>
      </p:sp>
      <p:sp>
        <p:nvSpPr>
          <p:cNvPr id="3" name="Title 2"/>
          <p:cNvSpPr>
            <a:spLocks noGrp="1"/>
          </p:cNvSpPr>
          <p:nvPr>
            <p:ph type="title"/>
          </p:nvPr>
        </p:nvSpPr>
        <p:spPr/>
        <p:txBody>
          <a:bodyPr/>
          <a:lstStyle/>
          <a:p>
            <a:r>
              <a:rPr lang="en-US" dirty="0"/>
              <a:t>Evolution of magnetostrictive level measurement</a:t>
            </a:r>
          </a:p>
        </p:txBody>
      </p:sp>
      <p:sp>
        <p:nvSpPr>
          <p:cNvPr id="4" name="Date Placeholder 3"/>
          <p:cNvSpPr>
            <a:spLocks noGrp="1"/>
          </p:cNvSpPr>
          <p:nvPr>
            <p:ph type="dt" sz="half" idx="18"/>
          </p:nvPr>
        </p:nvSpPr>
        <p:spPr/>
        <p:txBody>
          <a:bodyPr/>
          <a:lstStyle/>
          <a:p>
            <a:fld id="{FFAB2352-921F-4DD8-A99A-A1474F6943FF}" type="datetime4">
              <a:rPr lang="en-US" smtClean="0"/>
              <a:t>March 17, 2019</a:t>
            </a:fld>
            <a:endParaRPr lang="en-US" dirty="0"/>
          </a:p>
        </p:txBody>
      </p:sp>
      <p:sp>
        <p:nvSpPr>
          <p:cNvPr id="5" name="Footer Placeholder 4"/>
          <p:cNvSpPr>
            <a:spLocks noGrp="1"/>
          </p:cNvSpPr>
          <p:nvPr>
            <p:ph type="ftr" sz="quarter" idx="19"/>
          </p:nvPr>
        </p:nvSpPr>
        <p:spPr/>
        <p:txBody>
          <a:bodyPr/>
          <a:lstStyle/>
          <a:p>
            <a:pPr lvl="8"/>
            <a:r>
              <a:rPr lang="en-US" dirty="0"/>
              <a:t>*    Ref: Wikipedia</a:t>
            </a:r>
          </a:p>
          <a:p>
            <a:pPr lvl="8"/>
            <a:r>
              <a:rPr lang="en-US" dirty="0"/>
              <a:t>** At that time manufactured by K-Tek</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7" name="Subtitle 6"/>
          <p:cNvSpPr>
            <a:spLocks noGrp="1"/>
          </p:cNvSpPr>
          <p:nvPr>
            <p:ph type="subTitle" idx="13"/>
          </p:nvPr>
        </p:nvSpPr>
        <p:spPr/>
        <p:txBody>
          <a:bodyPr/>
          <a:lstStyle/>
          <a:p>
            <a:r>
              <a:rPr lang="en-US" dirty="0"/>
              <a:t>Once upon a time…</a:t>
            </a:r>
          </a:p>
        </p:txBody>
      </p:sp>
      <p:pic>
        <p:nvPicPr>
          <p:cNvPr id="10" name="Picture 9"/>
          <p:cNvPicPr>
            <a:picLocks noChangeAspect="1"/>
          </p:cNvPicPr>
          <p:nvPr/>
        </p:nvPicPr>
        <p:blipFill>
          <a:blip r:embed="rId4"/>
          <a:stretch>
            <a:fillRect/>
          </a:stretch>
        </p:blipFill>
        <p:spPr>
          <a:xfrm>
            <a:off x="7752377" y="1708796"/>
            <a:ext cx="1984953" cy="2011418"/>
          </a:xfrm>
          <a:prstGeom prst="rect">
            <a:avLst/>
          </a:prstGeom>
        </p:spPr>
      </p:pic>
      <p:pic>
        <p:nvPicPr>
          <p:cNvPr id="137" name="Picture 136"/>
          <p:cNvPicPr>
            <a:picLocks noChangeAspect="1"/>
          </p:cNvPicPr>
          <p:nvPr/>
        </p:nvPicPr>
        <p:blipFill>
          <a:blip r:embed="rId5"/>
          <a:stretch>
            <a:fillRect/>
          </a:stretch>
        </p:blipFill>
        <p:spPr>
          <a:xfrm>
            <a:off x="10421931" y="1690861"/>
            <a:ext cx="740439" cy="2102846"/>
          </a:xfrm>
          <a:prstGeom prst="rect">
            <a:avLst/>
          </a:prstGeom>
        </p:spPr>
      </p:pic>
      <p:pic>
        <p:nvPicPr>
          <p:cNvPr id="141" name="Picture 2" descr="G:\Departments\Marketing\Communications\Graphics\FinalImages\MS50\MS50 with single compartment hous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733" y="4034553"/>
            <a:ext cx="326367" cy="201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a:xfrm>
            <a:off x="332324" y="1931393"/>
            <a:ext cx="6370038" cy="3981726"/>
          </a:xfrm>
        </p:spPr>
        <p:txBody>
          <a:bodyPr/>
          <a:lstStyle/>
          <a:p>
            <a:pPr marL="266673" lvl="1" indent="-266673"/>
            <a:r>
              <a:rPr lang="en-US" dirty="0">
                <a:ea typeface="ABBvoice" panose="020D0603020503020204" pitchFamily="34" charset="0"/>
                <a:cs typeface="ABBvoice" panose="020D0603020503020204" pitchFamily="34" charset="0"/>
              </a:rPr>
              <a:t>For more than 15 years, ABB’s magnetostrictive level transmitters have been the market leader due to their performance and durability in tough industrial applications. </a:t>
            </a:r>
          </a:p>
          <a:p>
            <a:pPr marL="0" lvl="1" indent="0">
              <a:buNone/>
            </a:pPr>
            <a:endParaRPr lang="en-US" dirty="0">
              <a:ea typeface="ABBvoice" panose="020D0603020503020204" pitchFamily="34" charset="0"/>
              <a:cs typeface="ABBvoice" panose="020D0603020503020204" pitchFamily="34" charset="0"/>
            </a:endParaRPr>
          </a:p>
          <a:p>
            <a:pPr marL="266673" lvl="1" indent="-266673"/>
            <a:r>
              <a:rPr lang="en-US" altLang="en-US" dirty="0">
                <a:ea typeface="ABBvoice" panose="020D0603020503020204" pitchFamily="34" charset="0"/>
                <a:cs typeface="ABBvoice" panose="020D0603020503020204" pitchFamily="34" charset="0"/>
              </a:rPr>
              <a:t>Magnetostrictive technology is the most accurate liquid level transmitter technology in the world today.</a:t>
            </a:r>
            <a:endParaRPr lang="en-US" dirty="0">
              <a:ea typeface="ABBvoice" panose="020D0603020503020204" pitchFamily="34" charset="0"/>
              <a:cs typeface="ABBvoice" panose="020D0603020503020204" pitchFamily="34" charset="0"/>
            </a:endParaRPr>
          </a:p>
        </p:txBody>
      </p:sp>
      <p:sp>
        <p:nvSpPr>
          <p:cNvPr id="3" name="Title 2"/>
          <p:cNvSpPr>
            <a:spLocks noGrp="1"/>
          </p:cNvSpPr>
          <p:nvPr>
            <p:ph type="title"/>
          </p:nvPr>
        </p:nvSpPr>
        <p:spPr/>
        <p:txBody>
          <a:bodyPr/>
          <a:lstStyle/>
          <a:p>
            <a:r>
              <a:rPr lang="en-US" dirty="0"/>
              <a:t>The magnetostrictive technology is well established in the market…</a:t>
            </a:r>
          </a:p>
        </p:txBody>
      </p:sp>
      <p:sp>
        <p:nvSpPr>
          <p:cNvPr id="4" name="Date Placeholder 3"/>
          <p:cNvSpPr>
            <a:spLocks noGrp="1"/>
          </p:cNvSpPr>
          <p:nvPr>
            <p:ph type="dt" sz="half" idx="18"/>
          </p:nvPr>
        </p:nvSpPr>
        <p:spPr/>
        <p:txBody>
          <a:bodyPr/>
          <a:lstStyle/>
          <a:p>
            <a:fld id="{FFAB2352-921F-4DD8-A99A-A1474F6943FF}" type="datetime4">
              <a:rPr lang="en-US" smtClean="0"/>
              <a:t>March 17, 2019</a:t>
            </a:fld>
            <a:endParaRPr lang="en-US" dirty="0"/>
          </a:p>
        </p:txBody>
      </p:sp>
      <p:sp>
        <p:nvSpPr>
          <p:cNvPr id="5" name="Footer Placeholder 4"/>
          <p:cNvSpPr>
            <a:spLocks noGrp="1"/>
          </p:cNvSpPr>
          <p:nvPr>
            <p:ph type="ftr" sz="quarter" idx="19"/>
          </p:nvPr>
        </p:nvSpPr>
        <p:spPr/>
        <p:txBody>
          <a:bodyPr/>
          <a:lstStyle/>
          <a:p>
            <a:pPr lvl="8"/>
            <a:endParaRPr lang="en-US" dirty="0"/>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sp>
        <p:nvSpPr>
          <p:cNvPr id="7" name="Subtitle 6"/>
          <p:cNvSpPr>
            <a:spLocks noGrp="1"/>
          </p:cNvSpPr>
          <p:nvPr>
            <p:ph type="subTitle" idx="13"/>
          </p:nvPr>
        </p:nvSpPr>
        <p:spPr/>
        <p:txBody>
          <a:bodyPr/>
          <a:lstStyle/>
          <a:p>
            <a:endParaRPr lang="en-US" dirty="0"/>
          </a:p>
        </p:txBody>
      </p:sp>
      <p:grpSp>
        <p:nvGrpSpPr>
          <p:cNvPr id="16" name="Group 15"/>
          <p:cNvGrpSpPr/>
          <p:nvPr/>
        </p:nvGrpSpPr>
        <p:grpSpPr>
          <a:xfrm>
            <a:off x="6833329" y="1644883"/>
            <a:ext cx="5028545" cy="3047603"/>
            <a:chOff x="0" y="1524000"/>
            <a:chExt cx="5791200" cy="3048000"/>
          </a:xfrm>
        </p:grpSpPr>
        <p:pic>
          <p:nvPicPr>
            <p:cNvPr id="17" name="Picture 6" descr="E:\PIX\MAGNETic-.JPG"/>
            <p:cNvPicPr>
              <a:picLocks noChangeAspect="1" noChangeArrowheads="1"/>
            </p:cNvPicPr>
            <p:nvPr/>
          </p:nvPicPr>
          <p:blipFill>
            <a:blip r:embed="rId3">
              <a:extLst>
                <a:ext uri="{28A0092B-C50C-407E-A947-70E740481C1C}">
                  <a14:useLocalDpi xmlns:a14="http://schemas.microsoft.com/office/drawing/2010/main" val="0"/>
                </a:ext>
              </a:extLst>
            </a:blip>
            <a:srcRect l="17796" t="22221" r="17796" b="22221"/>
            <a:stretch>
              <a:fillRect/>
            </a:stretch>
          </p:blipFill>
          <p:spPr bwMode="auto">
            <a:xfrm>
              <a:off x="0" y="1524000"/>
              <a:ext cx="5791200" cy="304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623888" y="3043238"/>
              <a:ext cx="2638425" cy="1404937"/>
            </a:xfrm>
            <a:custGeom>
              <a:avLst/>
              <a:gdLst>
                <a:gd name="connsiteX0" fmla="*/ 2638425 w 2638425"/>
                <a:gd name="connsiteY0" fmla="*/ 1157287 h 1404937"/>
                <a:gd name="connsiteX1" fmla="*/ 2433637 w 2638425"/>
                <a:gd name="connsiteY1" fmla="*/ 919162 h 1404937"/>
                <a:gd name="connsiteX2" fmla="*/ 2171700 w 2638425"/>
                <a:gd name="connsiteY2" fmla="*/ 952500 h 1404937"/>
                <a:gd name="connsiteX3" fmla="*/ 1490662 w 2638425"/>
                <a:gd name="connsiteY3" fmla="*/ 914400 h 1404937"/>
                <a:gd name="connsiteX4" fmla="*/ 1614487 w 2638425"/>
                <a:gd name="connsiteY4" fmla="*/ 681037 h 1404937"/>
                <a:gd name="connsiteX5" fmla="*/ 1600200 w 2638425"/>
                <a:gd name="connsiteY5" fmla="*/ 609600 h 1404937"/>
                <a:gd name="connsiteX6" fmla="*/ 1490662 w 2638425"/>
                <a:gd name="connsiteY6" fmla="*/ 595312 h 1404937"/>
                <a:gd name="connsiteX7" fmla="*/ 1419225 w 2638425"/>
                <a:gd name="connsiteY7" fmla="*/ 581025 h 1404937"/>
                <a:gd name="connsiteX8" fmla="*/ 1400175 w 2638425"/>
                <a:gd name="connsiteY8" fmla="*/ 461962 h 1404937"/>
                <a:gd name="connsiteX9" fmla="*/ 728662 w 2638425"/>
                <a:gd name="connsiteY9" fmla="*/ 361950 h 1404937"/>
                <a:gd name="connsiteX10" fmla="*/ 500062 w 2638425"/>
                <a:gd name="connsiteY10" fmla="*/ 42862 h 1404937"/>
                <a:gd name="connsiteX11" fmla="*/ 185737 w 2638425"/>
                <a:gd name="connsiteY11" fmla="*/ 0 h 1404937"/>
                <a:gd name="connsiteX12" fmla="*/ 0 w 2638425"/>
                <a:gd name="connsiteY12" fmla="*/ 309562 h 1404937"/>
                <a:gd name="connsiteX13" fmla="*/ 1504950 w 2638425"/>
                <a:gd name="connsiteY13" fmla="*/ 1395412 h 1404937"/>
                <a:gd name="connsiteX14" fmla="*/ 2305050 w 2638425"/>
                <a:gd name="connsiteY14" fmla="*/ 1404937 h 1404937"/>
                <a:gd name="connsiteX15" fmla="*/ 2552700 w 2638425"/>
                <a:gd name="connsiteY15" fmla="*/ 1357312 h 1404937"/>
                <a:gd name="connsiteX16" fmla="*/ 2638425 w 2638425"/>
                <a:gd name="connsiteY16" fmla="*/ 1157287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425" h="1404937">
                  <a:moveTo>
                    <a:pt x="2638425" y="1157287"/>
                  </a:moveTo>
                  <a:lnTo>
                    <a:pt x="2433637" y="919162"/>
                  </a:lnTo>
                  <a:lnTo>
                    <a:pt x="2171700" y="952500"/>
                  </a:lnTo>
                  <a:lnTo>
                    <a:pt x="1490662" y="914400"/>
                  </a:lnTo>
                  <a:lnTo>
                    <a:pt x="1614487" y="681037"/>
                  </a:lnTo>
                  <a:lnTo>
                    <a:pt x="1600200" y="609600"/>
                  </a:lnTo>
                  <a:lnTo>
                    <a:pt x="1490662" y="595312"/>
                  </a:lnTo>
                  <a:lnTo>
                    <a:pt x="1419225" y="581025"/>
                  </a:lnTo>
                  <a:lnTo>
                    <a:pt x="1400175" y="461962"/>
                  </a:lnTo>
                  <a:lnTo>
                    <a:pt x="728662" y="361950"/>
                  </a:lnTo>
                  <a:lnTo>
                    <a:pt x="500062" y="42862"/>
                  </a:lnTo>
                  <a:lnTo>
                    <a:pt x="185737" y="0"/>
                  </a:lnTo>
                  <a:lnTo>
                    <a:pt x="0" y="309562"/>
                  </a:lnTo>
                  <a:lnTo>
                    <a:pt x="1504950" y="1395412"/>
                  </a:lnTo>
                  <a:lnTo>
                    <a:pt x="2305050" y="1404937"/>
                  </a:lnTo>
                  <a:lnTo>
                    <a:pt x="2552700" y="1357312"/>
                  </a:lnTo>
                  <a:lnTo>
                    <a:pt x="2638425" y="1157287"/>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70" indent="-179370" algn="ctr">
                <a:spcBef>
                  <a:spcPts val="1100"/>
                </a:spcBef>
                <a:buClr>
                  <a:schemeClr val="tx2"/>
                </a:buClr>
                <a:buSzPct val="70000"/>
                <a:buFont typeface="Wingdings" pitchFamily="2" charset="2"/>
                <a:buChar char="§"/>
                <a:defRPr/>
              </a:pPr>
              <a:endParaRPr lang="en-US" dirty="0">
                <a:solidFill>
                  <a:schemeClr val="tx1"/>
                </a:solidFill>
                <a:cs typeface="Arial" pitchFamily="34" charset="0"/>
              </a:endParaRPr>
            </a:p>
          </p:txBody>
        </p:sp>
        <p:sp>
          <p:nvSpPr>
            <p:cNvPr id="19" name="Freeform 18"/>
            <p:cNvSpPr/>
            <p:nvPr/>
          </p:nvSpPr>
          <p:spPr>
            <a:xfrm>
              <a:off x="347663" y="1695450"/>
              <a:ext cx="809625" cy="452438"/>
            </a:xfrm>
            <a:custGeom>
              <a:avLst/>
              <a:gdLst>
                <a:gd name="connsiteX0" fmla="*/ 504825 w 809625"/>
                <a:gd name="connsiteY0" fmla="*/ 452438 h 452438"/>
                <a:gd name="connsiteX1" fmla="*/ 504825 w 809625"/>
                <a:gd name="connsiteY1" fmla="*/ 452438 h 452438"/>
                <a:gd name="connsiteX2" fmla="*/ 276225 w 809625"/>
                <a:gd name="connsiteY2" fmla="*/ 447675 h 452438"/>
                <a:gd name="connsiteX3" fmla="*/ 223837 w 809625"/>
                <a:gd name="connsiteY3" fmla="*/ 428625 h 452438"/>
                <a:gd name="connsiteX4" fmla="*/ 42862 w 809625"/>
                <a:gd name="connsiteY4" fmla="*/ 333375 h 452438"/>
                <a:gd name="connsiteX5" fmla="*/ 0 w 809625"/>
                <a:gd name="connsiteY5" fmla="*/ 133350 h 452438"/>
                <a:gd name="connsiteX6" fmla="*/ 52387 w 809625"/>
                <a:gd name="connsiteY6" fmla="*/ 109538 h 452438"/>
                <a:gd name="connsiteX7" fmla="*/ 809625 w 809625"/>
                <a:gd name="connsiteY7" fmla="*/ 0 h 452438"/>
                <a:gd name="connsiteX8" fmla="*/ 800100 w 809625"/>
                <a:gd name="connsiteY8" fmla="*/ 214313 h 452438"/>
                <a:gd name="connsiteX9" fmla="*/ 633412 w 809625"/>
                <a:gd name="connsiteY9" fmla="*/ 309563 h 452438"/>
                <a:gd name="connsiteX10" fmla="*/ 585787 w 809625"/>
                <a:gd name="connsiteY10" fmla="*/ 366713 h 452438"/>
                <a:gd name="connsiteX11" fmla="*/ 504825 w 809625"/>
                <a:gd name="connsiteY11" fmla="*/ 45243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452438">
                  <a:moveTo>
                    <a:pt x="504825" y="452438"/>
                  </a:moveTo>
                  <a:lnTo>
                    <a:pt x="504825" y="452438"/>
                  </a:lnTo>
                  <a:lnTo>
                    <a:pt x="276225" y="447675"/>
                  </a:lnTo>
                  <a:lnTo>
                    <a:pt x="223837" y="428625"/>
                  </a:lnTo>
                  <a:lnTo>
                    <a:pt x="42862" y="333375"/>
                  </a:lnTo>
                  <a:lnTo>
                    <a:pt x="0" y="133350"/>
                  </a:lnTo>
                  <a:cubicBezTo>
                    <a:pt x="42138" y="107014"/>
                    <a:pt x="23124" y="109538"/>
                    <a:pt x="52387" y="109538"/>
                  </a:cubicBezTo>
                  <a:lnTo>
                    <a:pt x="809625" y="0"/>
                  </a:lnTo>
                  <a:lnTo>
                    <a:pt x="800100" y="214313"/>
                  </a:lnTo>
                  <a:lnTo>
                    <a:pt x="633412" y="309563"/>
                  </a:lnTo>
                  <a:lnTo>
                    <a:pt x="585787" y="366713"/>
                  </a:lnTo>
                  <a:lnTo>
                    <a:pt x="504825" y="452438"/>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70" indent="-179370" algn="ctr">
                <a:spcBef>
                  <a:spcPts val="1100"/>
                </a:spcBef>
                <a:buClr>
                  <a:schemeClr val="tx2"/>
                </a:buClr>
                <a:buSzPct val="70000"/>
                <a:buFont typeface="Wingdings" pitchFamily="2" charset="2"/>
                <a:buChar char="§"/>
                <a:defRPr/>
              </a:pPr>
              <a:endParaRPr lang="en-US" dirty="0">
                <a:solidFill>
                  <a:schemeClr val="tx1"/>
                </a:solidFill>
                <a:cs typeface="Arial" pitchFamily="34" charset="0"/>
              </a:endParaRPr>
            </a:p>
          </p:txBody>
        </p:sp>
        <p:sp>
          <p:nvSpPr>
            <p:cNvPr id="20" name="TextBox 7"/>
            <p:cNvSpPr txBox="1">
              <a:spLocks noChangeArrowheads="1"/>
            </p:cNvSpPr>
            <p:nvPr/>
          </p:nvSpPr>
          <p:spPr bwMode="auto">
            <a:xfrm>
              <a:off x="2057399" y="1870075"/>
              <a:ext cx="1219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a:t>Interaction of magnetic fields causes a torsional wave.</a:t>
              </a:r>
            </a:p>
          </p:txBody>
        </p:sp>
        <p:sp>
          <p:nvSpPr>
            <p:cNvPr id="21" name="TextBox 8"/>
            <p:cNvSpPr txBox="1">
              <a:spLocks noChangeArrowheads="1"/>
            </p:cNvSpPr>
            <p:nvPr/>
          </p:nvSpPr>
          <p:spPr bwMode="auto">
            <a:xfrm>
              <a:off x="3314699" y="2209799"/>
              <a:ext cx="1219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dirty="0"/>
                <a:t>Magnetic field encompasses entire transmitter wire</a:t>
              </a:r>
            </a:p>
          </p:txBody>
        </p:sp>
        <p:sp>
          <p:nvSpPr>
            <p:cNvPr id="22" name="TextBox 9"/>
            <p:cNvSpPr txBox="1">
              <a:spLocks noChangeArrowheads="1"/>
            </p:cNvSpPr>
            <p:nvPr/>
          </p:nvSpPr>
          <p:spPr bwMode="auto">
            <a:xfrm>
              <a:off x="5181599" y="3403024"/>
              <a:ext cx="577055" cy="214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800" dirty="0"/>
                <a:t>Spring</a:t>
              </a:r>
            </a:p>
          </p:txBody>
        </p:sp>
        <p:sp>
          <p:nvSpPr>
            <p:cNvPr id="23" name="TextBox 10"/>
            <p:cNvSpPr txBox="1">
              <a:spLocks noChangeArrowheads="1"/>
            </p:cNvSpPr>
            <p:nvPr/>
          </p:nvSpPr>
          <p:spPr bwMode="auto">
            <a:xfrm>
              <a:off x="3352800" y="2667000"/>
              <a:ext cx="838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800" dirty="0"/>
                <a:t>Transmitter</a:t>
              </a:r>
            </a:p>
          </p:txBody>
        </p:sp>
        <p:sp>
          <p:nvSpPr>
            <p:cNvPr id="24" name="TextBox 11"/>
            <p:cNvSpPr txBox="1">
              <a:spLocks noChangeArrowheads="1"/>
            </p:cNvSpPr>
            <p:nvPr/>
          </p:nvSpPr>
          <p:spPr bwMode="auto">
            <a:xfrm>
              <a:off x="4068763" y="2819400"/>
              <a:ext cx="6858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800"/>
                <a:t>Probe</a:t>
              </a:r>
            </a:p>
          </p:txBody>
        </p:sp>
        <p:sp>
          <p:nvSpPr>
            <p:cNvPr id="25" name="TextBox 7"/>
            <p:cNvSpPr txBox="1">
              <a:spLocks noChangeArrowheads="1"/>
            </p:cNvSpPr>
            <p:nvPr/>
          </p:nvSpPr>
          <p:spPr bwMode="auto">
            <a:xfrm>
              <a:off x="0" y="1782763"/>
              <a:ext cx="9175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a:t>Interrogation </a:t>
              </a:r>
            </a:p>
            <a:p>
              <a:pPr algn="ctr"/>
              <a:r>
                <a:rPr lang="en-US" altLang="en-US" sz="800"/>
                <a:t>pulse</a:t>
              </a:r>
            </a:p>
          </p:txBody>
        </p:sp>
        <p:sp>
          <p:nvSpPr>
            <p:cNvPr id="26" name="TextBox 7"/>
            <p:cNvSpPr txBox="1">
              <a:spLocks noChangeArrowheads="1"/>
            </p:cNvSpPr>
            <p:nvPr/>
          </p:nvSpPr>
          <p:spPr bwMode="auto">
            <a:xfrm>
              <a:off x="1981200" y="4187825"/>
              <a:ext cx="10668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a:t>Moveable position magnet</a:t>
              </a:r>
            </a:p>
          </p:txBody>
        </p:sp>
        <p:sp>
          <p:nvSpPr>
            <p:cNvPr id="27" name="TextBox 7"/>
            <p:cNvSpPr txBox="1">
              <a:spLocks noChangeArrowheads="1"/>
            </p:cNvSpPr>
            <p:nvPr/>
          </p:nvSpPr>
          <p:spPr bwMode="auto">
            <a:xfrm>
              <a:off x="1036638" y="3648075"/>
              <a:ext cx="1066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dirty="0"/>
                <a:t>Magnetic field from position magnet</a:t>
              </a:r>
            </a:p>
          </p:txBody>
        </p:sp>
        <p:sp>
          <p:nvSpPr>
            <p:cNvPr id="28" name="TextBox 7"/>
            <p:cNvSpPr txBox="1">
              <a:spLocks noChangeArrowheads="1"/>
            </p:cNvSpPr>
            <p:nvPr/>
          </p:nvSpPr>
          <p:spPr bwMode="auto">
            <a:xfrm>
              <a:off x="373063" y="3030538"/>
              <a:ext cx="7239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800"/>
                <a:t>Pickup</a:t>
              </a:r>
            </a:p>
          </p:txBody>
        </p:sp>
        <p:cxnSp>
          <p:nvCxnSpPr>
            <p:cNvPr id="29" name="Straight Arrow Connector 28"/>
            <p:cNvCxnSpPr/>
            <p:nvPr/>
          </p:nvCxnSpPr>
          <p:spPr>
            <a:xfrm rot="5400000" flipH="1" flipV="1">
              <a:off x="2630488" y="3924300"/>
              <a:ext cx="37941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1778000" y="3467100"/>
              <a:ext cx="573088" cy="301625"/>
            </a:xfrm>
            <a:custGeom>
              <a:avLst/>
              <a:gdLst>
                <a:gd name="connsiteX0" fmla="*/ 572756 w 572756"/>
                <a:gd name="connsiteY0" fmla="*/ 211016 h 301451"/>
                <a:gd name="connsiteX1" fmla="*/ 482321 w 572756"/>
                <a:gd name="connsiteY1" fmla="*/ 50242 h 301451"/>
                <a:gd name="connsiteX2" fmla="*/ 0 w 572756"/>
                <a:gd name="connsiteY2" fmla="*/ 0 h 301451"/>
                <a:gd name="connsiteX3" fmla="*/ 221064 w 572756"/>
                <a:gd name="connsiteY3" fmla="*/ 200967 h 301451"/>
                <a:gd name="connsiteX4" fmla="*/ 462224 w 572756"/>
                <a:gd name="connsiteY4" fmla="*/ 301451 h 301451"/>
                <a:gd name="connsiteX5" fmla="*/ 572756 w 572756"/>
                <a:gd name="connsiteY5" fmla="*/ 211016 h 30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756" h="301451">
                  <a:moveTo>
                    <a:pt x="572756" y="211016"/>
                  </a:moveTo>
                  <a:lnTo>
                    <a:pt x="482321" y="50242"/>
                  </a:lnTo>
                  <a:lnTo>
                    <a:pt x="0" y="0"/>
                  </a:lnTo>
                  <a:lnTo>
                    <a:pt x="221064" y="200967"/>
                  </a:lnTo>
                  <a:lnTo>
                    <a:pt x="462224" y="301451"/>
                  </a:lnTo>
                  <a:lnTo>
                    <a:pt x="572756" y="211016"/>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70" indent="-179370" algn="ctr">
                <a:spcBef>
                  <a:spcPts val="1100"/>
                </a:spcBef>
                <a:buClr>
                  <a:schemeClr val="tx2"/>
                </a:buClr>
                <a:buSzPct val="70000"/>
                <a:buFont typeface="Wingdings" pitchFamily="2" charset="2"/>
                <a:buChar char="§"/>
                <a:defRPr/>
              </a:pPr>
              <a:endParaRPr lang="en-US" dirty="0">
                <a:solidFill>
                  <a:schemeClr val="tx1"/>
                </a:solidFill>
                <a:cs typeface="Arial" pitchFamily="34" charset="0"/>
              </a:endParaRPr>
            </a:p>
          </p:txBody>
        </p:sp>
        <p:cxnSp>
          <p:nvCxnSpPr>
            <p:cNvPr id="31" name="Straight Arrow Connector 30"/>
            <p:cNvCxnSpPr/>
            <p:nvPr/>
          </p:nvCxnSpPr>
          <p:spPr>
            <a:xfrm flipV="1">
              <a:off x="2057400" y="3582988"/>
              <a:ext cx="228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3421063" y="2847975"/>
              <a:ext cx="1438275" cy="423863"/>
            </a:xfrm>
            <a:custGeom>
              <a:avLst/>
              <a:gdLst>
                <a:gd name="connsiteX0" fmla="*/ 914400 w 1438275"/>
                <a:gd name="connsiteY0" fmla="*/ 423863 h 423863"/>
                <a:gd name="connsiteX1" fmla="*/ 259557 w 1438275"/>
                <a:gd name="connsiteY1" fmla="*/ 221456 h 423863"/>
                <a:gd name="connsiteX2" fmla="*/ 142875 w 1438275"/>
                <a:gd name="connsiteY2" fmla="*/ 226219 h 423863"/>
                <a:gd name="connsiteX3" fmla="*/ 114300 w 1438275"/>
                <a:gd name="connsiteY3" fmla="*/ 245269 h 423863"/>
                <a:gd name="connsiteX4" fmla="*/ 78582 w 1438275"/>
                <a:gd name="connsiteY4" fmla="*/ 230981 h 423863"/>
                <a:gd name="connsiteX5" fmla="*/ 0 w 1438275"/>
                <a:gd name="connsiteY5" fmla="*/ 42863 h 423863"/>
                <a:gd name="connsiteX6" fmla="*/ 140494 w 1438275"/>
                <a:gd name="connsiteY6" fmla="*/ 0 h 423863"/>
                <a:gd name="connsiteX7" fmla="*/ 766763 w 1438275"/>
                <a:gd name="connsiteY7" fmla="*/ 161925 h 423863"/>
                <a:gd name="connsiteX8" fmla="*/ 792957 w 1438275"/>
                <a:gd name="connsiteY8" fmla="*/ 161925 h 423863"/>
                <a:gd name="connsiteX9" fmla="*/ 1416844 w 1438275"/>
                <a:gd name="connsiteY9" fmla="*/ 169069 h 423863"/>
                <a:gd name="connsiteX10" fmla="*/ 1438275 w 1438275"/>
                <a:gd name="connsiteY10" fmla="*/ 171450 h 423863"/>
                <a:gd name="connsiteX11" fmla="*/ 914400 w 1438275"/>
                <a:gd name="connsiteY11" fmla="*/ 423863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423863">
                  <a:moveTo>
                    <a:pt x="914400" y="423863"/>
                  </a:moveTo>
                  <a:lnTo>
                    <a:pt x="259557" y="221456"/>
                  </a:lnTo>
                  <a:lnTo>
                    <a:pt x="142875" y="226219"/>
                  </a:lnTo>
                  <a:lnTo>
                    <a:pt x="114300" y="245269"/>
                  </a:lnTo>
                  <a:lnTo>
                    <a:pt x="78582" y="230981"/>
                  </a:lnTo>
                  <a:lnTo>
                    <a:pt x="0" y="42863"/>
                  </a:lnTo>
                  <a:lnTo>
                    <a:pt x="140494" y="0"/>
                  </a:lnTo>
                  <a:lnTo>
                    <a:pt x="766763" y="161925"/>
                  </a:lnTo>
                  <a:lnTo>
                    <a:pt x="792957" y="161925"/>
                  </a:lnTo>
                  <a:lnTo>
                    <a:pt x="1416844" y="169069"/>
                  </a:lnTo>
                  <a:lnTo>
                    <a:pt x="1438275" y="171450"/>
                  </a:lnTo>
                  <a:lnTo>
                    <a:pt x="914400" y="423863"/>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70" indent="-179370" algn="ctr">
                <a:spcBef>
                  <a:spcPts val="1100"/>
                </a:spcBef>
                <a:buClr>
                  <a:schemeClr val="tx2"/>
                </a:buClr>
                <a:buSzPct val="70000"/>
                <a:buFont typeface="Wingdings" pitchFamily="2" charset="2"/>
                <a:buChar char="§"/>
                <a:defRPr/>
              </a:pPr>
              <a:endParaRPr lang="en-US" dirty="0">
                <a:solidFill>
                  <a:schemeClr val="tx1"/>
                </a:solidFill>
                <a:cs typeface="Arial" pitchFamily="34" charset="0"/>
              </a:endParaRPr>
            </a:p>
          </p:txBody>
        </p:sp>
        <p:cxnSp>
          <p:nvCxnSpPr>
            <p:cNvPr id="33" name="Straight Arrow Connector 32"/>
            <p:cNvCxnSpPr/>
            <p:nvPr/>
          </p:nvCxnSpPr>
          <p:spPr>
            <a:xfrm rot="5400000">
              <a:off x="4152900" y="3162300"/>
              <a:ext cx="230188"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3391694" y="3009106"/>
              <a:ext cx="228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3086100" y="2324100"/>
              <a:ext cx="3048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2628900" y="2552700"/>
              <a:ext cx="457200" cy="76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71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becomes better with LMT Series</a:t>
            </a:r>
          </a:p>
        </p:txBody>
      </p:sp>
      <p:sp>
        <p:nvSpPr>
          <p:cNvPr id="3" name="Footer Placeholder 2"/>
          <p:cNvSpPr>
            <a:spLocks noGrp="1"/>
          </p:cNvSpPr>
          <p:nvPr>
            <p:ph type="ftr" sz="quarter" idx="10"/>
          </p:nvPr>
        </p:nvSpPr>
        <p:spPr/>
        <p:txBody>
          <a:bodyPr/>
          <a:lstStyle/>
          <a:p>
            <a:pPr marL="171433" lvl="8" indent="-171433">
              <a:buFont typeface="Arial" panose="020B0604020202020204" pitchFamily="34" charset="0"/>
              <a:buChar char="•"/>
            </a:pPr>
            <a:r>
              <a:rPr lang="en-US" dirty="0"/>
              <a:t>All logo/trademarks belong to rightful owners</a:t>
            </a:r>
          </a:p>
          <a:p>
            <a:pPr marL="171433" lvl="8" indent="-171433">
              <a:buFont typeface="Arial" panose="020B0604020202020204" pitchFamily="34" charset="0"/>
              <a:buChar char="•"/>
            </a:pPr>
            <a:r>
              <a:rPr lang="en-US" dirty="0"/>
              <a:t>FF/PA protocol in progress</a:t>
            </a:r>
          </a:p>
          <a:p>
            <a:pPr marL="171433" lvl="8" indent="-171433">
              <a:buFont typeface="Arial" panose="020B0604020202020204" pitchFamily="34" charset="0"/>
              <a:buChar char="•"/>
            </a:pPr>
            <a:r>
              <a:rPr lang="en-US" dirty="0"/>
              <a:t>EAC approval in progress</a:t>
            </a:r>
          </a:p>
          <a:p>
            <a:pPr lvl="8"/>
            <a:endParaRPr lang="en-US" dirty="0"/>
          </a:p>
        </p:txBody>
      </p:sp>
      <p:sp>
        <p:nvSpPr>
          <p:cNvPr id="4" name="Date Placeholder 3"/>
          <p:cNvSpPr>
            <a:spLocks noGrp="1"/>
          </p:cNvSpPr>
          <p:nvPr>
            <p:ph type="dt" sz="half" idx="11"/>
          </p:nvPr>
        </p:nvSpPr>
        <p:spPr/>
        <p:txBody>
          <a:bodyPr/>
          <a:lstStyle/>
          <a:p>
            <a:fld id="{C1783AD7-02E7-449A-B532-68934DEE5F31}" type="datetime4">
              <a:rPr lang="en-US" smtClean="0"/>
              <a:t>March 17, 2019</a:t>
            </a:fld>
            <a:endParaRPr lang="en-US" dirty="0"/>
          </a:p>
        </p:txBody>
      </p:sp>
      <p:sp>
        <p:nvSpPr>
          <p:cNvPr id="5" name="Slide Number Placeholder 4"/>
          <p:cNvSpPr>
            <a:spLocks noGrp="1"/>
          </p:cNvSpPr>
          <p:nvPr>
            <p:ph type="sldNum" sz="quarter" idx="12"/>
          </p:nvPr>
        </p:nvSpPr>
        <p:spPr/>
        <p:txBody>
          <a:bodyPr/>
          <a:lstStyle/>
          <a:p>
            <a:r>
              <a:rPr lang="en-US" dirty="0"/>
              <a:t>Slide </a:t>
            </a:r>
            <a:fld id="{619F89D8-7AE3-494A-97F3-03D680869632}" type="slidenum">
              <a:rPr lang="en-US" smtClean="0"/>
              <a:pPr/>
              <a:t>6</a:t>
            </a:fld>
            <a:endParaRPr lang="en-US" dirty="0"/>
          </a:p>
        </p:txBody>
      </p:sp>
      <p:sp>
        <p:nvSpPr>
          <p:cNvPr id="13" name="Text Placeholder 12"/>
          <p:cNvSpPr>
            <a:spLocks noGrp="1"/>
          </p:cNvSpPr>
          <p:nvPr>
            <p:ph type="body" sz="quarter" idx="16"/>
          </p:nvPr>
        </p:nvSpPr>
        <p:spPr/>
        <p:txBody>
          <a:bodyPr/>
          <a:lstStyle/>
          <a:p>
            <a:r>
              <a:rPr lang="en-US" dirty="0"/>
              <a:t>1</a:t>
            </a:r>
            <a:r>
              <a:rPr lang="en-US" baseline="30000" dirty="0"/>
              <a:t>st</a:t>
            </a:r>
            <a:r>
              <a:rPr lang="en-US" dirty="0"/>
              <a:t> LMT in service since July 2015</a:t>
            </a:r>
          </a:p>
        </p:txBody>
      </p:sp>
      <p:sp>
        <p:nvSpPr>
          <p:cNvPr id="20" name="Text Placeholder 19"/>
          <p:cNvSpPr>
            <a:spLocks noGrp="1"/>
          </p:cNvSpPr>
          <p:nvPr>
            <p:ph type="body" sz="quarter" idx="17"/>
          </p:nvPr>
        </p:nvSpPr>
        <p:spPr/>
        <p:txBody>
          <a:bodyPr/>
          <a:lstStyle/>
          <a:p>
            <a:r>
              <a:rPr lang="en-US" dirty="0"/>
              <a:t>Loaded with features, benefits</a:t>
            </a:r>
          </a:p>
          <a:p>
            <a:endParaRPr lang="en-US" dirty="0"/>
          </a:p>
        </p:txBody>
      </p:sp>
      <p:pic>
        <p:nvPicPr>
          <p:cNvPr id="15" name="Picture 14"/>
          <p:cNvPicPr>
            <a:picLocks noChangeAspect="1"/>
          </p:cNvPicPr>
          <p:nvPr/>
        </p:nvPicPr>
        <p:blipFill>
          <a:blip r:embed="rId3"/>
          <a:stretch>
            <a:fillRect/>
          </a:stretch>
        </p:blipFill>
        <p:spPr>
          <a:xfrm>
            <a:off x="336507" y="2403829"/>
            <a:ext cx="5604542" cy="3421914"/>
          </a:xfrm>
          <a:prstGeom prst="rect">
            <a:avLst/>
          </a:prstGeom>
        </p:spPr>
      </p:pic>
      <p:grpSp>
        <p:nvGrpSpPr>
          <p:cNvPr id="16" name="Group 15"/>
          <p:cNvGrpSpPr>
            <a:grpSpLocks noChangeAspect="1"/>
          </p:cNvGrpSpPr>
          <p:nvPr/>
        </p:nvGrpSpPr>
        <p:grpSpPr>
          <a:xfrm>
            <a:off x="6641249" y="2261462"/>
            <a:ext cx="5112786" cy="3657124"/>
            <a:chOff x="2636766" y="1828494"/>
            <a:chExt cx="5923541" cy="4237048"/>
          </a:xfrm>
        </p:grpSpPr>
        <p:pic>
          <p:nvPicPr>
            <p:cNvPr id="17" name="Picture 16"/>
            <p:cNvPicPr>
              <a:picLocks noChangeAspect="1"/>
            </p:cNvPicPr>
            <p:nvPr/>
          </p:nvPicPr>
          <p:blipFill>
            <a:blip r:embed="rId4"/>
            <a:stretch>
              <a:fillRect/>
            </a:stretch>
          </p:blipFill>
          <p:spPr>
            <a:xfrm>
              <a:off x="3073908" y="1828494"/>
              <a:ext cx="5486399" cy="4114800"/>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1" r="35966" b="34966"/>
            <a:stretch/>
          </p:blipFill>
          <p:spPr>
            <a:xfrm>
              <a:off x="3804881" y="2106471"/>
              <a:ext cx="790988" cy="27438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7185" y="2106471"/>
              <a:ext cx="570395" cy="50305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896" y="1881557"/>
              <a:ext cx="866988" cy="866988"/>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6573" y="2836423"/>
              <a:ext cx="715498" cy="382888"/>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2422" y="3391484"/>
              <a:ext cx="599649" cy="599649"/>
            </a:xfrm>
            <a:prstGeom prst="rect">
              <a:avLst/>
            </a:prstGeom>
          </p:spPr>
        </p:pic>
        <p:pic>
          <p:nvPicPr>
            <p:cNvPr id="25" name="Picture 24"/>
            <p:cNvPicPr>
              <a:picLocks noChangeAspect="1"/>
            </p:cNvPicPr>
            <p:nvPr/>
          </p:nvPicPr>
          <p:blipFill>
            <a:blip r:embed="rId10"/>
            <a:stretch>
              <a:fillRect/>
            </a:stretch>
          </p:blipFill>
          <p:spPr>
            <a:xfrm>
              <a:off x="7545094" y="5454321"/>
              <a:ext cx="566977" cy="445047"/>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5432" y="5557158"/>
              <a:ext cx="602307" cy="424445"/>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2189" y="5436991"/>
              <a:ext cx="659979" cy="628551"/>
            </a:xfrm>
            <a:prstGeom prst="rect">
              <a:avLst/>
            </a:prstGeom>
          </p:spPr>
        </p:pic>
        <p:pic>
          <p:nvPicPr>
            <p:cNvPr id="28" name="Picture 27"/>
            <p:cNvPicPr>
              <a:picLocks noChangeAspect="1"/>
            </p:cNvPicPr>
            <p:nvPr/>
          </p:nvPicPr>
          <p:blipFill rotWithShape="1">
            <a:blip r:embed="rId13">
              <a:extLst>
                <a:ext uri="{28A0092B-C50C-407E-A947-70E740481C1C}">
                  <a14:useLocalDpi xmlns:a14="http://schemas.microsoft.com/office/drawing/2010/main" val="0"/>
                </a:ext>
              </a:extLst>
            </a:blip>
            <a:srcRect l="18574" t="1431" r="18572" b="-4930"/>
            <a:stretch/>
          </p:blipFill>
          <p:spPr>
            <a:xfrm>
              <a:off x="2636766" y="4907950"/>
              <a:ext cx="502607" cy="479762"/>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36766" y="2836423"/>
              <a:ext cx="596482" cy="596482"/>
            </a:xfrm>
            <a:prstGeom prst="rect">
              <a:avLst/>
            </a:prstGeom>
          </p:spPr>
        </p:pic>
        <p:pic>
          <p:nvPicPr>
            <p:cNvPr id="30" name="Picture 29"/>
            <p:cNvPicPr>
              <a:picLocks noChangeAspect="1"/>
            </p:cNvPicPr>
            <p:nvPr/>
          </p:nvPicPr>
          <p:blipFill rotWithShape="1">
            <a:blip r:embed="rId15">
              <a:extLst>
                <a:ext uri="{28A0092B-C50C-407E-A947-70E740481C1C}">
                  <a14:useLocalDpi xmlns:a14="http://schemas.microsoft.com/office/drawing/2010/main" val="0"/>
                </a:ext>
              </a:extLst>
            </a:blip>
            <a:srcRect t="19562" b="19920"/>
            <a:stretch/>
          </p:blipFill>
          <p:spPr>
            <a:xfrm>
              <a:off x="6757199" y="2129399"/>
              <a:ext cx="755477" cy="457200"/>
            </a:xfrm>
            <a:prstGeom prst="rect">
              <a:avLst/>
            </a:prstGeom>
          </p:spPr>
        </p:pic>
        <p:pic>
          <p:nvPicPr>
            <p:cNvPr id="31" name="Picture 30"/>
            <p:cNvPicPr>
              <a:picLocks noChangeAspect="1"/>
            </p:cNvPicPr>
            <p:nvPr/>
          </p:nvPicPr>
          <p:blipFill>
            <a:blip r:embed="rId16"/>
            <a:stretch>
              <a:fillRect/>
            </a:stretch>
          </p:blipFill>
          <p:spPr>
            <a:xfrm>
              <a:off x="2636766" y="4263869"/>
              <a:ext cx="457200" cy="457200"/>
            </a:xfrm>
            <a:prstGeom prst="rect">
              <a:avLst/>
            </a:prstGeom>
          </p:spPr>
        </p:pic>
        <p:pic>
          <p:nvPicPr>
            <p:cNvPr id="32" name="Picture 2" descr="C:\Users\USMSSRE\AppData\Local\Temp\SNAGHTML1de624cb.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36766" y="3619787"/>
              <a:ext cx="408878"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8"/>
            <a:stretch>
              <a:fillRect/>
            </a:stretch>
          </p:blipFill>
          <p:spPr>
            <a:xfrm>
              <a:off x="2852365" y="2090243"/>
              <a:ext cx="711200" cy="457200"/>
            </a:xfrm>
            <a:prstGeom prst="rect">
              <a:avLst/>
            </a:prstGeom>
          </p:spPr>
        </p:pic>
        <p:pic>
          <p:nvPicPr>
            <p:cNvPr id="34" name="Picture 33"/>
            <p:cNvPicPr>
              <a:picLocks noChangeAspect="1"/>
            </p:cNvPicPr>
            <p:nvPr/>
          </p:nvPicPr>
          <p:blipFill>
            <a:blip r:embed="rId19"/>
            <a:stretch>
              <a:fillRect/>
            </a:stretch>
          </p:blipFill>
          <p:spPr>
            <a:xfrm>
              <a:off x="4764975" y="5506290"/>
              <a:ext cx="1680307" cy="457200"/>
            </a:xfrm>
            <a:prstGeom prst="rect">
              <a:avLst/>
            </a:prstGeom>
          </p:spPr>
        </p:pic>
        <p:pic>
          <p:nvPicPr>
            <p:cNvPr id="35" name="Picture 34"/>
            <p:cNvPicPr>
              <a:picLocks noChangeAspect="1"/>
            </p:cNvPicPr>
            <p:nvPr/>
          </p:nvPicPr>
          <p:blipFill>
            <a:blip r:embed="rId20"/>
            <a:stretch>
              <a:fillRect/>
            </a:stretch>
          </p:blipFill>
          <p:spPr>
            <a:xfrm>
              <a:off x="7385174" y="4163307"/>
              <a:ext cx="726897" cy="457200"/>
            </a:xfrm>
            <a:prstGeom prst="rect">
              <a:avLst/>
            </a:prstGeom>
          </p:spPr>
        </p:pic>
        <p:grpSp>
          <p:nvGrpSpPr>
            <p:cNvPr id="36" name="Group 22"/>
            <p:cNvGrpSpPr>
              <a:grpSpLocks noChangeAspect="1"/>
            </p:cNvGrpSpPr>
            <p:nvPr/>
          </p:nvGrpSpPr>
          <p:grpSpPr bwMode="auto">
            <a:xfrm>
              <a:off x="7517202" y="4792681"/>
              <a:ext cx="594869" cy="489467"/>
              <a:chOff x="337" y="2377"/>
              <a:chExt cx="1021" cy="858"/>
            </a:xfrm>
          </p:grpSpPr>
          <p:pic>
            <p:nvPicPr>
              <p:cNvPr id="37" name="Picture 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37" y="2377"/>
                <a:ext cx="1021" cy="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9"/>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 y="2946"/>
                <a:ext cx="88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 name="Subtitle 6"/>
          <p:cNvSpPr>
            <a:spLocks noGrp="1"/>
          </p:cNvSpPr>
          <p:nvPr>
            <p:ph type="subTitle" idx="13"/>
          </p:nvPr>
        </p:nvSpPr>
        <p:spPr/>
        <p:txBody>
          <a:bodyPr/>
          <a:lstStyle/>
          <a:p>
            <a:r>
              <a:rPr lang="en-US" dirty="0"/>
              <a:t>A new generation of magnetostrictive liquid level transmitters</a:t>
            </a:r>
          </a:p>
        </p:txBody>
      </p:sp>
    </p:spTree>
    <p:extLst>
      <p:ext uri="{BB962C8B-B14F-4D97-AF65-F5344CB8AC3E}">
        <p14:creationId xmlns:p14="http://schemas.microsoft.com/office/powerpoint/2010/main" val="374106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Introducing new LMT Series</a:t>
            </a:r>
          </a:p>
        </p:txBody>
      </p:sp>
      <p:sp>
        <p:nvSpPr>
          <p:cNvPr id="4" name="Date Placeholder 3"/>
          <p:cNvSpPr>
            <a:spLocks noGrp="1"/>
          </p:cNvSpPr>
          <p:nvPr>
            <p:ph type="dt" sz="half" idx="14"/>
          </p:nvPr>
        </p:nvSpPr>
        <p:spPr/>
        <p:txBody>
          <a:bodyPr/>
          <a:lstStyle/>
          <a:p>
            <a:fld id="{60726290-2417-44F9-B95C-8855493B2661}" type="datetime4">
              <a:rPr lang="en-US" smtClean="0">
                <a:solidFill>
                  <a:srgbClr val="A0A0A0"/>
                </a:solidFill>
              </a:rPr>
              <a:t>March 17, 2019</a:t>
            </a:fld>
            <a:endParaRPr lang="en-US" dirty="0">
              <a:solidFill>
                <a:srgbClr val="A0A0A0"/>
              </a:solidFill>
            </a:endParaRPr>
          </a:p>
        </p:txBody>
      </p:sp>
      <p:sp>
        <p:nvSpPr>
          <p:cNvPr id="5" name="Footer Placeholder 4"/>
          <p:cNvSpPr>
            <a:spLocks noGrp="1"/>
          </p:cNvSpPr>
          <p:nvPr>
            <p:ph type="ftr" sz="quarter" idx="15"/>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7</a:t>
            </a:fld>
            <a:endParaRPr lang="en-US" dirty="0">
              <a:solidFill>
                <a:srgbClr val="A0A0A0"/>
              </a:solidFill>
            </a:endParaRPr>
          </a:p>
        </p:txBody>
      </p:sp>
      <p:cxnSp>
        <p:nvCxnSpPr>
          <p:cNvPr id="11" name="Straight Connector 10"/>
          <p:cNvCxnSpPr/>
          <p:nvPr/>
        </p:nvCxnSpPr>
        <p:spPr bwMode="gray">
          <a:xfrm>
            <a:off x="280158" y="2186275"/>
            <a:ext cx="41142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5772438" y="2186275"/>
            <a:ext cx="585139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Gleichschenkliges Dreieck 46"/>
          <p:cNvSpPr/>
          <p:nvPr/>
        </p:nvSpPr>
        <p:spPr bwMode="gray">
          <a:xfrm rot="5400000">
            <a:off x="3757722" y="3888378"/>
            <a:ext cx="3576513" cy="472966"/>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solidFill>
                <a:srgbClr val="FFFFFF"/>
              </a:solidFill>
            </a:endParaRPr>
          </a:p>
        </p:txBody>
      </p:sp>
      <p:sp>
        <p:nvSpPr>
          <p:cNvPr id="14" name="Text Placeholder 7"/>
          <p:cNvSpPr txBox="1">
            <a:spLocks/>
          </p:cNvSpPr>
          <p:nvPr/>
        </p:nvSpPr>
        <p:spPr bwMode="gray">
          <a:xfrm>
            <a:off x="280159" y="1816782"/>
            <a:ext cx="5658268"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chemeClr val="tx1"/>
                </a:solidFill>
              </a:rPr>
              <a:t>AT Series</a:t>
            </a:r>
          </a:p>
        </p:txBody>
      </p:sp>
      <p:sp>
        <p:nvSpPr>
          <p:cNvPr id="15" name="Text Placeholder 7"/>
          <p:cNvSpPr txBox="1">
            <a:spLocks/>
          </p:cNvSpPr>
          <p:nvPr/>
        </p:nvSpPr>
        <p:spPr bwMode="gray">
          <a:xfrm>
            <a:off x="5783547" y="1816782"/>
            <a:ext cx="5658268"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rgbClr val="D90000"/>
                </a:solidFill>
              </a:rPr>
              <a:t>Advanced LMT Series</a:t>
            </a:r>
          </a:p>
        </p:txBody>
      </p:sp>
      <p:sp>
        <p:nvSpPr>
          <p:cNvPr id="7" name="TextBox 6"/>
          <p:cNvSpPr txBox="1"/>
          <p:nvPr/>
        </p:nvSpPr>
        <p:spPr bwMode="gray">
          <a:xfrm>
            <a:off x="284477" y="5692936"/>
            <a:ext cx="5107703" cy="391834"/>
          </a:xfrm>
          <a:prstGeom prst="rect">
            <a:avLst/>
          </a:prstGeom>
          <a:noFill/>
        </p:spPr>
        <p:txBody>
          <a:bodyPr wrap="square" lIns="71991" tIns="71991" rIns="71991" bIns="71991" rtlCol="0">
            <a:noAutofit/>
          </a:bodyPr>
          <a:lstStyle/>
          <a:p>
            <a:r>
              <a:rPr lang="en-US" sz="1100" dirty="0"/>
              <a:t>Classic Design with component obsolescence threat and limited features</a:t>
            </a:r>
          </a:p>
        </p:txBody>
      </p:sp>
      <p:sp>
        <p:nvSpPr>
          <p:cNvPr id="22" name="TextBox 21"/>
          <p:cNvSpPr txBox="1"/>
          <p:nvPr/>
        </p:nvSpPr>
        <p:spPr bwMode="gray">
          <a:xfrm>
            <a:off x="6295069" y="5692936"/>
            <a:ext cx="5610410" cy="391834"/>
          </a:xfrm>
          <a:prstGeom prst="rect">
            <a:avLst/>
          </a:prstGeom>
          <a:noFill/>
        </p:spPr>
        <p:txBody>
          <a:bodyPr wrap="square" lIns="71991" tIns="71991" rIns="71991" bIns="71991" rtlCol="0">
            <a:noAutofit/>
          </a:bodyPr>
          <a:lstStyle/>
          <a:p>
            <a:r>
              <a:rPr lang="en-US" sz="1200" b="1" dirty="0">
                <a:solidFill>
                  <a:srgbClr val="D90000"/>
                </a:solidFill>
              </a:rPr>
              <a:t>New</a:t>
            </a:r>
            <a:r>
              <a:rPr lang="en-US" sz="1200" b="1" dirty="0"/>
              <a:t> </a:t>
            </a:r>
            <a:r>
              <a:rPr lang="en-US" sz="1200" b="1" dirty="0">
                <a:solidFill>
                  <a:srgbClr val="D90000"/>
                </a:solidFill>
              </a:rPr>
              <a:t>&amp; improved features with all major hazardous location approvals</a:t>
            </a:r>
          </a:p>
        </p:txBody>
      </p:sp>
      <p:pic>
        <p:nvPicPr>
          <p:cNvPr id="9" name="Picture 8"/>
          <p:cNvPicPr>
            <a:picLocks noChangeAspect="1"/>
          </p:cNvPicPr>
          <p:nvPr/>
        </p:nvPicPr>
        <p:blipFill>
          <a:blip r:embed="rId2"/>
          <a:stretch>
            <a:fillRect/>
          </a:stretch>
        </p:blipFill>
        <p:spPr>
          <a:xfrm>
            <a:off x="789723" y="2632119"/>
            <a:ext cx="897985" cy="2740806"/>
          </a:xfrm>
          <a:prstGeom prst="rect">
            <a:avLst/>
          </a:prstGeom>
        </p:spPr>
      </p:pic>
      <p:pic>
        <p:nvPicPr>
          <p:cNvPr id="12" name="Picture 11"/>
          <p:cNvPicPr>
            <a:picLocks noChangeAspect="1"/>
          </p:cNvPicPr>
          <p:nvPr/>
        </p:nvPicPr>
        <p:blipFill>
          <a:blip r:embed="rId3"/>
          <a:stretch>
            <a:fillRect/>
          </a:stretch>
        </p:blipFill>
        <p:spPr>
          <a:xfrm>
            <a:off x="1887413" y="2632119"/>
            <a:ext cx="494118" cy="2740806"/>
          </a:xfrm>
          <a:prstGeom prst="rect">
            <a:avLst/>
          </a:prstGeom>
        </p:spPr>
      </p:pic>
      <p:pic>
        <p:nvPicPr>
          <p:cNvPr id="13" name="Picture 12"/>
          <p:cNvPicPr>
            <a:picLocks noChangeAspect="1"/>
          </p:cNvPicPr>
          <p:nvPr/>
        </p:nvPicPr>
        <p:blipFill>
          <a:blip r:embed="rId4"/>
          <a:stretch>
            <a:fillRect/>
          </a:stretch>
        </p:blipFill>
        <p:spPr>
          <a:xfrm>
            <a:off x="2940477" y="2634156"/>
            <a:ext cx="481254" cy="2740806"/>
          </a:xfrm>
          <a:prstGeom prst="rect">
            <a:avLst/>
          </a:prstGeom>
        </p:spPr>
      </p:pic>
      <p:pic>
        <p:nvPicPr>
          <p:cNvPr id="35" name="Picture 34"/>
          <p:cNvPicPr>
            <a:picLocks noChangeAspect="1"/>
          </p:cNvPicPr>
          <p:nvPr/>
        </p:nvPicPr>
        <p:blipFill>
          <a:blip r:embed="rId5"/>
          <a:stretch>
            <a:fillRect/>
          </a:stretch>
        </p:blipFill>
        <p:spPr>
          <a:xfrm>
            <a:off x="7651179" y="2255995"/>
            <a:ext cx="1143318" cy="3474268"/>
          </a:xfrm>
          <a:prstGeom prst="rect">
            <a:avLst/>
          </a:prstGeom>
        </p:spPr>
      </p:pic>
      <p:pic>
        <p:nvPicPr>
          <p:cNvPr id="36" name="Picture 35"/>
          <p:cNvPicPr>
            <a:picLocks noChangeAspect="1"/>
          </p:cNvPicPr>
          <p:nvPr/>
        </p:nvPicPr>
        <p:blipFill>
          <a:blip r:embed="rId6"/>
          <a:stretch>
            <a:fillRect/>
          </a:stretch>
        </p:blipFill>
        <p:spPr>
          <a:xfrm>
            <a:off x="9042135" y="2255995"/>
            <a:ext cx="1223084" cy="3474268"/>
          </a:xfrm>
          <a:prstGeom prst="rect">
            <a:avLst/>
          </a:prstGeom>
        </p:spPr>
      </p:pic>
      <p:pic>
        <p:nvPicPr>
          <p:cNvPr id="37" name="Picture 36"/>
          <p:cNvPicPr>
            <a:picLocks noChangeAspect="1"/>
          </p:cNvPicPr>
          <p:nvPr/>
        </p:nvPicPr>
        <p:blipFill>
          <a:blip r:embed="rId7"/>
          <a:stretch>
            <a:fillRect/>
          </a:stretch>
        </p:blipFill>
        <p:spPr>
          <a:xfrm>
            <a:off x="10512856" y="2255995"/>
            <a:ext cx="992648" cy="3474268"/>
          </a:xfrm>
          <a:prstGeom prst="rect">
            <a:avLst/>
          </a:prstGeom>
        </p:spPr>
      </p:pic>
      <p:pic>
        <p:nvPicPr>
          <p:cNvPr id="38" name="Picture 37"/>
          <p:cNvPicPr>
            <a:picLocks noChangeAspect="1"/>
          </p:cNvPicPr>
          <p:nvPr/>
        </p:nvPicPr>
        <p:blipFill>
          <a:blip r:embed="rId8"/>
          <a:stretch>
            <a:fillRect/>
          </a:stretch>
        </p:blipFill>
        <p:spPr>
          <a:xfrm>
            <a:off x="6058663" y="2255995"/>
            <a:ext cx="1344878" cy="3474268"/>
          </a:xfrm>
          <a:prstGeom prst="rect">
            <a:avLst/>
          </a:prstGeom>
        </p:spPr>
      </p:pic>
      <p:sp>
        <p:nvSpPr>
          <p:cNvPr id="8" name="Subtitle 7"/>
          <p:cNvSpPr>
            <a:spLocks noGrp="1"/>
          </p:cNvSpPr>
          <p:nvPr>
            <p:ph type="subTitle" idx="13"/>
          </p:nvPr>
        </p:nvSpPr>
        <p:spPr/>
        <p:txBody>
          <a:bodyPr/>
          <a:lstStyle/>
          <a:p>
            <a:r>
              <a:rPr lang="en-US" dirty="0"/>
              <a:t>Transition</a:t>
            </a:r>
          </a:p>
        </p:txBody>
      </p:sp>
    </p:spTree>
    <p:extLst>
      <p:ext uri="{BB962C8B-B14F-4D97-AF65-F5344CB8AC3E}">
        <p14:creationId xmlns:p14="http://schemas.microsoft.com/office/powerpoint/2010/main" val="41710691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vert="horz" lIns="0" tIns="0" rIns="0" bIns="0" rtlCol="0">
            <a:noAutofit/>
          </a:bodyPr>
          <a:lstStyle/>
          <a:p>
            <a:r>
              <a:rPr lang="en-US" sz="1800" dirty="0"/>
              <a:t>Next Generation Magnetostrictive Transmitter</a:t>
            </a:r>
          </a:p>
        </p:txBody>
      </p:sp>
      <p:sp>
        <p:nvSpPr>
          <p:cNvPr id="3" name="Title 2"/>
          <p:cNvSpPr>
            <a:spLocks noGrp="1"/>
          </p:cNvSpPr>
          <p:nvPr>
            <p:ph type="title"/>
          </p:nvPr>
        </p:nvSpPr>
        <p:spPr/>
        <p:txBody>
          <a:bodyPr vert="horz" lIns="0" tIns="0" rIns="0" bIns="0" rtlCol="0" anchor="t" anchorCtr="0">
            <a:noAutofit/>
          </a:bodyPr>
          <a:lstStyle/>
          <a:p>
            <a:r>
              <a:rPr lang="en-US" dirty="0"/>
              <a:t>Introducing the LMT Series</a:t>
            </a:r>
          </a:p>
        </p:txBody>
      </p:sp>
      <p:sp>
        <p:nvSpPr>
          <p:cNvPr id="4" name="Date Placeholder 3"/>
          <p:cNvSpPr>
            <a:spLocks noGrp="1"/>
          </p:cNvSpPr>
          <p:nvPr>
            <p:ph type="dt" sz="half" idx="14"/>
          </p:nvPr>
        </p:nvSpPr>
        <p:spPr/>
        <p:txBody>
          <a:bodyPr/>
          <a:lstStyle/>
          <a:p>
            <a:fld id="{604723B6-2C37-4C03-92C2-AA6C4A469955}" type="datetime4">
              <a:rPr lang="en-US" smtClean="0"/>
              <a:t>March 17,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8</a:t>
            </a:fld>
            <a:endParaRPr lang="en-US" dirty="0"/>
          </a:p>
        </p:txBody>
      </p:sp>
      <p:sp>
        <p:nvSpPr>
          <p:cNvPr id="7" name="Text Placeholder 5"/>
          <p:cNvSpPr txBox="1">
            <a:spLocks/>
          </p:cNvSpPr>
          <p:nvPr/>
        </p:nvSpPr>
        <p:spPr bwMode="gray">
          <a:xfrm>
            <a:off x="277494" y="2186113"/>
            <a:ext cx="4148961"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lgn="just">
              <a:defRPr/>
            </a:pPr>
            <a:endParaRPr lang="en-US" dirty="0">
              <a:solidFill>
                <a:srgbClr val="000000"/>
              </a:solidFill>
            </a:endParaRPr>
          </a:p>
          <a:p>
            <a:pPr algn="just">
              <a:defRPr/>
            </a:pPr>
            <a:r>
              <a:rPr lang="en-US" dirty="0">
                <a:solidFill>
                  <a:srgbClr val="000000"/>
                </a:solidFill>
              </a:rPr>
              <a:t>The LMT’s principle of operation and simple setup ensure customer process is always measured reliably and accurately.  This allows them to maximize their process efficiency, uptime and profits.  </a:t>
            </a:r>
          </a:p>
          <a:p>
            <a:pPr algn="just">
              <a:defRPr/>
            </a:pPr>
            <a:endParaRPr lang="en-US" sz="1100" dirty="0">
              <a:solidFill>
                <a:srgbClr val="000000"/>
              </a:solidFill>
            </a:endParaRPr>
          </a:p>
          <a:p>
            <a:pPr algn="just">
              <a:defRPr/>
            </a:pPr>
            <a:endParaRPr lang="en-US" sz="1100" dirty="0">
              <a:solidFill>
                <a:srgbClr val="000000"/>
              </a:solidFill>
            </a:endParaRPr>
          </a:p>
          <a:p>
            <a:pPr marL="0" lvl="1" indent="0" algn="just">
              <a:buNone/>
              <a:defRPr/>
            </a:pPr>
            <a:r>
              <a:rPr lang="en-GB" dirty="0">
                <a:solidFill>
                  <a:srgbClr val="000000"/>
                </a:solidFill>
              </a:rPr>
              <a:t>LMT is available as an insertion style “wetted” transmitter (LMT100) or as an externally mounted, non-intrusive design (LMT200) for use with the market leading KM26 magnetic level gauge or with any other float and level chamber</a:t>
            </a:r>
            <a:r>
              <a:rPr lang="en-US" dirty="0">
                <a:solidFill>
                  <a:srgbClr val="000000"/>
                </a:solidFill>
              </a:rPr>
              <a:t>. </a:t>
            </a:r>
            <a:endParaRPr lang="en-US" sz="1100" dirty="0">
              <a:solidFill>
                <a:srgbClr val="000000"/>
              </a:solidFill>
            </a:endParaRPr>
          </a:p>
        </p:txBody>
      </p:sp>
      <p:cxnSp>
        <p:nvCxnSpPr>
          <p:cNvPr id="11" name="Straight Connector 10"/>
          <p:cNvCxnSpPr/>
          <p:nvPr/>
        </p:nvCxnSpPr>
        <p:spPr bwMode="gray">
          <a:xfrm>
            <a:off x="279400" y="2186113"/>
            <a:ext cx="414705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575384"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414705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dirty="0"/>
              <a:t>Why LMT Series?</a:t>
            </a:r>
          </a:p>
        </p:txBody>
      </p:sp>
      <p:pic>
        <p:nvPicPr>
          <p:cNvPr id="12" name="Picture 3" descr="G:\Departments\Marketing\BU MP\BU_Sales_Meeting\LMT\pic1_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57"/>
          <a:stretch/>
        </p:blipFill>
        <p:spPr bwMode="auto">
          <a:xfrm>
            <a:off x="4728194" y="2254183"/>
            <a:ext cx="7178040" cy="341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4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Magnetostrictive level measurement</a:t>
            </a:r>
          </a:p>
        </p:txBody>
      </p:sp>
      <p:sp>
        <p:nvSpPr>
          <p:cNvPr id="3" name="Fußzeilenplatzhalter 2"/>
          <p:cNvSpPr>
            <a:spLocks noGrp="1"/>
          </p:cNvSpPr>
          <p:nvPr>
            <p:ph type="ftr" sz="quarter" idx="10"/>
          </p:nvPr>
        </p:nvSpPr>
        <p:spPr/>
        <p:txBody>
          <a:bodyPr/>
          <a:lstStyle/>
          <a:p>
            <a:pPr lvl="8"/>
            <a:endParaRPr lang="en-US" dirty="0"/>
          </a:p>
        </p:txBody>
      </p:sp>
      <p:sp>
        <p:nvSpPr>
          <p:cNvPr id="4" name="Datumsplatzhalter 3"/>
          <p:cNvSpPr>
            <a:spLocks noGrp="1"/>
          </p:cNvSpPr>
          <p:nvPr>
            <p:ph type="dt" sz="half" idx="11"/>
          </p:nvPr>
        </p:nvSpPr>
        <p:spPr/>
        <p:txBody>
          <a:bodyPr/>
          <a:lstStyle/>
          <a:p>
            <a:fld id="{C1783AD7-02E7-449A-B532-68934DEE5F31}" type="datetime4">
              <a:rPr lang="en-US" smtClean="0"/>
              <a:t>March 17, 2019</a:t>
            </a:fld>
            <a:endParaRPr lang="en-US" dirty="0"/>
          </a:p>
        </p:txBody>
      </p:sp>
      <p:sp>
        <p:nvSpPr>
          <p:cNvPr id="5" name="Foliennummernplatzhalter 4"/>
          <p:cNvSpPr>
            <a:spLocks noGrp="1"/>
          </p:cNvSpPr>
          <p:nvPr>
            <p:ph type="sldNum" sz="quarter" idx="12"/>
          </p:nvPr>
        </p:nvSpPr>
        <p:spPr/>
        <p:txBody>
          <a:bodyPr/>
          <a:lstStyle/>
          <a:p>
            <a:r>
              <a:rPr lang="en-US"/>
              <a:t>Slide </a:t>
            </a:r>
            <a:fld id="{619F89D8-7AE3-494A-97F3-03D680869632}" type="slidenum">
              <a:rPr lang="en-US" smtClean="0"/>
              <a:pPr/>
              <a:t>9</a:t>
            </a:fld>
            <a:endParaRPr lang="en-US" dirty="0"/>
          </a:p>
        </p:txBody>
      </p:sp>
      <p:sp>
        <p:nvSpPr>
          <p:cNvPr id="12" name="Text Placeholder 11"/>
          <p:cNvSpPr>
            <a:spLocks noGrp="1"/>
          </p:cNvSpPr>
          <p:nvPr>
            <p:ph type="body" sz="quarter" idx="16"/>
          </p:nvPr>
        </p:nvSpPr>
        <p:spPr>
          <a:xfrm>
            <a:off x="333220" y="1931387"/>
            <a:ext cx="5604470" cy="251967"/>
          </a:xfrm>
        </p:spPr>
        <p:txBody>
          <a:bodyPr/>
          <a:lstStyle/>
          <a:p>
            <a:r>
              <a:rPr lang="en-US" dirty="0"/>
              <a:t>Operating principle</a:t>
            </a:r>
          </a:p>
        </p:txBody>
      </p:sp>
      <p:sp>
        <p:nvSpPr>
          <p:cNvPr id="7" name="Inhaltsplatzhalter 6"/>
          <p:cNvSpPr>
            <a:spLocks noGrp="1"/>
          </p:cNvSpPr>
          <p:nvPr>
            <p:ph sz="quarter" idx="19"/>
          </p:nvPr>
        </p:nvSpPr>
        <p:spPr/>
        <p:txBody>
          <a:bodyPr/>
          <a:lstStyle/>
          <a:p>
            <a:pPr marL="228577" lvl="1" indent="-228577">
              <a:buFont typeface="+mj-lt"/>
              <a:buAutoNum type="arabicPeriod"/>
            </a:pPr>
            <a:r>
              <a:rPr lang="en-US" dirty="0"/>
              <a:t>The device electronics generates a low energy current pulse at fixed intervals.</a:t>
            </a:r>
          </a:p>
          <a:p>
            <a:pPr marL="228577" lvl="1" indent="-228577">
              <a:buFont typeface="+mj-lt"/>
              <a:buAutoNum type="arabicPeriod"/>
            </a:pPr>
            <a:r>
              <a:rPr lang="en-US" dirty="0"/>
              <a:t>The electrical pulses create a magnetic field which travels down a specialized wire inside the senor tube.</a:t>
            </a:r>
          </a:p>
          <a:p>
            <a:pPr marL="228577" lvl="1" indent="-228577">
              <a:buFont typeface="+mj-lt"/>
              <a:buAutoNum type="arabicPeriod"/>
            </a:pPr>
            <a:r>
              <a:rPr lang="en-US" dirty="0"/>
              <a:t>The interaction of the magnetic field around the wire and the magnetic float causes a torsional stress wave to be induced in the wire.  This torsion propagates along the wire at a known velocity, from the position of the magnetic float and toward both ends of the wire.</a:t>
            </a:r>
          </a:p>
          <a:p>
            <a:pPr marL="228577" lvl="1" indent="-228577">
              <a:buFont typeface="+mj-lt"/>
              <a:buAutoNum type="arabicPeriod"/>
            </a:pPr>
            <a:r>
              <a:rPr lang="en-US" dirty="0"/>
              <a:t>A patented sensing element placed in the transmitter assembly converts the received mechanical torsion into an electrical return pulse.</a:t>
            </a:r>
          </a:p>
          <a:p>
            <a:pPr marL="228577" lvl="1" indent="-228577">
              <a:buFont typeface="+mj-lt"/>
              <a:buAutoNum type="arabicPeriod"/>
            </a:pPr>
            <a:r>
              <a:rPr lang="en-US" dirty="0"/>
              <a:t>The microprocessor-based electronics measures the elapsed time between the start and return pulses (Time of Flight) and converts it into a position measurement which is proportional to the position(level) of the float.</a:t>
            </a:r>
          </a:p>
        </p:txBody>
      </p:sp>
      <p:sp>
        <p:nvSpPr>
          <p:cNvPr id="8" name="Untertitel 7"/>
          <p:cNvSpPr>
            <a:spLocks noGrp="1"/>
          </p:cNvSpPr>
          <p:nvPr>
            <p:ph type="subTitle" idx="13"/>
          </p:nvPr>
        </p:nvSpPr>
        <p:spPr/>
        <p:txBody>
          <a:bodyPr vert="horz" lIns="0" tIns="0" rIns="0" bIns="0" rtlCol="0" anchor="t">
            <a:noAutofit/>
          </a:bodyPr>
          <a:lstStyle/>
          <a:p>
            <a:pPr lvl="1" defTabSz="452393"/>
            <a:r>
              <a:rPr lang="en-US" sz="1800" dirty="0"/>
              <a:t>Technology</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4233"/>
          <a:stretch/>
        </p:blipFill>
        <p:spPr>
          <a:xfrm>
            <a:off x="6264904" y="1944793"/>
            <a:ext cx="2313123" cy="3657124"/>
          </a:xfrm>
          <a:prstGeom prst="rect">
            <a:avLst/>
          </a:prstGeom>
        </p:spPr>
      </p:pic>
      <p:pic>
        <p:nvPicPr>
          <p:cNvPr id="14" name="Picture 13"/>
          <p:cNvPicPr>
            <a:picLocks noChangeAspect="1"/>
          </p:cNvPicPr>
          <p:nvPr/>
        </p:nvPicPr>
        <p:blipFill>
          <a:blip r:embed="rId3"/>
          <a:stretch>
            <a:fillRect/>
          </a:stretch>
        </p:blipFill>
        <p:spPr>
          <a:xfrm>
            <a:off x="9058614" y="1944793"/>
            <a:ext cx="2772067" cy="3657124"/>
          </a:xfrm>
          <a:prstGeom prst="rect">
            <a:avLst/>
          </a:prstGeom>
        </p:spPr>
      </p:pic>
      <p:sp>
        <p:nvSpPr>
          <p:cNvPr id="15" name="TextBox 14"/>
          <p:cNvSpPr txBox="1"/>
          <p:nvPr/>
        </p:nvSpPr>
        <p:spPr bwMode="gray">
          <a:xfrm>
            <a:off x="6514255" y="5653856"/>
            <a:ext cx="4978089" cy="310196"/>
          </a:xfrm>
          <a:prstGeom prst="rect">
            <a:avLst/>
          </a:prstGeom>
          <a:noFill/>
        </p:spPr>
        <p:txBody>
          <a:bodyPr wrap="square" lIns="71991" tIns="71991" rIns="71991" bIns="71991" rtlCol="0">
            <a:noAutofit/>
          </a:bodyPr>
          <a:lstStyle/>
          <a:p>
            <a:pPr algn="ctr"/>
            <a:r>
              <a:rPr lang="en-US" sz="1200" dirty="0"/>
              <a:t>LMT100 - Direct insertion                              LMT200 - Gauge mounted</a:t>
            </a:r>
          </a:p>
        </p:txBody>
      </p:sp>
    </p:spTree>
    <p:extLst>
      <p:ext uri="{BB962C8B-B14F-4D97-AF65-F5344CB8AC3E}">
        <p14:creationId xmlns:p14="http://schemas.microsoft.com/office/powerpoint/2010/main" val="12304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ABB Master">
  <a:themeElements>
    <a:clrScheme name="ABB">
      <a:dk1>
        <a:srgbClr val="000000"/>
      </a:dk1>
      <a:lt1>
        <a:srgbClr val="FFFFFF"/>
      </a:lt1>
      <a:dk2>
        <a:srgbClr val="D90000"/>
      </a:dk2>
      <a:lt2>
        <a:srgbClr val="FF000F"/>
      </a:lt2>
      <a:accent1>
        <a:srgbClr val="3C3C3C"/>
      </a:accent1>
      <a:accent2>
        <a:srgbClr val="505050"/>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extLst>
    <a:ext uri="{05A4C25C-085E-4340-85A3-A5531E510DB2}">
      <thm15:themeFamily xmlns:thm15="http://schemas.microsoft.com/office/thememl/2012/main" name="161204_Master_Toolkit_16by9.pptx" id="{8A461EFB-17E0-40CD-B767-AD232FA6FF25}" vid="{D2A0DDEA-7739-43F8-86F1-94F3B5A706FC}"/>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1121</TotalTime>
  <Words>3008</Words>
  <Application>Microsoft Office PowerPoint</Application>
  <PresentationFormat>Custom</PresentationFormat>
  <Paragraphs>597</Paragraphs>
  <Slides>38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ABBvoiceOffice</vt:lpstr>
      <vt:lpstr>Calibri</vt:lpstr>
      <vt:lpstr>Symbol</vt:lpstr>
      <vt:lpstr>Wingdings</vt:lpstr>
      <vt:lpstr>Arial</vt:lpstr>
      <vt:lpstr>ABBvoice</vt:lpstr>
      <vt:lpstr>ABB Master</vt:lpstr>
      <vt:lpstr>LMT series magnetostrictive level transmitters</vt:lpstr>
      <vt:lpstr>Agenda</vt:lpstr>
      <vt:lpstr>Introducing ABB’s LMT Series</vt:lpstr>
      <vt:lpstr>Evolution of magnetostrictive level measurement</vt:lpstr>
      <vt:lpstr>The magnetostrictive technology is well established in the market…</vt:lpstr>
      <vt:lpstr>…good becomes better with LMT Series</vt:lpstr>
      <vt:lpstr>Introducing new LMT Series</vt:lpstr>
      <vt:lpstr>Introducing the LMT Series</vt:lpstr>
      <vt:lpstr>Magnetostrictive level measurement</vt:lpstr>
      <vt:lpstr>Key features and functionalities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LMT Series magnetostrictive transmitters</vt:lpstr>
      <vt:lpstr>Key configurations</vt:lpstr>
      <vt:lpstr>LMT Series magnetostrictive transmitters</vt:lpstr>
      <vt:lpstr>LMT Series magnetostrictive transmitters</vt:lpstr>
      <vt:lpstr>LMT Series magnetostrictive transmitters</vt:lpstr>
      <vt:lpstr>LMT Series magnetostrictive transmitters</vt:lpstr>
      <vt:lpstr>Key Applications</vt:lpstr>
      <vt:lpstr>LMT Series magnetostrictive transmitters</vt:lpstr>
      <vt:lpstr>LMT Series magnetostrictive transmitters</vt:lpstr>
      <vt:lpstr>Portfolio</vt:lpstr>
      <vt:lpstr>LMT Series magnetostrictive transmitters</vt:lpstr>
      <vt:lpstr>LMT Series magnetostrictive transmitters</vt:lpstr>
      <vt:lpstr>Summary</vt:lpstr>
      <vt:lpstr>LMT Series – benfits in a glance</vt:lpstr>
      <vt:lpstr>LMT Series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dc:creator>
  <cp:lastModifiedBy>MS Sreekanth</cp:lastModifiedBy>
  <cp:revision>310</cp:revision>
  <cp:lastPrinted>2017-11-13T08:30:32Z</cp:lastPrinted>
  <dcterms:created xsi:type="dcterms:W3CDTF">2016-10-27T06:56:12Z</dcterms:created>
  <dcterms:modified xsi:type="dcterms:W3CDTF">2019-03-17T23:41:43Z</dcterms:modified>
</cp:coreProperties>
</file>